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71" r:id="rId4"/>
    <p:sldId id="272" r:id="rId5"/>
    <p:sldId id="276" r:id="rId6"/>
    <p:sldId id="273" r:id="rId7"/>
    <p:sldId id="274" r:id="rId8"/>
    <p:sldId id="275" r:id="rId9"/>
    <p:sldId id="277" r:id="rId10"/>
    <p:sldId id="278" r:id="rId11"/>
  </p:sldIdLst>
  <p:sldSz cx="9144000" cy="6858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55" d="100"/>
          <a:sy n="55" d="100"/>
        </p:scale>
        <p:origin x="15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AEF7-FBC5-4FC3-936A-2BCF373E94CC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3EC7-09AA-4A51-8013-5604EF773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921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AEF7-FBC5-4FC3-936A-2BCF373E94CC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3EC7-09AA-4A51-8013-5604EF773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00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AEF7-FBC5-4FC3-936A-2BCF373E94CC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3EC7-09AA-4A51-8013-5604EF773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31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D763F-97F0-4A69-88C7-9451104910E2}" type="datetime1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2A05-6373-4037-9133-FDE3B40E1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77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9520B-883E-4873-9867-5A83924E0F45}" type="datetime1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2A05-6373-4037-9133-FDE3B40E1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046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F251-B02C-4F12-B3E6-8FEFD14B44B3}" type="datetime1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2A05-6373-4037-9133-FDE3B40E1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526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43A8-CE95-42EB-9187-96B220165522}" type="datetime1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2A05-6373-4037-9133-FDE3B40E1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78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48729-9056-4736-A6D0-39D2FB2D55EB}" type="datetime1">
              <a:rPr lang="en-US" smtClean="0"/>
              <a:t>10/19/2023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2A05-6373-4037-9133-FDE3B40E1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6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139E-FA2E-4FCE-8B24-11F415BAF839}" type="datetime1">
              <a:rPr lang="en-US" smtClean="0"/>
              <a:t>10/19/2023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2A05-6373-4037-9133-FDE3B40E1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8917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2BCEC-BC4A-4989-A850-1394887EF0E5}" type="datetime1">
              <a:rPr lang="en-US" smtClean="0"/>
              <a:t>10/19/2023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2A05-6373-4037-9133-FDE3B40E1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705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27D97-8985-482C-B8C8-B4D925B6FAC0}" type="datetime1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2A05-6373-4037-9133-FDE3B40E1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57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AEF7-FBC5-4FC3-936A-2BCF373E94CC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3EC7-09AA-4A51-8013-5604EF773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698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85E1-CD4B-466C-A2FD-60AA13315C47}" type="datetime1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2A05-6373-4037-9133-FDE3B40E1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688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F19C2-3AAE-4F03-9E0C-B5F2624CBA54}" type="datetime1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2A05-6373-4037-9133-FDE3B40E1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1462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CA17D-9F3A-4C92-8374-FE464246FC06}" type="datetime1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2A05-6373-4037-9133-FDE3B40E1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44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AEF7-FBC5-4FC3-936A-2BCF373E94CC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3EC7-09AA-4A51-8013-5604EF773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86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AEF7-FBC5-4FC3-936A-2BCF373E94CC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3EC7-09AA-4A51-8013-5604EF773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67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AEF7-FBC5-4FC3-936A-2BCF373E94CC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3EC7-09AA-4A51-8013-5604EF773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34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AEF7-FBC5-4FC3-936A-2BCF373E94CC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3EC7-09AA-4A51-8013-5604EF773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79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AEF7-FBC5-4FC3-936A-2BCF373E94CC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3EC7-09AA-4A51-8013-5604EF773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14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AEF7-FBC5-4FC3-936A-2BCF373E94CC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3EC7-09AA-4A51-8013-5604EF773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06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AEF7-FBC5-4FC3-936A-2BCF373E94CC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3EC7-09AA-4A51-8013-5604EF773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7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3AEF7-FBC5-4FC3-936A-2BCF373E94CC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C3EC7-09AA-4A51-8013-5604EF773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63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47AB1-59D2-43B4-9730-9787F7301B54}" type="datetime1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B2A05-6373-4037-9133-FDE3B40E1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84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B03FF-B33E-8F23-305F-5618086025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802235"/>
            <a:ext cx="7772400" cy="1664689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Lowell Middlesex Canal Park</a:t>
            </a:r>
            <a:br>
              <a:rPr lang="en-US" sz="5400" dirty="0"/>
            </a:br>
            <a:r>
              <a:rPr lang="en-US" sz="5400" dirty="0"/>
              <a:t>Cross Point to Merrimack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43FE5B-2231-7276-99A7-C7E4491EB1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076" y="2791600"/>
            <a:ext cx="8925846" cy="2628900"/>
          </a:xfrm>
        </p:spPr>
        <p:txBody>
          <a:bodyPr>
            <a:normAutofit/>
          </a:bodyPr>
          <a:lstStyle/>
          <a:p>
            <a:r>
              <a:rPr lang="en-US" dirty="0"/>
              <a:t>Another Continuation Idea for the BFRT into Lowell</a:t>
            </a:r>
            <a:br>
              <a:rPr lang="en-US" dirty="0"/>
            </a:br>
            <a:endParaRPr lang="en-US" dirty="0"/>
          </a:p>
          <a:p>
            <a:endParaRPr lang="en-US" sz="2100" dirty="0"/>
          </a:p>
          <a:p>
            <a:r>
              <a:rPr lang="en-US" sz="2100" dirty="0"/>
              <a:t>Presentation to the Chelmsford BPAC</a:t>
            </a:r>
          </a:p>
          <a:p>
            <a:r>
              <a:rPr lang="en-US" sz="2100" dirty="0"/>
              <a:t>19 October 2023</a:t>
            </a:r>
            <a:endParaRPr lang="en-US" sz="225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5D4D89-54FF-5FD4-230A-C51C6D60A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2A05-6373-4037-9133-FDE3B40E1D74}" type="slidenum">
              <a:rPr lang="en-US" smtClean="0"/>
              <a:t>1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E00580-C0DD-7CC0-9E45-E06C3218EDD4}"/>
              </a:ext>
            </a:extLst>
          </p:cNvPr>
          <p:cNvSpPr txBox="1"/>
          <p:nvPr/>
        </p:nvSpPr>
        <p:spPr>
          <a:xfrm>
            <a:off x="7486650" y="119556"/>
            <a:ext cx="13449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Rev 0, 10/18/2023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4C5A12-EC91-1B0A-C53D-01B1798C8B44}"/>
              </a:ext>
            </a:extLst>
          </p:cNvPr>
          <p:cNvSpPr txBox="1"/>
          <p:nvPr/>
        </p:nvSpPr>
        <p:spPr>
          <a:xfrm>
            <a:off x="3380218" y="5718282"/>
            <a:ext cx="23835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Doug</a:t>
            </a:r>
            <a:r>
              <a:rPr lang="en-US" sz="1400" dirty="0"/>
              <a:t> Chandler</a:t>
            </a:r>
          </a:p>
          <a:p>
            <a:pPr algn="ctr"/>
            <a:r>
              <a:rPr lang="en-US" sz="1400" dirty="0"/>
              <a:t>Chelmsford Rep to </a:t>
            </a:r>
          </a:p>
          <a:p>
            <a:pPr algn="ctr"/>
            <a:r>
              <a:rPr lang="en-US" sz="1400" dirty="0"/>
              <a:t>Middlesex Canal Commission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A1B0AB-3385-F159-0FC8-1D2F743C3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452" y="5420500"/>
            <a:ext cx="2636748" cy="10135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C280D2-2037-ADE0-866C-D2C188A04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29" y="4106050"/>
            <a:ext cx="963891" cy="63806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0C87A8F-09DC-E56F-64B7-2A5C75C0D629}"/>
              </a:ext>
            </a:extLst>
          </p:cNvPr>
          <p:cNvSpPr/>
          <p:nvPr/>
        </p:nvSpPr>
        <p:spPr>
          <a:xfrm rot="20721309">
            <a:off x="1948958" y="4535992"/>
            <a:ext cx="63008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EARLY CONCEPT</a:t>
            </a:r>
          </a:p>
        </p:txBody>
      </p:sp>
    </p:spTree>
    <p:extLst>
      <p:ext uri="{BB962C8B-B14F-4D97-AF65-F5344CB8AC3E}">
        <p14:creationId xmlns:p14="http://schemas.microsoft.com/office/powerpoint/2010/main" val="195661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F1E52-F4DE-8076-0147-2003A26F0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65125"/>
          </a:xfrm>
        </p:spPr>
        <p:txBody>
          <a:bodyPr>
            <a:normAutofit fontScale="90000"/>
          </a:bodyPr>
          <a:lstStyle/>
          <a:p>
            <a:r>
              <a:rPr lang="en-US" dirty="0"/>
              <a:t>Review: Area Trails and Plans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002F12-022A-77B6-1560-90A73802A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3B2A05-6373-4037-9133-FDE3B40E1D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92E613F-FEF9-955A-2701-57D3FEFC65B9}"/>
              </a:ext>
            </a:extLst>
          </p:cNvPr>
          <p:cNvGrpSpPr/>
          <p:nvPr/>
        </p:nvGrpSpPr>
        <p:grpSpPr>
          <a:xfrm>
            <a:off x="7302037" y="4894411"/>
            <a:ext cx="1619838" cy="1384995"/>
            <a:chOff x="7524162" y="4187545"/>
            <a:chExt cx="1619838" cy="138499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75729BA-34B2-DC0C-EA5D-EF08598080DF}"/>
                </a:ext>
              </a:extLst>
            </p:cNvPr>
            <p:cNvSpPr txBox="1"/>
            <p:nvPr/>
          </p:nvSpPr>
          <p:spPr>
            <a:xfrm>
              <a:off x="7524162" y="4187545"/>
              <a:ext cx="1619838" cy="138499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</a:t>
              </a:r>
              <a:r>
                <a:rPr kumimoji="0" lang="en-US" sz="1400" b="0" i="0" u="sng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Trails Legend</a:t>
              </a:r>
              <a:b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   </a:t>
              </a:r>
              <a:r>
                <a:rPr lang="en-US" sz="1400" dirty="0">
                  <a:solidFill>
                    <a:srgbClr val="7030A0"/>
                  </a:solidFill>
                  <a:latin typeface="Calibri" panose="020F0502020204030204"/>
                </a:rPr>
                <a:t>Existing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   In </a:t>
              </a:r>
              <a:r>
                <a:rPr lang="en-US" sz="1400" dirty="0">
                  <a:solidFill>
                    <a:srgbClr val="FF0000"/>
                  </a:solidFill>
                  <a:latin typeface="Calibri" panose="020F0502020204030204"/>
                </a:rPr>
                <a:t>progress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	   Proposed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>
                  <a:latin typeface="Calibri" panose="020F0502020204030204"/>
                </a:rPr>
                <a:t>	   Background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E954FED-33FA-BB84-E884-97367C1ED193}"/>
                </a:ext>
              </a:extLst>
            </p:cNvPr>
            <p:cNvCxnSpPr>
              <a:cxnSpLocks/>
            </p:cNvCxnSpPr>
            <p:nvPr/>
          </p:nvCxnSpPr>
          <p:spPr>
            <a:xfrm>
              <a:off x="7582782" y="4559565"/>
              <a:ext cx="523932" cy="0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6413CC4-0B1D-3EDF-C98B-5537AAF52DF7}"/>
                </a:ext>
              </a:extLst>
            </p:cNvPr>
            <p:cNvCxnSpPr>
              <a:cxnSpLocks/>
            </p:cNvCxnSpPr>
            <p:nvPr/>
          </p:nvCxnSpPr>
          <p:spPr>
            <a:xfrm>
              <a:off x="7594502" y="4799890"/>
              <a:ext cx="523932" cy="0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36657F2-C9C4-9BF0-7CC8-B536052AB4EE}"/>
                </a:ext>
              </a:extLst>
            </p:cNvPr>
            <p:cNvCxnSpPr>
              <a:cxnSpLocks/>
            </p:cNvCxnSpPr>
            <p:nvPr/>
          </p:nvCxnSpPr>
          <p:spPr>
            <a:xfrm>
              <a:off x="7596311" y="4985431"/>
              <a:ext cx="523932" cy="0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378920D-DB85-89AB-86ED-E4350EE5A0D7}"/>
                </a:ext>
              </a:extLst>
            </p:cNvPr>
            <p:cNvCxnSpPr>
              <a:cxnSpLocks/>
            </p:cNvCxnSpPr>
            <p:nvPr/>
          </p:nvCxnSpPr>
          <p:spPr>
            <a:xfrm>
              <a:off x="7553477" y="5222202"/>
              <a:ext cx="523932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62E7042-A254-0D36-9937-0A09E5322D7C}"/>
                </a:ext>
              </a:extLst>
            </p:cNvPr>
            <p:cNvCxnSpPr>
              <a:cxnSpLocks/>
            </p:cNvCxnSpPr>
            <p:nvPr/>
          </p:nvCxnSpPr>
          <p:spPr>
            <a:xfrm>
              <a:off x="7594502" y="5003260"/>
              <a:ext cx="523932" cy="0"/>
            </a:xfrm>
            <a:prstGeom prst="line">
              <a:avLst/>
            </a:prstGeom>
            <a:ln w="762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13E6AD1-FF14-852A-9877-1D40FCEA6CD9}"/>
                </a:ext>
              </a:extLst>
            </p:cNvPr>
            <p:cNvCxnSpPr>
              <a:cxnSpLocks/>
            </p:cNvCxnSpPr>
            <p:nvPr/>
          </p:nvCxnSpPr>
          <p:spPr>
            <a:xfrm>
              <a:off x="7594502" y="4799890"/>
              <a:ext cx="523932" cy="0"/>
            </a:xfrm>
            <a:prstGeom prst="line">
              <a:avLst/>
            </a:prstGeom>
            <a:ln w="76200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88BA8E85-86C4-A81E-786C-743145BB1A9A}"/>
              </a:ext>
            </a:extLst>
          </p:cNvPr>
          <p:cNvGrpSpPr/>
          <p:nvPr/>
        </p:nvGrpSpPr>
        <p:grpSpPr>
          <a:xfrm>
            <a:off x="183313" y="980775"/>
            <a:ext cx="7223606" cy="5803693"/>
            <a:chOff x="183313" y="980775"/>
            <a:chExt cx="7223606" cy="580369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29E9F70-668F-B7FA-05EC-A862C4BAB9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945" y="1443809"/>
              <a:ext cx="3635055" cy="419898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D78C25A-8126-BE81-C240-600A525F9610}"/>
                </a:ext>
              </a:extLst>
            </p:cNvPr>
            <p:cNvSpPr txBox="1"/>
            <p:nvPr/>
          </p:nvSpPr>
          <p:spPr>
            <a:xfrm>
              <a:off x="183313" y="5222202"/>
              <a:ext cx="57577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BFRT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408C874-D9C2-EB3D-36FC-254F7F3B3D27}"/>
                </a:ext>
              </a:extLst>
            </p:cNvPr>
            <p:cNvSpPr txBox="1"/>
            <p:nvPr/>
          </p:nvSpPr>
          <p:spPr>
            <a:xfrm>
              <a:off x="4680116" y="4932676"/>
              <a:ext cx="138262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Middlesex Canal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641D4E5B-121E-8362-3528-DFE407643F7A}"/>
                </a:ext>
              </a:extLst>
            </p:cNvPr>
            <p:cNvCxnSpPr>
              <a:cxnSpLocks/>
              <a:stCxn id="9" idx="1"/>
            </p:cNvCxnSpPr>
            <p:nvPr/>
          </p:nvCxnSpPr>
          <p:spPr>
            <a:xfrm flipH="1">
              <a:off x="4114800" y="5086565"/>
              <a:ext cx="565316" cy="327626"/>
            </a:xfrm>
            <a:prstGeom prst="straightConnector1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D58FC13-FC28-7251-095D-4914F2534960}"/>
                </a:ext>
              </a:extLst>
            </p:cNvPr>
            <p:cNvSpPr txBox="1"/>
            <p:nvPr/>
          </p:nvSpPr>
          <p:spPr>
            <a:xfrm>
              <a:off x="4962212" y="1488139"/>
              <a:ext cx="198310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Concord River Greenway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AF12938-7F3B-2EA5-CF4A-A0B853AC5170}"/>
                </a:ext>
              </a:extLst>
            </p:cNvPr>
            <p:cNvCxnSpPr>
              <a:cxnSpLocks/>
              <a:stCxn id="11" idx="1"/>
            </p:cNvCxnSpPr>
            <p:nvPr/>
          </p:nvCxnSpPr>
          <p:spPr>
            <a:xfrm flipH="1">
              <a:off x="4348521" y="1642028"/>
              <a:ext cx="613691" cy="231668"/>
            </a:xfrm>
            <a:prstGeom prst="straightConnector1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B1D54C9-1762-4E82-8B26-2019417F8F50}"/>
                </a:ext>
              </a:extLst>
            </p:cNvPr>
            <p:cNvSpPr txBox="1"/>
            <p:nvPr/>
          </p:nvSpPr>
          <p:spPr>
            <a:xfrm>
              <a:off x="1930664" y="6045804"/>
              <a:ext cx="1867784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>
                  <a:solidFill>
                    <a:srgbClr val="FF0000"/>
                  </a:solidFill>
                  <a:latin typeface="Calibri" panose="020F0502020204030204"/>
                </a:rPr>
                <a:t>Riverneck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Idea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~ 1 mile of woods trail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 ½ mile of bike lane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82329F2-FB2E-B242-7A0B-495DD5BA6C94}"/>
                </a:ext>
              </a:extLst>
            </p:cNvPr>
            <p:cNvCxnSpPr>
              <a:cxnSpLocks/>
              <a:stCxn id="13" idx="0"/>
            </p:cNvCxnSpPr>
            <p:nvPr/>
          </p:nvCxnSpPr>
          <p:spPr>
            <a:xfrm flipH="1" flipV="1">
              <a:off x="2530929" y="4506686"/>
              <a:ext cx="333627" cy="1539118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B344E93-5F61-4CC6-F181-10A823E7E645}"/>
                </a:ext>
              </a:extLst>
            </p:cNvPr>
            <p:cNvSpPr txBox="1"/>
            <p:nvPr/>
          </p:nvSpPr>
          <p:spPr>
            <a:xfrm>
              <a:off x="5060186" y="3639103"/>
              <a:ext cx="2346733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Old MassDOT Plan </a:t>
              </a:r>
              <a:b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~ 1 mile of city streets</a:t>
              </a:r>
              <a:b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+ 1 mile of busy country road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DF71DE2-D5BB-EE44-33B6-B8D7569D6B07}"/>
                </a:ext>
              </a:extLst>
            </p:cNvPr>
            <p:cNvCxnSpPr>
              <a:cxnSpLocks/>
              <a:stCxn id="20" idx="1"/>
            </p:cNvCxnSpPr>
            <p:nvPr/>
          </p:nvCxnSpPr>
          <p:spPr>
            <a:xfrm flipH="1" flipV="1">
              <a:off x="3798448" y="2996734"/>
              <a:ext cx="1239298" cy="133088"/>
            </a:xfrm>
            <a:prstGeom prst="straightConnector1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BDF10FC-0D5B-D6A7-73A1-3C6EB567B0E9}"/>
                </a:ext>
              </a:extLst>
            </p:cNvPr>
            <p:cNvSpPr txBox="1"/>
            <p:nvPr/>
          </p:nvSpPr>
          <p:spPr>
            <a:xfrm>
              <a:off x="5037746" y="2760490"/>
              <a:ext cx="2049985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MassDOT Plan </a:t>
              </a:r>
              <a:b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~ 1 mile of city streets</a:t>
              </a:r>
              <a:b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+ crossing active rail yard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3666389F-9EAF-1D2F-EA8D-7A037A240606}"/>
                </a:ext>
              </a:extLst>
            </p:cNvPr>
            <p:cNvCxnSpPr>
              <a:cxnSpLocks/>
              <a:stCxn id="15" idx="1"/>
            </p:cNvCxnSpPr>
            <p:nvPr/>
          </p:nvCxnSpPr>
          <p:spPr>
            <a:xfrm flipH="1" flipV="1">
              <a:off x="3951514" y="3639103"/>
              <a:ext cx="1108672" cy="369332"/>
            </a:xfrm>
            <a:prstGeom prst="straightConnector1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19C9CC6-06A9-93E5-BAC1-7FD9A941978E}"/>
                </a:ext>
              </a:extLst>
            </p:cNvPr>
            <p:cNvSpPr txBox="1"/>
            <p:nvPr/>
          </p:nvSpPr>
          <p:spPr>
            <a:xfrm>
              <a:off x="4933069" y="2010895"/>
              <a:ext cx="1413016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New Trail Bridge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F2ABFE09-6DD4-2BCA-2875-44C2B4733399}"/>
                </a:ext>
              </a:extLst>
            </p:cNvPr>
            <p:cNvCxnSpPr>
              <a:cxnSpLocks/>
              <a:stCxn id="26" idx="1"/>
            </p:cNvCxnSpPr>
            <p:nvPr/>
          </p:nvCxnSpPr>
          <p:spPr>
            <a:xfrm flipH="1">
              <a:off x="4477036" y="2164784"/>
              <a:ext cx="456033" cy="176872"/>
            </a:xfrm>
            <a:prstGeom prst="straightConnector1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D20C836F-9B07-0BA6-3BF3-0BB77F40FC70}"/>
                </a:ext>
              </a:extLst>
            </p:cNvPr>
            <p:cNvCxnSpPr>
              <a:cxnSpLocks/>
              <a:stCxn id="13" idx="0"/>
            </p:cNvCxnSpPr>
            <p:nvPr/>
          </p:nvCxnSpPr>
          <p:spPr>
            <a:xfrm flipV="1">
              <a:off x="2864556" y="4506686"/>
              <a:ext cx="152400" cy="1539118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B13F090A-8F8D-0459-95D7-3939E2F124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29963" y="4160835"/>
              <a:ext cx="1207783" cy="0"/>
            </a:xfrm>
            <a:prstGeom prst="straightConnector1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5AC722AD-A969-01D9-4DA3-F3FE2F0972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8650" y="5276245"/>
              <a:ext cx="292049" cy="67280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351572F-EE58-B39A-9C8E-E1B57C529B9D}"/>
                </a:ext>
              </a:extLst>
            </p:cNvPr>
            <p:cNvSpPr txBox="1"/>
            <p:nvPr/>
          </p:nvSpPr>
          <p:spPr>
            <a:xfrm>
              <a:off x="5002576" y="6202462"/>
              <a:ext cx="1816331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 Yankee Doodle Trail</a:t>
              </a: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7ED887EE-4553-2886-E00D-91B7280E73A7}"/>
                </a:ext>
              </a:extLst>
            </p:cNvPr>
            <p:cNvCxnSpPr>
              <a:cxnSpLocks/>
              <a:stCxn id="47" idx="1"/>
            </p:cNvCxnSpPr>
            <p:nvPr/>
          </p:nvCxnSpPr>
          <p:spPr>
            <a:xfrm flipH="1" flipV="1">
              <a:off x="4644946" y="5568080"/>
              <a:ext cx="357630" cy="788271"/>
            </a:xfrm>
            <a:prstGeom prst="straightConnector1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C596108-6A83-6610-1986-6EC0D9840F22}"/>
                </a:ext>
              </a:extLst>
            </p:cNvPr>
            <p:cNvSpPr txBox="1"/>
            <p:nvPr/>
          </p:nvSpPr>
          <p:spPr>
            <a:xfrm>
              <a:off x="4701855" y="4547954"/>
              <a:ext cx="77296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Canal St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D84832BF-50F3-606E-FAE8-474554DFB96B}"/>
                </a:ext>
              </a:extLst>
            </p:cNvPr>
            <p:cNvCxnSpPr>
              <a:cxnSpLocks/>
              <a:stCxn id="51" idx="1"/>
            </p:cNvCxnSpPr>
            <p:nvPr/>
          </p:nvCxnSpPr>
          <p:spPr>
            <a:xfrm flipH="1">
              <a:off x="3631208" y="4701843"/>
              <a:ext cx="1070647" cy="172551"/>
            </a:xfrm>
            <a:prstGeom prst="straightConnector1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4D579E0-6C88-A7B3-9F38-88309671EE38}"/>
                </a:ext>
              </a:extLst>
            </p:cNvPr>
            <p:cNvCxnSpPr>
              <a:cxnSpLocks/>
            </p:cNvCxnSpPr>
            <p:nvPr/>
          </p:nvCxnSpPr>
          <p:spPr>
            <a:xfrm>
              <a:off x="1861073" y="2996734"/>
              <a:ext cx="1449189" cy="14454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A3B1093-8DE0-BB5B-69DA-D75BEA3E8E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61267" y="4442226"/>
              <a:ext cx="208317" cy="105728"/>
            </a:xfrm>
            <a:prstGeom prst="line">
              <a:avLst/>
            </a:prstGeom>
            <a:ln w="285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188AB75-8112-ACC1-F8BA-787593804E19}"/>
                </a:ext>
              </a:extLst>
            </p:cNvPr>
            <p:cNvCxnSpPr>
              <a:cxnSpLocks/>
            </p:cNvCxnSpPr>
            <p:nvPr/>
          </p:nvCxnSpPr>
          <p:spPr>
            <a:xfrm>
              <a:off x="2973855" y="4442226"/>
              <a:ext cx="301741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7F762FC-FF58-589B-5485-6F7EF93D548D}"/>
                </a:ext>
              </a:extLst>
            </p:cNvPr>
            <p:cNvSpPr txBox="1"/>
            <p:nvPr/>
          </p:nvSpPr>
          <p:spPr>
            <a:xfrm>
              <a:off x="5002559" y="980775"/>
              <a:ext cx="188788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 BCT to Newburyport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733C491-D9BD-ED36-79B3-D2EC9768BFD0}"/>
                </a:ext>
              </a:extLst>
            </p:cNvPr>
            <p:cNvCxnSpPr>
              <a:cxnSpLocks/>
              <a:stCxn id="31" idx="1"/>
            </p:cNvCxnSpPr>
            <p:nvPr/>
          </p:nvCxnSpPr>
          <p:spPr>
            <a:xfrm flipH="1">
              <a:off x="3951514" y="1134664"/>
              <a:ext cx="1051045" cy="328321"/>
            </a:xfrm>
            <a:prstGeom prst="straightConnector1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9A24905D-901F-714F-287C-3CFFB2334A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48521" y="2601476"/>
              <a:ext cx="613691" cy="153057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EE8504A-A17D-4DE9-5EEF-5623D0035F16}"/>
                </a:ext>
              </a:extLst>
            </p:cNvPr>
            <p:cNvSpPr txBox="1"/>
            <p:nvPr/>
          </p:nvSpPr>
          <p:spPr>
            <a:xfrm>
              <a:off x="5088339" y="2358931"/>
              <a:ext cx="1496372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Railroad yard gap</a:t>
              </a:r>
              <a:b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(Pete Sutton idea)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138DC63-1DB5-838A-1745-AF416A341D6F}"/>
                </a:ext>
              </a:extLst>
            </p:cNvPr>
            <p:cNvSpPr txBox="1"/>
            <p:nvPr/>
          </p:nvSpPr>
          <p:spPr>
            <a:xfrm>
              <a:off x="234897" y="4018507"/>
              <a:ext cx="623672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Old Canal</a:t>
              </a:r>
              <a:b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Bed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EA0D8C29-8330-20DF-0BD3-704C2C610E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4405" y="3591943"/>
              <a:ext cx="1676066" cy="67181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9FBB2B9-002D-967B-5F10-95E8A6842B3D}"/>
                </a:ext>
              </a:extLst>
            </p:cNvPr>
            <p:cNvSpPr txBox="1"/>
            <p:nvPr/>
          </p:nvSpPr>
          <p:spPr>
            <a:xfrm>
              <a:off x="221228" y="2513019"/>
              <a:ext cx="69947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>
                  <a:latin typeface="Calibri" panose="020F0502020204030204"/>
                </a:rPr>
                <a:t>Black Brook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5C265EF-8B86-9486-F449-58919C9417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2781" y="2689523"/>
              <a:ext cx="898518" cy="6501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CFFF198-8813-FB63-7F66-26A83D55724A}"/>
                </a:ext>
              </a:extLst>
            </p:cNvPr>
            <p:cNvSpPr txBox="1"/>
            <p:nvPr/>
          </p:nvSpPr>
          <p:spPr>
            <a:xfrm>
              <a:off x="237474" y="3068723"/>
              <a:ext cx="69947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>
                  <a:latin typeface="Calibri" panose="020F0502020204030204"/>
                </a:rPr>
                <a:t>Golf Course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11642D4B-24D0-A3EA-C413-97DCAC27F5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9027" y="2908482"/>
              <a:ext cx="944520" cy="40175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EB0AC26-CB1B-68E0-1891-0CEA8AF7ACEA}"/>
                </a:ext>
              </a:extLst>
            </p:cNvPr>
            <p:cNvSpPr txBox="1"/>
            <p:nvPr/>
          </p:nvSpPr>
          <p:spPr>
            <a:xfrm>
              <a:off x="230151" y="1920333"/>
              <a:ext cx="69947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>
                  <a:latin typeface="Calibri" panose="020F0502020204030204"/>
                </a:rPr>
                <a:t>HadleyPark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BA588980-9995-2F8B-54E2-C10B7718B2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4405" y="2193372"/>
              <a:ext cx="734771" cy="1954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78123239-D9B8-0CC3-FAE8-C2FD41FCBF93}"/>
                </a:ext>
              </a:extLst>
            </p:cNvPr>
            <p:cNvCxnSpPr>
              <a:cxnSpLocks/>
            </p:cNvCxnSpPr>
            <p:nvPr/>
          </p:nvCxnSpPr>
          <p:spPr>
            <a:xfrm>
              <a:off x="1848131" y="2976467"/>
              <a:ext cx="1462131" cy="14741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90DD711-8E61-06E6-EB59-8825320D8251}"/>
                </a:ext>
              </a:extLst>
            </p:cNvPr>
            <p:cNvSpPr txBox="1"/>
            <p:nvPr/>
          </p:nvSpPr>
          <p:spPr>
            <a:xfrm>
              <a:off x="1663395" y="3036239"/>
              <a:ext cx="62367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ADF2B01-B1A9-1D6B-8233-9344BD3012FD}"/>
                </a:ext>
              </a:extLst>
            </p:cNvPr>
            <p:cNvSpPr txBox="1"/>
            <p:nvPr/>
          </p:nvSpPr>
          <p:spPr>
            <a:xfrm>
              <a:off x="3198168" y="3952662"/>
              <a:ext cx="62367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495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CE9A57E-354C-BD0B-4477-DF18D3F3110C}"/>
                </a:ext>
              </a:extLst>
            </p:cNvPr>
            <p:cNvSpPr txBox="1"/>
            <p:nvPr/>
          </p:nvSpPr>
          <p:spPr>
            <a:xfrm>
              <a:off x="3264192" y="5194681"/>
              <a:ext cx="62367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E8F0DF4-F659-BCB6-CBFD-54759528B3F5}"/>
                </a:ext>
              </a:extLst>
            </p:cNvPr>
            <p:cNvSpPr txBox="1"/>
            <p:nvPr/>
          </p:nvSpPr>
          <p:spPr>
            <a:xfrm>
              <a:off x="2029672" y="3801605"/>
              <a:ext cx="62367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110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BA7508B5-67DB-ECDF-7B72-3D41FA308438}"/>
                </a:ext>
              </a:extLst>
            </p:cNvPr>
            <p:cNvSpPr txBox="1"/>
            <p:nvPr/>
          </p:nvSpPr>
          <p:spPr>
            <a:xfrm>
              <a:off x="1206223" y="4348535"/>
              <a:ext cx="62367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495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AAE5BB2-5280-7F05-F119-D7B66C2E4965}"/>
                </a:ext>
              </a:extLst>
            </p:cNvPr>
            <p:cNvSpPr txBox="1"/>
            <p:nvPr/>
          </p:nvSpPr>
          <p:spPr>
            <a:xfrm>
              <a:off x="2864556" y="2458503"/>
              <a:ext cx="62367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110</a:t>
              </a:r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3DE6F78E-281F-9637-D7A0-ED69BF1142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29792" y="1900897"/>
              <a:ext cx="233900" cy="521496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0F1999D-F989-DCD2-FA3B-F63142DE8A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63625" y="1597436"/>
              <a:ext cx="589719" cy="19848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64936158-1B60-CB6E-E3A4-82D9211239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40756" y="1965120"/>
              <a:ext cx="522936" cy="163319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19507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39345D-F4A0-5ABA-F1C4-2922B283C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2A05-6373-4037-9133-FDE3B40E1D74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FE48EB7-E26C-C5E3-FB77-61C0A611C8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1780739"/>
              </p:ext>
            </p:extLst>
          </p:nvPr>
        </p:nvGraphicFramePr>
        <p:xfrm>
          <a:off x="33463" y="977655"/>
          <a:ext cx="8920776" cy="577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9326562" imgH="6034757" progId="Acrobat.Document.DC">
                  <p:embed/>
                </p:oleObj>
              </mc:Choice>
              <mc:Fallback>
                <p:oleObj name="Acrobat Document" r:id="rId2" imgW="9326562" imgH="6034757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3463" y="977655"/>
                        <a:ext cx="8920776" cy="5774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F19D5CB-3444-B920-CA64-66E311D408A2}"/>
              </a:ext>
            </a:extLst>
          </p:cNvPr>
          <p:cNvSpPr txBox="1"/>
          <p:nvPr/>
        </p:nvSpPr>
        <p:spPr>
          <a:xfrm>
            <a:off x="158369" y="339970"/>
            <a:ext cx="8670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Latest Idea - Northern Continuation of BFRT and Canal Towpath Trail</a:t>
            </a:r>
          </a:p>
        </p:txBody>
      </p:sp>
    </p:spTree>
    <p:extLst>
      <p:ext uri="{BB962C8B-B14F-4D97-AF65-F5344CB8AC3E}">
        <p14:creationId xmlns:p14="http://schemas.microsoft.com/office/powerpoint/2010/main" val="494769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100C2-622D-E2C9-EA11-C6C9DAA23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Backing &amp;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E1EE7-BBAD-FB17-8CAB-BDF207087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Sen. Kennedy would like to see the Middlesex Canal section in Lowell commemorated by a park, nature trail, multi-use path etc.</a:t>
            </a:r>
          </a:p>
          <a:p>
            <a:pPr lvl="1"/>
            <a:r>
              <a:rPr lang="en-US" dirty="0"/>
              <a:t>Old canal is now a water hazard on the golf course</a:t>
            </a:r>
          </a:p>
          <a:p>
            <a:pPr lvl="1"/>
            <a:r>
              <a:rPr lang="en-US" dirty="0"/>
              <a:t>South of GC is a quarter mile of the best preserved “watered” canal “prism” in 26 miles</a:t>
            </a:r>
          </a:p>
          <a:p>
            <a:pPr lvl="1"/>
            <a:r>
              <a:rPr lang="en-US" dirty="0"/>
              <a:t>To south, canal is under swamp or highway</a:t>
            </a:r>
          </a:p>
          <a:p>
            <a:pPr lvl="1"/>
            <a:r>
              <a:rPr lang="en-US" dirty="0"/>
              <a:t>To east, there are two Lowell schools that would benefit from nature trail and shortcuts for kids</a:t>
            </a:r>
          </a:p>
          <a:p>
            <a:r>
              <a:rPr lang="en-US" dirty="0"/>
              <a:t>Funding would be from federal and state grants via </a:t>
            </a:r>
            <a:br>
              <a:rPr lang="en-US" dirty="0"/>
            </a:br>
            <a:r>
              <a:rPr lang="en-US" dirty="0"/>
              <a:t>Rep Trahan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E3BE7C-4DFB-E418-1F57-A90A3EA8C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2A05-6373-4037-9133-FDE3B40E1D7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62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EAA5FE-142A-FE30-4359-BF57522DE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2A05-6373-4037-9133-FDE3B40E1D74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CB21E5-A43D-7AEE-BDB9-4A6615C1D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49" y="1276936"/>
            <a:ext cx="7831058" cy="40805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365A9B-1EC1-507D-1149-648478F3C1D3}"/>
              </a:ext>
            </a:extLst>
          </p:cNvPr>
          <p:cNvSpPr txBox="1"/>
          <p:nvPr/>
        </p:nvSpPr>
        <p:spPr>
          <a:xfrm>
            <a:off x="1424461" y="270816"/>
            <a:ext cx="6555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Overall: Cross Point BFRT to Golf Course = 1.2 miles</a:t>
            </a:r>
          </a:p>
        </p:txBody>
      </p:sp>
    </p:spTree>
    <p:extLst>
      <p:ext uri="{BB962C8B-B14F-4D97-AF65-F5344CB8AC3E}">
        <p14:creationId xmlns:p14="http://schemas.microsoft.com/office/powerpoint/2010/main" val="3541299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EAA5FE-142A-FE30-4359-BF57522DE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2A05-6373-4037-9133-FDE3B40E1D74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365A9B-1EC1-507D-1149-648478F3C1D3}"/>
              </a:ext>
            </a:extLst>
          </p:cNvPr>
          <p:cNvSpPr txBox="1"/>
          <p:nvPr/>
        </p:nvSpPr>
        <p:spPr>
          <a:xfrm>
            <a:off x="521051" y="278030"/>
            <a:ext cx="7862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Easy Trail: Via Pipeline &amp; Powerline, 110 to Swamp = 0.7 miles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5E3D88-001A-F043-5378-8787B9113C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1"/>
          <a:stretch/>
        </p:blipFill>
        <p:spPr>
          <a:xfrm>
            <a:off x="628650" y="1160583"/>
            <a:ext cx="4676336" cy="53058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D73A72-023F-9313-7B2C-CF1DC5EC8CE6}"/>
              </a:ext>
            </a:extLst>
          </p:cNvPr>
          <p:cNvSpPr txBox="1"/>
          <p:nvPr/>
        </p:nvSpPr>
        <p:spPr>
          <a:xfrm>
            <a:off x="5404338" y="1160584"/>
            <a:ext cx="3592843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Pipeline (west path): </a:t>
            </a:r>
          </a:p>
          <a:p>
            <a:r>
              <a:rPr lang="en-US" dirty="0"/>
              <a:t>	OK as is for walking/running </a:t>
            </a:r>
            <a:br>
              <a:rPr lang="en-US" dirty="0"/>
            </a:br>
            <a:r>
              <a:rPr lang="en-US" dirty="0"/>
              <a:t>	      or mountain bike</a:t>
            </a:r>
          </a:p>
          <a:p>
            <a:r>
              <a:rPr lang="en-US" dirty="0"/>
              <a:t>	Six 1-foot stream jumps</a:t>
            </a:r>
          </a:p>
          <a:p>
            <a:r>
              <a:rPr lang="en-US" dirty="0"/>
              <a:t>	Enter from Alpine Butcher</a:t>
            </a:r>
            <a:br>
              <a:rPr lang="en-US" dirty="0"/>
            </a:br>
            <a:endParaRPr lang="en-US" dirty="0"/>
          </a:p>
          <a:p>
            <a:r>
              <a:rPr lang="en-US" dirty="0"/>
              <a:t>Powerline(east ROW):</a:t>
            </a:r>
          </a:p>
          <a:p>
            <a:r>
              <a:rPr lang="en-US" dirty="0"/>
              <a:t>	Flat and level but overgrown</a:t>
            </a:r>
          </a:p>
          <a:p>
            <a:r>
              <a:rPr lang="en-US" dirty="0"/>
              <a:t>	Enter behind brick pump house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Run together in some places</a:t>
            </a:r>
          </a:p>
          <a:p>
            <a:endParaRPr lang="en-US" dirty="0"/>
          </a:p>
          <a:p>
            <a:r>
              <a:rPr lang="en-US" dirty="0"/>
              <a:t>Either one is almost as good </a:t>
            </a:r>
            <a:br>
              <a:rPr lang="en-US" dirty="0"/>
            </a:br>
            <a:r>
              <a:rPr lang="en-US" dirty="0"/>
              <a:t>as a railroad right of way</a:t>
            </a:r>
          </a:p>
          <a:p>
            <a:r>
              <a:rPr lang="en-US" dirty="0"/>
              <a:t>	Choice depends on </a:t>
            </a:r>
            <a:br>
              <a:rPr lang="en-US" dirty="0"/>
            </a:br>
            <a:r>
              <a:rPr lang="en-US" dirty="0"/>
              <a:t>	- land ownership, </a:t>
            </a:r>
            <a:br>
              <a:rPr lang="en-US" dirty="0"/>
            </a:br>
            <a:r>
              <a:rPr lang="en-US" dirty="0"/>
              <a:t>	- easement, </a:t>
            </a:r>
          </a:p>
          <a:p>
            <a:r>
              <a:rPr lang="en-US" dirty="0"/>
              <a:t>	- safety rules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441615-D1C4-2D3E-CAAB-C83620DA52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1"/>
          <a:stretch/>
        </p:blipFill>
        <p:spPr>
          <a:xfrm>
            <a:off x="628650" y="1098844"/>
            <a:ext cx="4676336" cy="53058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D3D171-8139-CECD-C72A-2ECA1D6DD7E8}"/>
              </a:ext>
            </a:extLst>
          </p:cNvPr>
          <p:cNvSpPr txBox="1"/>
          <p:nvPr/>
        </p:nvSpPr>
        <p:spPr>
          <a:xfrm rot="2550129">
            <a:off x="3285415" y="3976513"/>
            <a:ext cx="1121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Powerline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6CE22E-441B-DC0B-D2FF-D366BA0335FB}"/>
              </a:ext>
            </a:extLst>
          </p:cNvPr>
          <p:cNvSpPr txBox="1"/>
          <p:nvPr/>
        </p:nvSpPr>
        <p:spPr>
          <a:xfrm rot="2489371">
            <a:off x="3038473" y="4169566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Pipeline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BBE756-E74A-AE91-6A26-5CC1809AF91D}"/>
              </a:ext>
            </a:extLst>
          </p:cNvPr>
          <p:cNvSpPr txBox="1"/>
          <p:nvPr/>
        </p:nvSpPr>
        <p:spPr>
          <a:xfrm rot="3747874">
            <a:off x="3472917" y="2403499"/>
            <a:ext cx="1143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Stevens 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3E1B8B-8151-878C-FD58-C71D7CFE7D31}"/>
              </a:ext>
            </a:extLst>
          </p:cNvPr>
          <p:cNvSpPr txBox="1"/>
          <p:nvPr/>
        </p:nvSpPr>
        <p:spPr>
          <a:xfrm rot="21348300">
            <a:off x="920612" y="1466595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School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2C012A-FBC5-666A-9BE0-928C0CA82D92}"/>
              </a:ext>
            </a:extLst>
          </p:cNvPr>
          <p:cNvSpPr txBox="1"/>
          <p:nvPr/>
        </p:nvSpPr>
        <p:spPr>
          <a:xfrm rot="19278935">
            <a:off x="2641568" y="6283360"/>
            <a:ext cx="650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BFRT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69F031-3372-3E33-EFBC-3F5E080FA48C}"/>
              </a:ext>
            </a:extLst>
          </p:cNvPr>
          <p:cNvSpPr txBox="1"/>
          <p:nvPr/>
        </p:nvSpPr>
        <p:spPr>
          <a:xfrm>
            <a:off x="1706865" y="3034467"/>
            <a:ext cx="6236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8C7B00-961C-067D-308F-18456128D053}"/>
              </a:ext>
            </a:extLst>
          </p:cNvPr>
          <p:cNvSpPr txBox="1"/>
          <p:nvPr/>
        </p:nvSpPr>
        <p:spPr>
          <a:xfrm>
            <a:off x="4044804" y="6031007"/>
            <a:ext cx="6236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1197D9-6B97-748F-1CD5-9C47AC0A8CDC}"/>
              </a:ext>
            </a:extLst>
          </p:cNvPr>
          <p:cNvSpPr txBox="1"/>
          <p:nvPr/>
        </p:nvSpPr>
        <p:spPr>
          <a:xfrm>
            <a:off x="4829800" y="3011366"/>
            <a:ext cx="6236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3080C0-E5A0-16BA-92A6-A745F1B278FD}"/>
              </a:ext>
            </a:extLst>
          </p:cNvPr>
          <p:cNvSpPr txBox="1"/>
          <p:nvPr/>
        </p:nvSpPr>
        <p:spPr>
          <a:xfrm rot="20642204">
            <a:off x="2063238" y="5743418"/>
            <a:ext cx="6236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110</a:t>
            </a:r>
          </a:p>
        </p:txBody>
      </p:sp>
    </p:spTree>
    <p:extLst>
      <p:ext uri="{BB962C8B-B14F-4D97-AF65-F5344CB8AC3E}">
        <p14:creationId xmlns:p14="http://schemas.microsoft.com/office/powerpoint/2010/main" val="3020062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EAA5FE-142A-FE30-4359-BF57522DE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2A05-6373-4037-9133-FDE3B40E1D74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365A9B-1EC1-507D-1149-648478F3C1D3}"/>
              </a:ext>
            </a:extLst>
          </p:cNvPr>
          <p:cNvSpPr txBox="1"/>
          <p:nvPr/>
        </p:nvSpPr>
        <p:spPr>
          <a:xfrm>
            <a:off x="521051" y="278030"/>
            <a:ext cx="7268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Easy Park and Nature Trail:  Swamp to Schools = 0.3 miles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D73A72-023F-9313-7B2C-CF1DC5EC8CE6}"/>
              </a:ext>
            </a:extLst>
          </p:cNvPr>
          <p:cNvSpPr txBox="1"/>
          <p:nvPr/>
        </p:nvSpPr>
        <p:spPr>
          <a:xfrm>
            <a:off x="4982307" y="1195753"/>
            <a:ext cx="390267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Flat woods:</a:t>
            </a:r>
          </a:p>
          <a:p>
            <a:r>
              <a:rPr lang="en-US" dirty="0"/>
              <a:t>	- Above the waterline</a:t>
            </a:r>
          </a:p>
          <a:p>
            <a:r>
              <a:rPr lang="en-US" dirty="0"/>
              <a:t>	- Downhill from schools and </a:t>
            </a:r>
            <a:br>
              <a:rPr lang="en-US" dirty="0"/>
            </a:br>
            <a:r>
              <a:rPr lang="en-US" dirty="0"/>
              <a:t>	   baseball fields</a:t>
            </a:r>
          </a:p>
          <a:p>
            <a:r>
              <a:rPr lang="en-US" dirty="0"/>
              <a:t>	- About 1000x200 feet</a:t>
            </a:r>
          </a:p>
          <a:p>
            <a:r>
              <a:rPr lang="en-US" dirty="0"/>
              <a:t>	- Good for nature trail, park, </a:t>
            </a:r>
            <a:br>
              <a:rPr lang="en-US" dirty="0"/>
            </a:br>
            <a:r>
              <a:rPr lang="en-US" dirty="0"/>
              <a:t>	  picnic, etc</a:t>
            </a:r>
          </a:p>
          <a:p>
            <a:r>
              <a:rPr lang="en-US" dirty="0"/>
              <a:t>	- Well-worn easy path from “Start”</a:t>
            </a:r>
            <a:br>
              <a:rPr lang="en-US" dirty="0"/>
            </a:br>
            <a:r>
              <a:rPr lang="en-US" dirty="0"/>
              <a:t>	 from “Start” to  nearest school</a:t>
            </a:r>
          </a:p>
          <a:p>
            <a:endParaRPr lang="en-US" dirty="0"/>
          </a:p>
          <a:p>
            <a:r>
              <a:rPr lang="en-US" dirty="0"/>
              <a:t>Owned by City and Eastern Salt Co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425604-B8EA-A1F1-60AD-3AAFCD3656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7"/>
          <a:stretch/>
        </p:blipFill>
        <p:spPr>
          <a:xfrm>
            <a:off x="521051" y="1160584"/>
            <a:ext cx="4336991" cy="407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114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EAA5FE-142A-FE30-4359-BF57522DE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2A05-6373-4037-9133-FDE3B40E1D74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365A9B-1EC1-507D-1149-648478F3C1D3}"/>
              </a:ext>
            </a:extLst>
          </p:cNvPr>
          <p:cNvSpPr txBox="1"/>
          <p:nvPr/>
        </p:nvSpPr>
        <p:spPr>
          <a:xfrm>
            <a:off x="521051" y="278030"/>
            <a:ext cx="7035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Hard Trail:  Schools to Local Streets or Canal = 0.3 miles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D73A72-023F-9313-7B2C-CF1DC5EC8CE6}"/>
              </a:ext>
            </a:extLst>
          </p:cNvPr>
          <p:cNvSpPr txBox="1"/>
          <p:nvPr/>
        </p:nvSpPr>
        <p:spPr>
          <a:xfrm>
            <a:off x="6556131" y="1032862"/>
            <a:ext cx="266688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Hard to find a route:</a:t>
            </a:r>
          </a:p>
          <a:p>
            <a:r>
              <a:rPr lang="en-US" dirty="0"/>
              <a:t>	- Above the waterline</a:t>
            </a:r>
          </a:p>
          <a:p>
            <a:r>
              <a:rPr lang="en-US" dirty="0"/>
              <a:t>	- Downhill from </a:t>
            </a:r>
            <a:br>
              <a:rPr lang="en-US" dirty="0"/>
            </a:br>
            <a:r>
              <a:rPr lang="en-US" dirty="0"/>
              <a:t>           schools/fields</a:t>
            </a:r>
          </a:p>
          <a:p>
            <a:r>
              <a:rPr lang="en-US" dirty="0"/>
              <a:t>	- Gentle for bike path</a:t>
            </a:r>
          </a:p>
          <a:p>
            <a:r>
              <a:rPr lang="en-US" dirty="0"/>
              <a:t>More exploration needed</a:t>
            </a:r>
          </a:p>
          <a:p>
            <a:r>
              <a:rPr lang="en-US" dirty="0"/>
              <a:t>	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AE76895-9891-1429-421F-F9B94DAEFBBF}"/>
              </a:ext>
            </a:extLst>
          </p:cNvPr>
          <p:cNvGrpSpPr/>
          <p:nvPr/>
        </p:nvGrpSpPr>
        <p:grpSpPr>
          <a:xfrm>
            <a:off x="126537" y="965617"/>
            <a:ext cx="6392008" cy="4122420"/>
            <a:chOff x="126537" y="965617"/>
            <a:chExt cx="6392008" cy="412242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C2ED383-1527-B756-D21E-0648F8C605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10"/>
            <a:stretch/>
          </p:blipFill>
          <p:spPr>
            <a:xfrm>
              <a:off x="126537" y="965617"/>
              <a:ext cx="6392008" cy="4122420"/>
            </a:xfrm>
            <a:prstGeom prst="rect">
              <a:avLst/>
            </a:prstGeom>
          </p:spPr>
        </p:pic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875B3DE-D891-3191-27F0-EDB028613FCF}"/>
                </a:ext>
              </a:extLst>
            </p:cNvPr>
            <p:cNvSpPr/>
            <p:nvPr/>
          </p:nvSpPr>
          <p:spPr>
            <a:xfrm>
              <a:off x="5533292" y="3845169"/>
              <a:ext cx="269631" cy="164123"/>
            </a:xfrm>
            <a:custGeom>
              <a:avLst/>
              <a:gdLst>
                <a:gd name="connsiteX0" fmla="*/ 0 w 269631"/>
                <a:gd name="connsiteY0" fmla="*/ 164123 h 164123"/>
                <a:gd name="connsiteX1" fmla="*/ 164123 w 269631"/>
                <a:gd name="connsiteY1" fmla="*/ 58616 h 164123"/>
                <a:gd name="connsiteX2" fmla="*/ 269631 w 269631"/>
                <a:gd name="connsiteY2" fmla="*/ 0 h 16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9631" h="164123">
                  <a:moveTo>
                    <a:pt x="0" y="164123"/>
                  </a:moveTo>
                  <a:cubicBezTo>
                    <a:pt x="54708" y="128954"/>
                    <a:pt x="107271" y="90201"/>
                    <a:pt x="164123" y="58616"/>
                  </a:cubicBezTo>
                  <a:lnTo>
                    <a:pt x="269631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D6BBF3A-5B09-3E81-16C4-DEA3036E2F7C}"/>
                </a:ext>
              </a:extLst>
            </p:cNvPr>
            <p:cNvSpPr/>
            <p:nvPr/>
          </p:nvSpPr>
          <p:spPr>
            <a:xfrm>
              <a:off x="2813538" y="1875692"/>
              <a:ext cx="3142254" cy="2121877"/>
            </a:xfrm>
            <a:custGeom>
              <a:avLst/>
              <a:gdLst>
                <a:gd name="connsiteX0" fmla="*/ 2672862 w 3142254"/>
                <a:gd name="connsiteY0" fmla="*/ 2121877 h 2121877"/>
                <a:gd name="connsiteX1" fmla="*/ 2731477 w 3142254"/>
                <a:gd name="connsiteY1" fmla="*/ 2110154 h 2121877"/>
                <a:gd name="connsiteX2" fmla="*/ 2766647 w 3142254"/>
                <a:gd name="connsiteY2" fmla="*/ 2051539 h 2121877"/>
                <a:gd name="connsiteX3" fmla="*/ 2790093 w 3142254"/>
                <a:gd name="connsiteY3" fmla="*/ 2004646 h 2121877"/>
                <a:gd name="connsiteX4" fmla="*/ 2860431 w 3142254"/>
                <a:gd name="connsiteY4" fmla="*/ 1910862 h 2121877"/>
                <a:gd name="connsiteX5" fmla="*/ 2977662 w 3142254"/>
                <a:gd name="connsiteY5" fmla="*/ 1770185 h 2121877"/>
                <a:gd name="connsiteX6" fmla="*/ 3001108 w 3142254"/>
                <a:gd name="connsiteY6" fmla="*/ 1723293 h 2121877"/>
                <a:gd name="connsiteX7" fmla="*/ 3048000 w 3142254"/>
                <a:gd name="connsiteY7" fmla="*/ 1652954 h 2121877"/>
                <a:gd name="connsiteX8" fmla="*/ 3130062 w 3142254"/>
                <a:gd name="connsiteY8" fmla="*/ 1512277 h 2121877"/>
                <a:gd name="connsiteX9" fmla="*/ 3141785 w 3142254"/>
                <a:gd name="connsiteY9" fmla="*/ 1453662 h 2121877"/>
                <a:gd name="connsiteX10" fmla="*/ 3106616 w 3142254"/>
                <a:gd name="connsiteY10" fmla="*/ 1348154 h 2121877"/>
                <a:gd name="connsiteX11" fmla="*/ 3083170 w 3142254"/>
                <a:gd name="connsiteY11" fmla="*/ 1301262 h 2121877"/>
                <a:gd name="connsiteX12" fmla="*/ 2965939 w 3142254"/>
                <a:gd name="connsiteY12" fmla="*/ 1207477 h 2121877"/>
                <a:gd name="connsiteX13" fmla="*/ 2801816 w 3142254"/>
                <a:gd name="connsiteY13" fmla="*/ 1113693 h 2121877"/>
                <a:gd name="connsiteX14" fmla="*/ 2684585 w 3142254"/>
                <a:gd name="connsiteY14" fmla="*/ 1078523 h 2121877"/>
                <a:gd name="connsiteX15" fmla="*/ 2579077 w 3142254"/>
                <a:gd name="connsiteY15" fmla="*/ 984739 h 2121877"/>
                <a:gd name="connsiteX16" fmla="*/ 2543908 w 3142254"/>
                <a:gd name="connsiteY16" fmla="*/ 961293 h 2121877"/>
                <a:gd name="connsiteX17" fmla="*/ 2414954 w 3142254"/>
                <a:gd name="connsiteY17" fmla="*/ 937846 h 2121877"/>
                <a:gd name="connsiteX18" fmla="*/ 2344616 w 3142254"/>
                <a:gd name="connsiteY18" fmla="*/ 996462 h 2121877"/>
                <a:gd name="connsiteX19" fmla="*/ 2262554 w 3142254"/>
                <a:gd name="connsiteY19" fmla="*/ 1137139 h 2121877"/>
                <a:gd name="connsiteX20" fmla="*/ 2250831 w 3142254"/>
                <a:gd name="connsiteY20" fmla="*/ 1172308 h 2121877"/>
                <a:gd name="connsiteX21" fmla="*/ 2203939 w 3142254"/>
                <a:gd name="connsiteY21" fmla="*/ 1219200 h 2121877"/>
                <a:gd name="connsiteX22" fmla="*/ 2145324 w 3142254"/>
                <a:gd name="connsiteY22" fmla="*/ 1336431 h 2121877"/>
                <a:gd name="connsiteX23" fmla="*/ 2074985 w 3142254"/>
                <a:gd name="connsiteY23" fmla="*/ 1383323 h 2121877"/>
                <a:gd name="connsiteX24" fmla="*/ 2028093 w 3142254"/>
                <a:gd name="connsiteY24" fmla="*/ 1418493 h 2121877"/>
                <a:gd name="connsiteX25" fmla="*/ 1992924 w 3142254"/>
                <a:gd name="connsiteY25" fmla="*/ 1430216 h 2121877"/>
                <a:gd name="connsiteX26" fmla="*/ 1711570 w 3142254"/>
                <a:gd name="connsiteY26" fmla="*/ 1441939 h 2121877"/>
                <a:gd name="connsiteX27" fmla="*/ 1629508 w 3142254"/>
                <a:gd name="connsiteY27" fmla="*/ 1465385 h 2121877"/>
                <a:gd name="connsiteX28" fmla="*/ 1594339 w 3142254"/>
                <a:gd name="connsiteY28" fmla="*/ 1477108 h 2121877"/>
                <a:gd name="connsiteX29" fmla="*/ 1524000 w 3142254"/>
                <a:gd name="connsiteY29" fmla="*/ 1430216 h 2121877"/>
                <a:gd name="connsiteX30" fmla="*/ 1441939 w 3142254"/>
                <a:gd name="connsiteY30" fmla="*/ 1383323 h 2121877"/>
                <a:gd name="connsiteX31" fmla="*/ 1359877 w 3142254"/>
                <a:gd name="connsiteY31" fmla="*/ 1301262 h 2121877"/>
                <a:gd name="connsiteX32" fmla="*/ 1148862 w 3142254"/>
                <a:gd name="connsiteY32" fmla="*/ 1289539 h 2121877"/>
                <a:gd name="connsiteX33" fmla="*/ 1055077 w 3142254"/>
                <a:gd name="connsiteY33" fmla="*/ 1277816 h 2121877"/>
                <a:gd name="connsiteX34" fmla="*/ 1008185 w 3142254"/>
                <a:gd name="connsiteY34" fmla="*/ 1148862 h 2121877"/>
                <a:gd name="connsiteX35" fmla="*/ 961293 w 3142254"/>
                <a:gd name="connsiteY35" fmla="*/ 1043354 h 2121877"/>
                <a:gd name="connsiteX36" fmla="*/ 914400 w 3142254"/>
                <a:gd name="connsiteY36" fmla="*/ 867508 h 2121877"/>
                <a:gd name="connsiteX37" fmla="*/ 879231 w 3142254"/>
                <a:gd name="connsiteY37" fmla="*/ 726831 h 2121877"/>
                <a:gd name="connsiteX38" fmla="*/ 867508 w 3142254"/>
                <a:gd name="connsiteY38" fmla="*/ 633046 h 2121877"/>
                <a:gd name="connsiteX39" fmla="*/ 855785 w 3142254"/>
                <a:gd name="connsiteY39" fmla="*/ 574431 h 2121877"/>
                <a:gd name="connsiteX40" fmla="*/ 844062 w 3142254"/>
                <a:gd name="connsiteY40" fmla="*/ 492370 h 2121877"/>
                <a:gd name="connsiteX41" fmla="*/ 820616 w 3142254"/>
                <a:gd name="connsiteY41" fmla="*/ 445477 h 2121877"/>
                <a:gd name="connsiteX42" fmla="*/ 797170 w 3142254"/>
                <a:gd name="connsiteY42" fmla="*/ 23446 h 2121877"/>
                <a:gd name="connsiteX43" fmla="*/ 750277 w 3142254"/>
                <a:gd name="connsiteY43" fmla="*/ 0 h 2121877"/>
                <a:gd name="connsiteX44" fmla="*/ 304800 w 3142254"/>
                <a:gd name="connsiteY44" fmla="*/ 35170 h 2121877"/>
                <a:gd name="connsiteX45" fmla="*/ 211016 w 3142254"/>
                <a:gd name="connsiteY45" fmla="*/ 58616 h 2121877"/>
                <a:gd name="connsiteX46" fmla="*/ 128954 w 3142254"/>
                <a:gd name="connsiteY46" fmla="*/ 70339 h 2121877"/>
                <a:gd name="connsiteX47" fmla="*/ 0 w 3142254"/>
                <a:gd name="connsiteY47" fmla="*/ 164123 h 2121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142254" h="2121877">
                  <a:moveTo>
                    <a:pt x="2672862" y="2121877"/>
                  </a:moveTo>
                  <a:cubicBezTo>
                    <a:pt x="2692400" y="2117969"/>
                    <a:pt x="2713163" y="2118003"/>
                    <a:pt x="2731477" y="2110154"/>
                  </a:cubicBezTo>
                  <a:cubicBezTo>
                    <a:pt x="2758771" y="2098457"/>
                    <a:pt x="2756897" y="2074290"/>
                    <a:pt x="2766647" y="2051539"/>
                  </a:cubicBezTo>
                  <a:cubicBezTo>
                    <a:pt x="2773531" y="2035476"/>
                    <a:pt x="2780399" y="2019187"/>
                    <a:pt x="2790093" y="2004646"/>
                  </a:cubicBezTo>
                  <a:cubicBezTo>
                    <a:pt x="2811769" y="1972132"/>
                    <a:pt x="2835415" y="1940882"/>
                    <a:pt x="2860431" y="1910862"/>
                  </a:cubicBezTo>
                  <a:cubicBezTo>
                    <a:pt x="2899508" y="1863970"/>
                    <a:pt x="2950364" y="1824781"/>
                    <a:pt x="2977662" y="1770185"/>
                  </a:cubicBezTo>
                  <a:cubicBezTo>
                    <a:pt x="2985477" y="1754554"/>
                    <a:pt x="2992117" y="1738278"/>
                    <a:pt x="3001108" y="1723293"/>
                  </a:cubicBezTo>
                  <a:cubicBezTo>
                    <a:pt x="3015606" y="1699130"/>
                    <a:pt x="3033801" y="1677294"/>
                    <a:pt x="3048000" y="1652954"/>
                  </a:cubicBezTo>
                  <a:lnTo>
                    <a:pt x="3130062" y="1512277"/>
                  </a:lnTo>
                  <a:cubicBezTo>
                    <a:pt x="3133970" y="1492739"/>
                    <a:pt x="3144603" y="1473387"/>
                    <a:pt x="3141785" y="1453662"/>
                  </a:cubicBezTo>
                  <a:cubicBezTo>
                    <a:pt x="3136542" y="1416963"/>
                    <a:pt x="3119924" y="1382755"/>
                    <a:pt x="3106616" y="1348154"/>
                  </a:cubicBezTo>
                  <a:cubicBezTo>
                    <a:pt x="3100343" y="1331843"/>
                    <a:pt x="3095527" y="1313619"/>
                    <a:pt x="3083170" y="1301262"/>
                  </a:cubicBezTo>
                  <a:cubicBezTo>
                    <a:pt x="3047784" y="1265876"/>
                    <a:pt x="3005973" y="1237503"/>
                    <a:pt x="2965939" y="1207477"/>
                  </a:cubicBezTo>
                  <a:cubicBezTo>
                    <a:pt x="2918981" y="1172259"/>
                    <a:pt x="2855733" y="1134661"/>
                    <a:pt x="2801816" y="1113693"/>
                  </a:cubicBezTo>
                  <a:cubicBezTo>
                    <a:pt x="2763792" y="1098906"/>
                    <a:pt x="2723662" y="1090246"/>
                    <a:pt x="2684585" y="1078523"/>
                  </a:cubicBezTo>
                  <a:cubicBezTo>
                    <a:pt x="2649416" y="1047262"/>
                    <a:pt x="2615226" y="1014863"/>
                    <a:pt x="2579077" y="984739"/>
                  </a:cubicBezTo>
                  <a:cubicBezTo>
                    <a:pt x="2568253" y="975719"/>
                    <a:pt x="2557455" y="965164"/>
                    <a:pt x="2543908" y="961293"/>
                  </a:cubicBezTo>
                  <a:cubicBezTo>
                    <a:pt x="2501900" y="949290"/>
                    <a:pt x="2457939" y="945662"/>
                    <a:pt x="2414954" y="937846"/>
                  </a:cubicBezTo>
                  <a:cubicBezTo>
                    <a:pt x="2391508" y="957385"/>
                    <a:pt x="2365146" y="973879"/>
                    <a:pt x="2344616" y="996462"/>
                  </a:cubicBezTo>
                  <a:cubicBezTo>
                    <a:pt x="2315715" y="1028253"/>
                    <a:pt x="2280062" y="1097746"/>
                    <a:pt x="2262554" y="1137139"/>
                  </a:cubicBezTo>
                  <a:cubicBezTo>
                    <a:pt x="2257535" y="1148431"/>
                    <a:pt x="2258013" y="1162253"/>
                    <a:pt x="2250831" y="1172308"/>
                  </a:cubicBezTo>
                  <a:cubicBezTo>
                    <a:pt x="2237983" y="1190296"/>
                    <a:pt x="2219570" y="1203569"/>
                    <a:pt x="2203939" y="1219200"/>
                  </a:cubicBezTo>
                  <a:cubicBezTo>
                    <a:pt x="2190910" y="1251772"/>
                    <a:pt x="2170878" y="1310878"/>
                    <a:pt x="2145324" y="1336431"/>
                  </a:cubicBezTo>
                  <a:cubicBezTo>
                    <a:pt x="2125398" y="1356356"/>
                    <a:pt x="2098070" y="1367163"/>
                    <a:pt x="2074985" y="1383323"/>
                  </a:cubicBezTo>
                  <a:cubicBezTo>
                    <a:pt x="2058978" y="1394528"/>
                    <a:pt x="2045057" y="1408799"/>
                    <a:pt x="2028093" y="1418493"/>
                  </a:cubicBezTo>
                  <a:cubicBezTo>
                    <a:pt x="2017364" y="1424624"/>
                    <a:pt x="2005247" y="1429303"/>
                    <a:pt x="1992924" y="1430216"/>
                  </a:cubicBezTo>
                  <a:cubicBezTo>
                    <a:pt x="1899314" y="1437150"/>
                    <a:pt x="1805355" y="1438031"/>
                    <a:pt x="1711570" y="1441939"/>
                  </a:cubicBezTo>
                  <a:lnTo>
                    <a:pt x="1629508" y="1465385"/>
                  </a:lnTo>
                  <a:cubicBezTo>
                    <a:pt x="1617672" y="1468936"/>
                    <a:pt x="1606062" y="1481016"/>
                    <a:pt x="1594339" y="1477108"/>
                  </a:cubicBezTo>
                  <a:cubicBezTo>
                    <a:pt x="1567606" y="1468197"/>
                    <a:pt x="1547999" y="1444985"/>
                    <a:pt x="1524000" y="1430216"/>
                  </a:cubicBezTo>
                  <a:cubicBezTo>
                    <a:pt x="1497169" y="1413704"/>
                    <a:pt x="1466712" y="1402787"/>
                    <a:pt x="1441939" y="1383323"/>
                  </a:cubicBezTo>
                  <a:cubicBezTo>
                    <a:pt x="1411521" y="1359423"/>
                    <a:pt x="1396721" y="1313052"/>
                    <a:pt x="1359877" y="1301262"/>
                  </a:cubicBezTo>
                  <a:cubicBezTo>
                    <a:pt x="1292782" y="1279792"/>
                    <a:pt x="1219200" y="1293447"/>
                    <a:pt x="1148862" y="1289539"/>
                  </a:cubicBezTo>
                  <a:cubicBezTo>
                    <a:pt x="1117600" y="1285631"/>
                    <a:pt x="1077354" y="1300093"/>
                    <a:pt x="1055077" y="1277816"/>
                  </a:cubicBezTo>
                  <a:cubicBezTo>
                    <a:pt x="1022735" y="1245474"/>
                    <a:pt x="1025172" y="1191329"/>
                    <a:pt x="1008185" y="1148862"/>
                  </a:cubicBezTo>
                  <a:cubicBezTo>
                    <a:pt x="993892" y="1113128"/>
                    <a:pt x="974598" y="1079467"/>
                    <a:pt x="961293" y="1043354"/>
                  </a:cubicBezTo>
                  <a:cubicBezTo>
                    <a:pt x="908681" y="900550"/>
                    <a:pt x="939848" y="969297"/>
                    <a:pt x="914400" y="867508"/>
                  </a:cubicBezTo>
                  <a:cubicBezTo>
                    <a:pt x="883691" y="744678"/>
                    <a:pt x="927495" y="1000332"/>
                    <a:pt x="879231" y="726831"/>
                  </a:cubicBezTo>
                  <a:cubicBezTo>
                    <a:pt x="873756" y="695805"/>
                    <a:pt x="872299" y="664185"/>
                    <a:pt x="867508" y="633046"/>
                  </a:cubicBezTo>
                  <a:cubicBezTo>
                    <a:pt x="864478" y="613352"/>
                    <a:pt x="859061" y="594085"/>
                    <a:pt x="855785" y="574431"/>
                  </a:cubicBezTo>
                  <a:cubicBezTo>
                    <a:pt x="851242" y="547176"/>
                    <a:pt x="851332" y="519028"/>
                    <a:pt x="844062" y="492370"/>
                  </a:cubicBezTo>
                  <a:cubicBezTo>
                    <a:pt x="839464" y="475510"/>
                    <a:pt x="828431" y="461108"/>
                    <a:pt x="820616" y="445477"/>
                  </a:cubicBezTo>
                  <a:cubicBezTo>
                    <a:pt x="834620" y="277426"/>
                    <a:pt x="849359" y="217289"/>
                    <a:pt x="797170" y="23446"/>
                  </a:cubicBezTo>
                  <a:cubicBezTo>
                    <a:pt x="792627" y="6571"/>
                    <a:pt x="765908" y="7815"/>
                    <a:pt x="750277" y="0"/>
                  </a:cubicBezTo>
                  <a:cubicBezTo>
                    <a:pt x="601785" y="11723"/>
                    <a:pt x="452882" y="19074"/>
                    <a:pt x="304800" y="35170"/>
                  </a:cubicBezTo>
                  <a:cubicBezTo>
                    <a:pt x="272765" y="38652"/>
                    <a:pt x="242614" y="52296"/>
                    <a:pt x="211016" y="58616"/>
                  </a:cubicBezTo>
                  <a:cubicBezTo>
                    <a:pt x="183921" y="64035"/>
                    <a:pt x="156308" y="66431"/>
                    <a:pt x="128954" y="70339"/>
                  </a:cubicBezTo>
                  <a:cubicBezTo>
                    <a:pt x="7197" y="155569"/>
                    <a:pt x="45454" y="118673"/>
                    <a:pt x="0" y="164123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DDA0959-2FC7-A1A9-80A5-C06998A5D1C3}"/>
                </a:ext>
              </a:extLst>
            </p:cNvPr>
            <p:cNvSpPr txBox="1"/>
            <p:nvPr/>
          </p:nvSpPr>
          <p:spPr>
            <a:xfrm>
              <a:off x="2750012" y="1969868"/>
              <a:ext cx="572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Wet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9086A4E-267D-A2B9-92BE-F1A3205A345B}"/>
                </a:ext>
              </a:extLst>
            </p:cNvPr>
            <p:cNvSpPr txBox="1"/>
            <p:nvPr/>
          </p:nvSpPr>
          <p:spPr>
            <a:xfrm>
              <a:off x="5498616" y="3123293"/>
              <a:ext cx="4571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OK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5224F22-CC28-01FF-8C09-FB2928B5D4A9}"/>
                </a:ext>
              </a:extLst>
            </p:cNvPr>
            <p:cNvSpPr txBox="1"/>
            <p:nvPr/>
          </p:nvSpPr>
          <p:spPr>
            <a:xfrm rot="2529417">
              <a:off x="3308758" y="2725984"/>
              <a:ext cx="10647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Dirt Road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29A7CEC-E6D1-E78B-DDD8-2E9BFB0ABBF6}"/>
                </a:ext>
              </a:extLst>
            </p:cNvPr>
            <p:cNvSpPr txBox="1"/>
            <p:nvPr/>
          </p:nvSpPr>
          <p:spPr>
            <a:xfrm>
              <a:off x="4708705" y="3151882"/>
              <a:ext cx="572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Wet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2F2AE96-0044-E874-8C8D-5C526BF13C17}"/>
                </a:ext>
              </a:extLst>
            </p:cNvPr>
            <p:cNvSpPr txBox="1"/>
            <p:nvPr/>
          </p:nvSpPr>
          <p:spPr>
            <a:xfrm>
              <a:off x="5049728" y="2842161"/>
              <a:ext cx="7531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Steep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10E21DB-6CEC-349B-ECC5-9C3ADE51974C}"/>
                </a:ext>
              </a:extLst>
            </p:cNvPr>
            <p:cNvSpPr txBox="1"/>
            <p:nvPr/>
          </p:nvSpPr>
          <p:spPr>
            <a:xfrm rot="2620824">
              <a:off x="229427" y="2949461"/>
              <a:ext cx="1555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Good Towpath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31CDF8A-25AA-7563-4C99-ECD05FC3BA41}"/>
                </a:ext>
              </a:extLst>
            </p:cNvPr>
            <p:cNvSpPr txBox="1"/>
            <p:nvPr/>
          </p:nvSpPr>
          <p:spPr>
            <a:xfrm>
              <a:off x="1441198" y="2692464"/>
              <a:ext cx="872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Not Yet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D8F7C73-C728-C227-9A92-5320B9EF6BE3}"/>
                </a:ext>
              </a:extLst>
            </p:cNvPr>
            <p:cNvSpPr txBox="1"/>
            <p:nvPr/>
          </p:nvSpPr>
          <p:spPr>
            <a:xfrm rot="2227002">
              <a:off x="2308337" y="3862068"/>
              <a:ext cx="872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Not Yet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519DDC4-9D68-A3B0-92EF-289860058318}"/>
                </a:ext>
              </a:extLst>
            </p:cNvPr>
            <p:cNvSpPr txBox="1"/>
            <p:nvPr/>
          </p:nvSpPr>
          <p:spPr>
            <a:xfrm>
              <a:off x="825173" y="1407236"/>
              <a:ext cx="8331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Golf</a:t>
              </a:r>
              <a:br>
                <a:rPr lang="en-US" dirty="0">
                  <a:solidFill>
                    <a:srgbClr val="FF0000"/>
                  </a:solidFill>
                </a:rPr>
              </a:br>
              <a:r>
                <a:rPr lang="en-US" dirty="0">
                  <a:solidFill>
                    <a:srgbClr val="FF0000"/>
                  </a:solidFill>
                </a:rPr>
                <a:t>Course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5027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09D6F-7C30-3A9C-0B53-863C8349A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769D8-2C35-C076-1382-F71F7D5F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just early concept work</a:t>
            </a:r>
          </a:p>
          <a:p>
            <a:r>
              <a:rPr lang="en-US" dirty="0"/>
              <a:t>Multi-use trail from 110 to schools, with park and nature trail, looks </a:t>
            </a:r>
            <a:r>
              <a:rPr lang="en-US" i="1" dirty="0"/>
              <a:t>relatively</a:t>
            </a:r>
            <a:r>
              <a:rPr lang="en-US" dirty="0"/>
              <a:t> easy</a:t>
            </a:r>
          </a:p>
          <a:p>
            <a:r>
              <a:rPr lang="en-US" dirty="0"/>
              <a:t>More exploration needed at north end</a:t>
            </a:r>
          </a:p>
          <a:p>
            <a:pPr lvl="1"/>
            <a:r>
              <a:rPr lang="en-US" dirty="0"/>
              <a:t>Wet or steep terrain</a:t>
            </a:r>
          </a:p>
          <a:p>
            <a:pPr lvl="1"/>
            <a:r>
              <a:rPr lang="en-US" dirty="0"/>
              <a:t>Nothing much to see north of the golf course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EAF1C4-2AA8-B471-7C09-DF3AF30EE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2A05-6373-4037-9133-FDE3B40E1D7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99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150</TotalTime>
  <Words>572</Words>
  <Application>Microsoft Office PowerPoint</Application>
  <PresentationFormat>On-screen Show (4:3)</PresentationFormat>
  <Paragraphs>108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1_Office Theme</vt:lpstr>
      <vt:lpstr>Acrobat Document</vt:lpstr>
      <vt:lpstr>Lowell Middlesex Canal Park Cross Point to Merrimack</vt:lpstr>
      <vt:lpstr>Review: Area Trails and Plans</vt:lpstr>
      <vt:lpstr>PowerPoint Presentation</vt:lpstr>
      <vt:lpstr>Backing &amp; Funding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Douglas Chandler</dc:creator>
  <cp:lastModifiedBy>Douglas Chandler</cp:lastModifiedBy>
  <cp:revision>11</cp:revision>
  <cp:lastPrinted>2023-10-19T21:59:39Z</cp:lastPrinted>
  <dcterms:created xsi:type="dcterms:W3CDTF">2023-10-19T13:20:12Z</dcterms:created>
  <dcterms:modified xsi:type="dcterms:W3CDTF">2023-10-19T22:01:08Z</dcterms:modified>
</cp:coreProperties>
</file>