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7" r:id="rId3"/>
    <p:sldId id="271" r:id="rId4"/>
    <p:sldId id="272" r:id="rId5"/>
    <p:sldId id="276" r:id="rId6"/>
    <p:sldId id="273" r:id="rId7"/>
    <p:sldId id="274" r:id="rId8"/>
    <p:sldId id="281" r:id="rId9"/>
    <p:sldId id="275" r:id="rId10"/>
    <p:sldId id="282" r:id="rId11"/>
    <p:sldId id="277" r:id="rId12"/>
    <p:sldId id="283" r:id="rId13"/>
    <p:sldId id="286" r:id="rId14"/>
    <p:sldId id="279" r:id="rId15"/>
    <p:sldId id="284" r:id="rId16"/>
    <p:sldId id="285" r:id="rId17"/>
    <p:sldId id="287" r:id="rId18"/>
    <p:sldId id="280" r:id="rId19"/>
    <p:sldId id="278" r:id="rId20"/>
  </p:sldIdLst>
  <p:sldSz cx="9144000" cy="6858000" type="screen4x3"/>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D42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0" autoAdjust="0"/>
    <p:restoredTop sz="94660"/>
  </p:normalViewPr>
  <p:slideViewPr>
    <p:cSldViewPr snapToGrid="0">
      <p:cViewPr varScale="1">
        <p:scale>
          <a:sx n="95" d="100"/>
          <a:sy n="95" d="100"/>
        </p:scale>
        <p:origin x="39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EB3AEF7-FBC5-4FC3-936A-2BCF373E94CC}"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2590921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3AEF7-FBC5-4FC3-936A-2BCF373E94CC}"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2835800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3AEF7-FBC5-4FC3-936A-2BCF373E94CC}"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2497631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1D763F-97F0-4A69-88C7-9451104910E2}" type="datetime1">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122187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99520B-883E-4873-9867-5A83924E0F45}" type="datetime1">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6280466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3FF251-B02C-4F12-B3E6-8FEFD14B44B3}" type="datetime1">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1951526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83543A8-CE95-42EB-9187-96B220165522}" type="datetime1">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964678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248729-9056-4736-A6D0-39D2FB2D55EB}" type="datetime1">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427767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54B139E-FA2E-4FCE-8B24-11F415BAF839}" type="datetime1">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4123891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B2BCEC-BC4A-4989-A850-1394887EF0E5}" type="datetime1">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2348705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6827D97-8985-482C-B8C8-B4D925B6FAC0}" type="datetime1">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3092657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B3AEF7-FBC5-4FC3-936A-2BCF373E94CC}"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2908669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F0785E1-CD4B-466C-A2FD-60AA13315C47}" type="datetime1">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34781688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6F19C2-3AAE-4F03-9E0C-B5F2624CBA54}" type="datetime1">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2619146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CCA17D-9F3A-4C92-8374-FE464246FC06}" type="datetime1">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B2A05-6373-4037-9133-FDE3B40E1D74}" type="slidenum">
              <a:rPr lang="en-US" smtClean="0"/>
              <a:t>‹#›</a:t>
            </a:fld>
            <a:endParaRPr lang="en-US"/>
          </a:p>
        </p:txBody>
      </p:sp>
    </p:spTree>
    <p:extLst>
      <p:ext uri="{BB962C8B-B14F-4D97-AF65-F5344CB8AC3E}">
        <p14:creationId xmlns:p14="http://schemas.microsoft.com/office/powerpoint/2010/main" val="2034844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B3AEF7-FBC5-4FC3-936A-2BCF373E94CC}" type="datetimeFigureOut">
              <a:rPr lang="en-US" smtClean="0"/>
              <a:t>10/29/2023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3004868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EB3AEF7-FBC5-4FC3-936A-2BCF373E94CC}"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789767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B3AEF7-FBC5-4FC3-936A-2BCF373E94CC}" type="datetimeFigureOut">
              <a:rPr lang="en-US" smtClean="0"/>
              <a:t>10/29/2023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3509934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B3AEF7-FBC5-4FC3-936A-2BCF373E94CC}" type="datetimeFigureOut">
              <a:rPr lang="en-US" smtClean="0"/>
              <a:t>10/29/2023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911796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3AEF7-FBC5-4FC3-936A-2BCF373E94CC}" type="datetimeFigureOut">
              <a:rPr lang="en-US" smtClean="0"/>
              <a:t>10/29/2023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927314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B3AEF7-FBC5-4FC3-936A-2BCF373E94CC}"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2697506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EB3AEF7-FBC5-4FC3-936A-2BCF373E94CC}" type="datetimeFigureOut">
              <a:rPr lang="en-US" smtClean="0"/>
              <a:t>10/29/2023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C5C3EC7-09AA-4A51-8013-5604EF773C04}" type="slidenum">
              <a:rPr lang="en-US" smtClean="0"/>
              <a:t>‹#›</a:t>
            </a:fld>
            <a:endParaRPr lang="en-US"/>
          </a:p>
        </p:txBody>
      </p:sp>
    </p:spTree>
    <p:extLst>
      <p:ext uri="{BB962C8B-B14F-4D97-AF65-F5344CB8AC3E}">
        <p14:creationId xmlns:p14="http://schemas.microsoft.com/office/powerpoint/2010/main" val="193787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3AEF7-FBC5-4FC3-936A-2BCF373E94CC}" type="datetimeFigureOut">
              <a:rPr lang="en-US" smtClean="0"/>
              <a:t>10/29/2023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5C3EC7-09AA-4A51-8013-5604EF773C04}" type="slidenum">
              <a:rPr lang="en-US" smtClean="0"/>
              <a:t>‹#›</a:t>
            </a:fld>
            <a:endParaRPr lang="en-US"/>
          </a:p>
        </p:txBody>
      </p:sp>
    </p:spTree>
    <p:extLst>
      <p:ext uri="{BB962C8B-B14F-4D97-AF65-F5344CB8AC3E}">
        <p14:creationId xmlns:p14="http://schemas.microsoft.com/office/powerpoint/2010/main" val="544263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347AB1-59D2-43B4-9730-9787F7301B54}" type="datetime1">
              <a:rPr lang="en-US" smtClean="0"/>
              <a:t>10/29/2023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3B2A05-6373-4037-9133-FDE3B40E1D74}" type="slidenum">
              <a:rPr lang="en-US" smtClean="0"/>
              <a:t>‹#›</a:t>
            </a:fld>
            <a:endParaRPr lang="en-US"/>
          </a:p>
        </p:txBody>
      </p:sp>
    </p:spTree>
    <p:extLst>
      <p:ext uri="{BB962C8B-B14F-4D97-AF65-F5344CB8AC3E}">
        <p14:creationId xmlns:p14="http://schemas.microsoft.com/office/powerpoint/2010/main" val="33198490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7.xml"/><Relationship Id="rId5" Type="http://schemas.openxmlformats.org/officeDocument/2006/relationships/image" Target="../media/image22.jp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B03FF-B33E-8F23-305F-561808602528}"/>
              </a:ext>
            </a:extLst>
          </p:cNvPr>
          <p:cNvSpPr>
            <a:spLocks noGrp="1"/>
          </p:cNvSpPr>
          <p:nvPr>
            <p:ph type="ctrTitle"/>
          </p:nvPr>
        </p:nvSpPr>
        <p:spPr>
          <a:xfrm>
            <a:off x="685800" y="802235"/>
            <a:ext cx="7772400" cy="1664689"/>
          </a:xfrm>
        </p:spPr>
        <p:txBody>
          <a:bodyPr>
            <a:normAutofit fontScale="90000"/>
          </a:bodyPr>
          <a:lstStyle/>
          <a:p>
            <a:r>
              <a:rPr lang="en-US" sz="5400" dirty="0"/>
              <a:t>Lowell Middlesex Canal Park</a:t>
            </a:r>
            <a:br>
              <a:rPr lang="en-US" sz="5400" dirty="0"/>
            </a:br>
            <a:r>
              <a:rPr lang="en-US" sz="5400" dirty="0"/>
              <a:t>Cross Point to Merrimack</a:t>
            </a:r>
          </a:p>
        </p:txBody>
      </p:sp>
      <p:sp>
        <p:nvSpPr>
          <p:cNvPr id="3" name="Subtitle 2">
            <a:extLst>
              <a:ext uri="{FF2B5EF4-FFF2-40B4-BE49-F238E27FC236}">
                <a16:creationId xmlns:a16="http://schemas.microsoft.com/office/drawing/2014/main" id="{A843FE5B-2231-7276-99A7-C7E4491EB156}"/>
              </a:ext>
            </a:extLst>
          </p:cNvPr>
          <p:cNvSpPr>
            <a:spLocks noGrp="1"/>
          </p:cNvSpPr>
          <p:nvPr>
            <p:ph type="subTitle" idx="1"/>
          </p:nvPr>
        </p:nvSpPr>
        <p:spPr>
          <a:xfrm>
            <a:off x="109076" y="2791600"/>
            <a:ext cx="8925846" cy="2628900"/>
          </a:xfrm>
        </p:spPr>
        <p:txBody>
          <a:bodyPr>
            <a:normAutofit/>
          </a:bodyPr>
          <a:lstStyle/>
          <a:p>
            <a:r>
              <a:rPr lang="en-US" dirty="0"/>
              <a:t>Another Continuation Idea for the BFRT into Lowell</a:t>
            </a:r>
            <a:br>
              <a:rPr lang="en-US" dirty="0"/>
            </a:br>
            <a:endParaRPr lang="en-US" dirty="0"/>
          </a:p>
          <a:p>
            <a:endParaRPr lang="en-US" sz="2100" dirty="0"/>
          </a:p>
          <a:p>
            <a:r>
              <a:rPr lang="en-US" sz="2100" dirty="0"/>
              <a:t>For Presentation to the Chelmsford BPAC</a:t>
            </a:r>
          </a:p>
          <a:p>
            <a:r>
              <a:rPr lang="en-US" sz="2100" i="1" dirty="0"/>
              <a:t>19</a:t>
            </a:r>
            <a:r>
              <a:rPr lang="en-US" sz="2100" dirty="0"/>
              <a:t> October 2023</a:t>
            </a:r>
            <a:endParaRPr lang="en-US" sz="2250" dirty="0"/>
          </a:p>
        </p:txBody>
      </p:sp>
      <p:sp>
        <p:nvSpPr>
          <p:cNvPr id="5" name="Slide Number Placeholder 4">
            <a:extLst>
              <a:ext uri="{FF2B5EF4-FFF2-40B4-BE49-F238E27FC236}">
                <a16:creationId xmlns:a16="http://schemas.microsoft.com/office/drawing/2014/main" id="{805D4D89-54FF-5FD4-230A-C51C6D60A39E}"/>
              </a:ext>
            </a:extLst>
          </p:cNvPr>
          <p:cNvSpPr>
            <a:spLocks noGrp="1"/>
          </p:cNvSpPr>
          <p:nvPr>
            <p:ph type="sldNum" sz="quarter" idx="12"/>
          </p:nvPr>
        </p:nvSpPr>
        <p:spPr/>
        <p:txBody>
          <a:bodyPr/>
          <a:lstStyle/>
          <a:p>
            <a:fld id="{BD3B2A05-6373-4037-9133-FDE3B40E1D74}" type="slidenum">
              <a:rPr lang="en-US" smtClean="0"/>
              <a:t>1</a:t>
            </a:fld>
            <a:endParaRPr lang="en-US" dirty="0"/>
          </a:p>
        </p:txBody>
      </p:sp>
      <p:sp>
        <p:nvSpPr>
          <p:cNvPr id="4" name="TextBox 3">
            <a:extLst>
              <a:ext uri="{FF2B5EF4-FFF2-40B4-BE49-F238E27FC236}">
                <a16:creationId xmlns:a16="http://schemas.microsoft.com/office/drawing/2014/main" id="{DCE00580-C0DD-7CC0-9E45-E06C3218EDD4}"/>
              </a:ext>
            </a:extLst>
          </p:cNvPr>
          <p:cNvSpPr txBox="1"/>
          <p:nvPr/>
        </p:nvSpPr>
        <p:spPr>
          <a:xfrm>
            <a:off x="7486650" y="119556"/>
            <a:ext cx="1421928" cy="276999"/>
          </a:xfrm>
          <a:prstGeom prst="rect">
            <a:avLst/>
          </a:prstGeom>
          <a:noFill/>
        </p:spPr>
        <p:txBody>
          <a:bodyPr wrap="none" rtlCol="0">
            <a:spAutoFit/>
          </a:bodyPr>
          <a:lstStyle/>
          <a:p>
            <a:r>
              <a:rPr lang="en-US" sz="1200" dirty="0"/>
              <a:t>Rev 3e, 10/21/2025</a:t>
            </a:r>
          </a:p>
        </p:txBody>
      </p:sp>
      <p:sp>
        <p:nvSpPr>
          <p:cNvPr id="6" name="TextBox 5">
            <a:extLst>
              <a:ext uri="{FF2B5EF4-FFF2-40B4-BE49-F238E27FC236}">
                <a16:creationId xmlns:a16="http://schemas.microsoft.com/office/drawing/2014/main" id="{E24C5A12-EC91-1B0A-C53D-01B1798C8B44}"/>
              </a:ext>
            </a:extLst>
          </p:cNvPr>
          <p:cNvSpPr txBox="1"/>
          <p:nvPr/>
        </p:nvSpPr>
        <p:spPr>
          <a:xfrm>
            <a:off x="3380218" y="5718282"/>
            <a:ext cx="2383563" cy="769441"/>
          </a:xfrm>
          <a:prstGeom prst="rect">
            <a:avLst/>
          </a:prstGeom>
          <a:noFill/>
        </p:spPr>
        <p:txBody>
          <a:bodyPr wrap="square" rtlCol="0">
            <a:spAutoFit/>
          </a:bodyPr>
          <a:lstStyle/>
          <a:p>
            <a:pPr algn="ctr"/>
            <a:r>
              <a:rPr lang="en-US" sz="1600" dirty="0"/>
              <a:t>Doug</a:t>
            </a:r>
            <a:r>
              <a:rPr lang="en-US" sz="1400" dirty="0"/>
              <a:t> Chandler</a:t>
            </a:r>
          </a:p>
          <a:p>
            <a:pPr algn="ctr"/>
            <a:r>
              <a:rPr lang="en-US" sz="1400" dirty="0"/>
              <a:t>Chelmsford Rep to </a:t>
            </a:r>
          </a:p>
          <a:p>
            <a:pPr algn="ctr"/>
            <a:r>
              <a:rPr lang="en-US" sz="1400" dirty="0"/>
              <a:t>Middlesex Canal Commission</a:t>
            </a:r>
          </a:p>
        </p:txBody>
      </p:sp>
      <p:pic>
        <p:nvPicPr>
          <p:cNvPr id="8" name="Picture 7">
            <a:extLst>
              <a:ext uri="{FF2B5EF4-FFF2-40B4-BE49-F238E27FC236}">
                <a16:creationId xmlns:a16="http://schemas.microsoft.com/office/drawing/2014/main" id="{F3A1B0AB-3385-F159-0FC8-1D2F743C3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1452" y="5420500"/>
            <a:ext cx="2636748" cy="1013548"/>
          </a:xfrm>
          <a:prstGeom prst="rect">
            <a:avLst/>
          </a:prstGeom>
        </p:spPr>
      </p:pic>
      <p:pic>
        <p:nvPicPr>
          <p:cNvPr id="10" name="Picture 9">
            <a:extLst>
              <a:ext uri="{FF2B5EF4-FFF2-40B4-BE49-F238E27FC236}">
                <a16:creationId xmlns:a16="http://schemas.microsoft.com/office/drawing/2014/main" id="{C3C280D2-2037-ADE0-866C-D2C188A04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829" y="4106050"/>
            <a:ext cx="963891" cy="638069"/>
          </a:xfrm>
          <a:prstGeom prst="rect">
            <a:avLst/>
          </a:prstGeom>
        </p:spPr>
      </p:pic>
      <p:sp>
        <p:nvSpPr>
          <p:cNvPr id="9" name="Rectangle 8">
            <a:extLst>
              <a:ext uri="{FF2B5EF4-FFF2-40B4-BE49-F238E27FC236}">
                <a16:creationId xmlns:a16="http://schemas.microsoft.com/office/drawing/2014/main" id="{20C87A8F-09DC-E56F-64B7-2A5C75C0D629}"/>
              </a:ext>
            </a:extLst>
          </p:cNvPr>
          <p:cNvSpPr/>
          <p:nvPr/>
        </p:nvSpPr>
        <p:spPr>
          <a:xfrm rot="20721309">
            <a:off x="1948958" y="4535992"/>
            <a:ext cx="6300828"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EARLY CONCEPT</a:t>
            </a:r>
          </a:p>
        </p:txBody>
      </p:sp>
    </p:spTree>
    <p:extLst>
      <p:ext uri="{BB962C8B-B14F-4D97-AF65-F5344CB8AC3E}">
        <p14:creationId xmlns:p14="http://schemas.microsoft.com/office/powerpoint/2010/main" val="195661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10</a:t>
            </a:fld>
            <a:endParaRPr lang="en-US"/>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035067" cy="461665"/>
          </a:xfrm>
          <a:prstGeom prst="rect">
            <a:avLst/>
          </a:prstGeom>
          <a:noFill/>
        </p:spPr>
        <p:txBody>
          <a:bodyPr wrap="none" rtlCol="0">
            <a:spAutoFit/>
          </a:bodyPr>
          <a:lstStyle/>
          <a:p>
            <a:r>
              <a:rPr lang="en-US" sz="2400" dirty="0"/>
              <a:t>Hard Trail:  Schools to Local Streets or Canal = 0.3 miles</a:t>
            </a:r>
          </a:p>
        </p:txBody>
      </p:sp>
      <p:sp>
        <p:nvSpPr>
          <p:cNvPr id="7" name="TextBox 6">
            <a:extLst>
              <a:ext uri="{FF2B5EF4-FFF2-40B4-BE49-F238E27FC236}">
                <a16:creationId xmlns:a16="http://schemas.microsoft.com/office/drawing/2014/main" id="{CED73A72-023F-9313-7B2C-CF1DC5EC8CE6}"/>
              </a:ext>
            </a:extLst>
          </p:cNvPr>
          <p:cNvSpPr txBox="1"/>
          <p:nvPr/>
        </p:nvSpPr>
        <p:spPr>
          <a:xfrm>
            <a:off x="6464512" y="1384028"/>
            <a:ext cx="2726452" cy="5078313"/>
          </a:xfrm>
          <a:prstGeom prst="rect">
            <a:avLst/>
          </a:prstGeom>
          <a:noFill/>
        </p:spPr>
        <p:txBody>
          <a:bodyPr wrap="none" rtlCol="0">
            <a:spAutoFit/>
          </a:bodyPr>
          <a:lstStyle/>
          <a:p>
            <a:r>
              <a:rPr lang="en-US" dirty="0"/>
              <a:t>   East side - Hard to find a </a:t>
            </a:r>
            <a:br>
              <a:rPr lang="en-US" dirty="0"/>
            </a:br>
            <a:r>
              <a:rPr lang="en-US" dirty="0"/>
              <a:t>   good route that is:</a:t>
            </a:r>
          </a:p>
          <a:p>
            <a:r>
              <a:rPr lang="en-US" dirty="0"/>
              <a:t>	- Above the waterline</a:t>
            </a:r>
          </a:p>
          <a:p>
            <a:r>
              <a:rPr lang="en-US" dirty="0"/>
              <a:t>	- Flat, smooth, and</a:t>
            </a:r>
            <a:br>
              <a:rPr lang="en-US" dirty="0"/>
            </a:br>
            <a:r>
              <a:rPr lang="en-US" dirty="0"/>
              <a:t>           gentle enough </a:t>
            </a:r>
            <a:br>
              <a:rPr lang="en-US" dirty="0"/>
            </a:br>
            <a:r>
              <a:rPr lang="en-US" dirty="0"/>
              <a:t>	  for bike path</a:t>
            </a:r>
            <a:br>
              <a:rPr lang="en-US" dirty="0"/>
            </a:br>
            <a:endParaRPr lang="en-US" dirty="0"/>
          </a:p>
          <a:p>
            <a:r>
              <a:rPr lang="en-US" dirty="0"/>
              <a:t>   West side – 3 possible</a:t>
            </a:r>
            <a:br>
              <a:rPr lang="en-US" dirty="0"/>
            </a:br>
            <a:r>
              <a:rPr lang="en-US" dirty="0"/>
              <a:t>    not perfect routes:</a:t>
            </a:r>
          </a:p>
          <a:p>
            <a:r>
              <a:rPr lang="en-US" dirty="0"/>
              <a:t>	- #1 to Westview</a:t>
            </a:r>
          </a:p>
          <a:p>
            <a:pPr lvl="1"/>
            <a:r>
              <a:rPr lang="en-US" dirty="0"/>
              <a:t>- #2 to canal</a:t>
            </a:r>
          </a:p>
          <a:p>
            <a:pPr lvl="1"/>
            <a:r>
              <a:rPr lang="en-US" dirty="0"/>
              <a:t>- #3 side trip to canal</a:t>
            </a:r>
          </a:p>
          <a:p>
            <a:endParaRPr lang="en-US" dirty="0"/>
          </a:p>
          <a:p>
            <a:r>
              <a:rPr lang="en-US" dirty="0"/>
              <a:t>   Land owned by:</a:t>
            </a:r>
          </a:p>
          <a:p>
            <a:r>
              <a:rPr lang="en-US" dirty="0"/>
              <a:t>	- City</a:t>
            </a:r>
          </a:p>
          <a:p>
            <a:pPr lvl="1"/>
            <a:r>
              <a:rPr lang="en-US" dirty="0"/>
              <a:t>- Eastern Salt Co</a:t>
            </a:r>
          </a:p>
          <a:p>
            <a:pPr lvl="1"/>
            <a:r>
              <a:rPr lang="en-US" dirty="0"/>
              <a:t>- a few private owners</a:t>
            </a:r>
          </a:p>
          <a:p>
            <a:r>
              <a:rPr lang="en-US" dirty="0"/>
              <a:t>	</a:t>
            </a:r>
          </a:p>
        </p:txBody>
      </p:sp>
      <p:grpSp>
        <p:nvGrpSpPr>
          <p:cNvPr id="23" name="Group 22">
            <a:extLst>
              <a:ext uri="{FF2B5EF4-FFF2-40B4-BE49-F238E27FC236}">
                <a16:creationId xmlns:a16="http://schemas.microsoft.com/office/drawing/2014/main" id="{1AE76895-9891-1429-421F-F9B94DAEFBBF}"/>
              </a:ext>
            </a:extLst>
          </p:cNvPr>
          <p:cNvGrpSpPr/>
          <p:nvPr/>
        </p:nvGrpSpPr>
        <p:grpSpPr>
          <a:xfrm>
            <a:off x="116657" y="1314371"/>
            <a:ext cx="6392008" cy="4122420"/>
            <a:chOff x="126537" y="975142"/>
            <a:chExt cx="6392008" cy="4122420"/>
          </a:xfrm>
        </p:grpSpPr>
        <p:pic>
          <p:nvPicPr>
            <p:cNvPr id="6" name="Picture 5">
              <a:extLst>
                <a:ext uri="{FF2B5EF4-FFF2-40B4-BE49-F238E27FC236}">
                  <a16:creationId xmlns:a16="http://schemas.microsoft.com/office/drawing/2014/main" id="{CC2ED383-1527-B756-D21E-0648F8C60597}"/>
                </a:ext>
              </a:extLst>
            </p:cNvPr>
            <p:cNvPicPr>
              <a:picLocks noChangeAspect="1"/>
            </p:cNvPicPr>
            <p:nvPr/>
          </p:nvPicPr>
          <p:blipFill rotWithShape="1">
            <a:blip r:embed="rId2">
              <a:extLst>
                <a:ext uri="{28A0092B-C50C-407E-A947-70E740481C1C}">
                  <a14:useLocalDpi xmlns:a14="http://schemas.microsoft.com/office/drawing/2010/main" val="0"/>
                </a:ext>
              </a:extLst>
            </a:blip>
            <a:srcRect l="20110"/>
            <a:stretch/>
          </p:blipFill>
          <p:spPr>
            <a:xfrm>
              <a:off x="126537" y="975142"/>
              <a:ext cx="6392008" cy="4122420"/>
            </a:xfrm>
            <a:prstGeom prst="rect">
              <a:avLst/>
            </a:prstGeom>
          </p:spPr>
        </p:pic>
        <p:sp>
          <p:nvSpPr>
            <p:cNvPr id="8" name="Freeform: Shape 7">
              <a:extLst>
                <a:ext uri="{FF2B5EF4-FFF2-40B4-BE49-F238E27FC236}">
                  <a16:creationId xmlns:a16="http://schemas.microsoft.com/office/drawing/2014/main" id="{A875B3DE-D891-3191-27F0-EDB028613FCF}"/>
                </a:ext>
              </a:extLst>
            </p:cNvPr>
            <p:cNvSpPr/>
            <p:nvPr/>
          </p:nvSpPr>
          <p:spPr>
            <a:xfrm>
              <a:off x="5533292" y="3845169"/>
              <a:ext cx="269631" cy="164123"/>
            </a:xfrm>
            <a:custGeom>
              <a:avLst/>
              <a:gdLst>
                <a:gd name="connsiteX0" fmla="*/ 0 w 269631"/>
                <a:gd name="connsiteY0" fmla="*/ 164123 h 164123"/>
                <a:gd name="connsiteX1" fmla="*/ 164123 w 269631"/>
                <a:gd name="connsiteY1" fmla="*/ 58616 h 164123"/>
                <a:gd name="connsiteX2" fmla="*/ 269631 w 269631"/>
                <a:gd name="connsiteY2" fmla="*/ 0 h 164123"/>
              </a:gdLst>
              <a:ahLst/>
              <a:cxnLst>
                <a:cxn ang="0">
                  <a:pos x="connsiteX0" y="connsiteY0"/>
                </a:cxn>
                <a:cxn ang="0">
                  <a:pos x="connsiteX1" y="connsiteY1"/>
                </a:cxn>
                <a:cxn ang="0">
                  <a:pos x="connsiteX2" y="connsiteY2"/>
                </a:cxn>
              </a:cxnLst>
              <a:rect l="l" t="t" r="r" b="b"/>
              <a:pathLst>
                <a:path w="269631" h="164123">
                  <a:moveTo>
                    <a:pt x="0" y="164123"/>
                  </a:moveTo>
                  <a:cubicBezTo>
                    <a:pt x="54708" y="128954"/>
                    <a:pt x="107271" y="90201"/>
                    <a:pt x="164123" y="58616"/>
                  </a:cubicBezTo>
                  <a:lnTo>
                    <a:pt x="269631"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DDA0959-2FC7-A1A9-80A5-C06998A5D1C3}"/>
                </a:ext>
              </a:extLst>
            </p:cNvPr>
            <p:cNvSpPr txBox="1"/>
            <p:nvPr/>
          </p:nvSpPr>
          <p:spPr>
            <a:xfrm>
              <a:off x="2750012" y="1969868"/>
              <a:ext cx="572529" cy="369332"/>
            </a:xfrm>
            <a:prstGeom prst="rect">
              <a:avLst/>
            </a:prstGeom>
            <a:noFill/>
          </p:spPr>
          <p:txBody>
            <a:bodyPr wrap="none" rtlCol="0">
              <a:spAutoFit/>
            </a:bodyPr>
            <a:lstStyle/>
            <a:p>
              <a:r>
                <a:rPr lang="en-US" dirty="0">
                  <a:solidFill>
                    <a:srgbClr val="FF0000"/>
                  </a:solidFill>
                </a:rPr>
                <a:t>Wet</a:t>
              </a:r>
            </a:p>
          </p:txBody>
        </p:sp>
        <p:sp>
          <p:nvSpPr>
            <p:cNvPr id="13" name="TextBox 12">
              <a:extLst>
                <a:ext uri="{FF2B5EF4-FFF2-40B4-BE49-F238E27FC236}">
                  <a16:creationId xmlns:a16="http://schemas.microsoft.com/office/drawing/2014/main" id="{F9086A4E-267D-A2B9-92BE-F1A3205A345B}"/>
                </a:ext>
              </a:extLst>
            </p:cNvPr>
            <p:cNvSpPr txBox="1"/>
            <p:nvPr/>
          </p:nvSpPr>
          <p:spPr>
            <a:xfrm>
              <a:off x="5461503" y="3252749"/>
              <a:ext cx="457176" cy="369332"/>
            </a:xfrm>
            <a:prstGeom prst="rect">
              <a:avLst/>
            </a:prstGeom>
            <a:noFill/>
          </p:spPr>
          <p:txBody>
            <a:bodyPr wrap="none" rtlCol="0">
              <a:spAutoFit/>
            </a:bodyPr>
            <a:lstStyle/>
            <a:p>
              <a:r>
                <a:rPr lang="en-US" dirty="0">
                  <a:solidFill>
                    <a:srgbClr val="FF0000"/>
                  </a:solidFill>
                </a:rPr>
                <a:t>OK</a:t>
              </a:r>
            </a:p>
          </p:txBody>
        </p:sp>
        <p:sp>
          <p:nvSpPr>
            <p:cNvPr id="14" name="TextBox 13">
              <a:extLst>
                <a:ext uri="{FF2B5EF4-FFF2-40B4-BE49-F238E27FC236}">
                  <a16:creationId xmlns:a16="http://schemas.microsoft.com/office/drawing/2014/main" id="{A5224F22-CC28-01FF-8C09-FB2928B5D4A9}"/>
                </a:ext>
              </a:extLst>
            </p:cNvPr>
            <p:cNvSpPr txBox="1"/>
            <p:nvPr/>
          </p:nvSpPr>
          <p:spPr>
            <a:xfrm rot="2529417">
              <a:off x="3308758" y="2725984"/>
              <a:ext cx="1064779" cy="369332"/>
            </a:xfrm>
            <a:prstGeom prst="rect">
              <a:avLst/>
            </a:prstGeom>
            <a:noFill/>
          </p:spPr>
          <p:txBody>
            <a:bodyPr wrap="none" rtlCol="0">
              <a:spAutoFit/>
            </a:bodyPr>
            <a:lstStyle/>
            <a:p>
              <a:r>
                <a:rPr lang="en-US" dirty="0">
                  <a:solidFill>
                    <a:srgbClr val="FF0000"/>
                  </a:solidFill>
                </a:rPr>
                <a:t>Dirt Road</a:t>
              </a:r>
            </a:p>
          </p:txBody>
        </p:sp>
        <p:sp>
          <p:nvSpPr>
            <p:cNvPr id="15" name="TextBox 14">
              <a:extLst>
                <a:ext uri="{FF2B5EF4-FFF2-40B4-BE49-F238E27FC236}">
                  <a16:creationId xmlns:a16="http://schemas.microsoft.com/office/drawing/2014/main" id="{B29A7CEC-E6D1-E78B-DDD8-2E9BFB0ABBF6}"/>
                </a:ext>
              </a:extLst>
            </p:cNvPr>
            <p:cNvSpPr txBox="1"/>
            <p:nvPr/>
          </p:nvSpPr>
          <p:spPr>
            <a:xfrm>
              <a:off x="4514072" y="3336179"/>
              <a:ext cx="572529" cy="369332"/>
            </a:xfrm>
            <a:prstGeom prst="rect">
              <a:avLst/>
            </a:prstGeom>
            <a:noFill/>
          </p:spPr>
          <p:txBody>
            <a:bodyPr wrap="none" rtlCol="0">
              <a:spAutoFit/>
            </a:bodyPr>
            <a:lstStyle/>
            <a:p>
              <a:r>
                <a:rPr lang="en-US" dirty="0">
                  <a:solidFill>
                    <a:srgbClr val="FF0000"/>
                  </a:solidFill>
                </a:rPr>
                <a:t>Wet</a:t>
              </a:r>
            </a:p>
          </p:txBody>
        </p:sp>
        <p:sp>
          <p:nvSpPr>
            <p:cNvPr id="16" name="TextBox 15">
              <a:extLst>
                <a:ext uri="{FF2B5EF4-FFF2-40B4-BE49-F238E27FC236}">
                  <a16:creationId xmlns:a16="http://schemas.microsoft.com/office/drawing/2014/main" id="{32F2AE96-0044-E874-8C8D-5C526BF13C17}"/>
                </a:ext>
              </a:extLst>
            </p:cNvPr>
            <p:cNvSpPr txBox="1"/>
            <p:nvPr/>
          </p:nvSpPr>
          <p:spPr>
            <a:xfrm>
              <a:off x="5049728" y="2842161"/>
              <a:ext cx="753195" cy="369332"/>
            </a:xfrm>
            <a:prstGeom prst="rect">
              <a:avLst/>
            </a:prstGeom>
            <a:noFill/>
          </p:spPr>
          <p:txBody>
            <a:bodyPr wrap="square" rtlCol="0">
              <a:spAutoFit/>
            </a:bodyPr>
            <a:lstStyle/>
            <a:p>
              <a:r>
                <a:rPr lang="en-US" dirty="0">
                  <a:solidFill>
                    <a:srgbClr val="FF0000"/>
                  </a:solidFill>
                </a:rPr>
                <a:t>Steep</a:t>
              </a:r>
            </a:p>
          </p:txBody>
        </p:sp>
        <p:sp>
          <p:nvSpPr>
            <p:cNvPr id="19" name="TextBox 18">
              <a:extLst>
                <a:ext uri="{FF2B5EF4-FFF2-40B4-BE49-F238E27FC236}">
                  <a16:creationId xmlns:a16="http://schemas.microsoft.com/office/drawing/2014/main" id="{A10E21DB-6CEC-349B-ECC5-9C3ADE51974C}"/>
                </a:ext>
              </a:extLst>
            </p:cNvPr>
            <p:cNvSpPr txBox="1"/>
            <p:nvPr/>
          </p:nvSpPr>
          <p:spPr>
            <a:xfrm rot="2620824">
              <a:off x="229427" y="2949461"/>
              <a:ext cx="1555747" cy="369332"/>
            </a:xfrm>
            <a:prstGeom prst="rect">
              <a:avLst/>
            </a:prstGeom>
            <a:noFill/>
          </p:spPr>
          <p:txBody>
            <a:bodyPr wrap="none" rtlCol="0">
              <a:spAutoFit/>
            </a:bodyPr>
            <a:lstStyle/>
            <a:p>
              <a:r>
                <a:rPr lang="en-US" dirty="0">
                  <a:solidFill>
                    <a:srgbClr val="FF0000"/>
                  </a:solidFill>
                </a:rPr>
                <a:t>Good Towpath</a:t>
              </a:r>
            </a:p>
          </p:txBody>
        </p:sp>
        <p:sp>
          <p:nvSpPr>
            <p:cNvPr id="20" name="TextBox 19">
              <a:extLst>
                <a:ext uri="{FF2B5EF4-FFF2-40B4-BE49-F238E27FC236}">
                  <a16:creationId xmlns:a16="http://schemas.microsoft.com/office/drawing/2014/main" id="{431CDF8A-25AA-7563-4C99-ECD05FC3BA41}"/>
                </a:ext>
              </a:extLst>
            </p:cNvPr>
            <p:cNvSpPr txBox="1"/>
            <p:nvPr/>
          </p:nvSpPr>
          <p:spPr>
            <a:xfrm>
              <a:off x="2698169" y="3247130"/>
              <a:ext cx="1521763" cy="369332"/>
            </a:xfrm>
            <a:prstGeom prst="rect">
              <a:avLst/>
            </a:prstGeom>
            <a:noFill/>
          </p:spPr>
          <p:txBody>
            <a:bodyPr wrap="none" rtlCol="0">
              <a:spAutoFit/>
            </a:bodyPr>
            <a:lstStyle/>
            <a:p>
              <a:r>
                <a:rPr lang="en-US" dirty="0">
                  <a:solidFill>
                    <a:srgbClr val="FF0000"/>
                  </a:solidFill>
                </a:rPr>
                <a:t>Flat, dry, open</a:t>
              </a:r>
            </a:p>
          </p:txBody>
        </p:sp>
        <p:sp>
          <p:nvSpPr>
            <p:cNvPr id="21" name="TextBox 20">
              <a:extLst>
                <a:ext uri="{FF2B5EF4-FFF2-40B4-BE49-F238E27FC236}">
                  <a16:creationId xmlns:a16="http://schemas.microsoft.com/office/drawing/2014/main" id="{8D8F7C73-C728-C227-9A92-5320B9EF6BE3}"/>
                </a:ext>
              </a:extLst>
            </p:cNvPr>
            <p:cNvSpPr txBox="1"/>
            <p:nvPr/>
          </p:nvSpPr>
          <p:spPr>
            <a:xfrm>
              <a:off x="1852000" y="3272618"/>
              <a:ext cx="572529" cy="369332"/>
            </a:xfrm>
            <a:prstGeom prst="rect">
              <a:avLst/>
            </a:prstGeom>
            <a:noFill/>
          </p:spPr>
          <p:txBody>
            <a:bodyPr wrap="none" rtlCol="0">
              <a:spAutoFit/>
            </a:bodyPr>
            <a:lstStyle/>
            <a:p>
              <a:r>
                <a:rPr lang="en-US" dirty="0">
                  <a:solidFill>
                    <a:srgbClr val="FF0000"/>
                  </a:solidFill>
                </a:rPr>
                <a:t>Wet</a:t>
              </a:r>
            </a:p>
          </p:txBody>
        </p:sp>
        <p:sp>
          <p:nvSpPr>
            <p:cNvPr id="22" name="TextBox 21">
              <a:extLst>
                <a:ext uri="{FF2B5EF4-FFF2-40B4-BE49-F238E27FC236}">
                  <a16:creationId xmlns:a16="http://schemas.microsoft.com/office/drawing/2014/main" id="{C519DDC4-9D68-A3B0-92EF-289860058318}"/>
                </a:ext>
              </a:extLst>
            </p:cNvPr>
            <p:cNvSpPr txBox="1"/>
            <p:nvPr/>
          </p:nvSpPr>
          <p:spPr>
            <a:xfrm>
              <a:off x="825173" y="1407236"/>
              <a:ext cx="833113" cy="646331"/>
            </a:xfrm>
            <a:prstGeom prst="rect">
              <a:avLst/>
            </a:prstGeom>
            <a:noFill/>
          </p:spPr>
          <p:txBody>
            <a:bodyPr wrap="none" rtlCol="0">
              <a:spAutoFit/>
            </a:bodyPr>
            <a:lstStyle/>
            <a:p>
              <a:r>
                <a:rPr lang="en-US" dirty="0">
                  <a:solidFill>
                    <a:srgbClr val="FF0000"/>
                  </a:solidFill>
                </a:rPr>
                <a:t>Golf</a:t>
              </a:r>
              <a:br>
                <a:rPr lang="en-US" dirty="0">
                  <a:solidFill>
                    <a:srgbClr val="FF0000"/>
                  </a:solidFill>
                </a:rPr>
              </a:br>
              <a:r>
                <a:rPr lang="en-US" dirty="0">
                  <a:solidFill>
                    <a:srgbClr val="FF0000"/>
                  </a:solidFill>
                </a:rPr>
                <a:t>Course</a:t>
              </a:r>
            </a:p>
          </p:txBody>
        </p:sp>
        <p:sp>
          <p:nvSpPr>
            <p:cNvPr id="3" name="TextBox 2">
              <a:extLst>
                <a:ext uri="{FF2B5EF4-FFF2-40B4-BE49-F238E27FC236}">
                  <a16:creationId xmlns:a16="http://schemas.microsoft.com/office/drawing/2014/main" id="{56F53CD8-CFD0-4827-6DCA-21FAD460D05D}"/>
                </a:ext>
              </a:extLst>
            </p:cNvPr>
            <p:cNvSpPr txBox="1"/>
            <p:nvPr/>
          </p:nvSpPr>
          <p:spPr>
            <a:xfrm>
              <a:off x="936517" y="2339200"/>
              <a:ext cx="1521763" cy="369332"/>
            </a:xfrm>
            <a:prstGeom prst="rect">
              <a:avLst/>
            </a:prstGeom>
            <a:noFill/>
          </p:spPr>
          <p:txBody>
            <a:bodyPr wrap="none" rtlCol="0">
              <a:spAutoFit/>
            </a:bodyPr>
            <a:lstStyle/>
            <a:p>
              <a:r>
                <a:rPr lang="en-US" dirty="0">
                  <a:solidFill>
                    <a:srgbClr val="FF0000"/>
                  </a:solidFill>
                </a:rPr>
                <a:t>Flat, dry, open</a:t>
              </a:r>
            </a:p>
          </p:txBody>
        </p:sp>
        <p:sp>
          <p:nvSpPr>
            <p:cNvPr id="4" name="TextBox 3">
              <a:extLst>
                <a:ext uri="{FF2B5EF4-FFF2-40B4-BE49-F238E27FC236}">
                  <a16:creationId xmlns:a16="http://schemas.microsoft.com/office/drawing/2014/main" id="{58DC93CB-D181-62EE-7297-D056554AEC5E}"/>
                </a:ext>
              </a:extLst>
            </p:cNvPr>
            <p:cNvSpPr txBox="1"/>
            <p:nvPr/>
          </p:nvSpPr>
          <p:spPr>
            <a:xfrm>
              <a:off x="1446493" y="4072590"/>
              <a:ext cx="852606" cy="646331"/>
            </a:xfrm>
            <a:prstGeom prst="rect">
              <a:avLst/>
            </a:prstGeom>
            <a:noFill/>
          </p:spPr>
          <p:txBody>
            <a:bodyPr wrap="none" rtlCol="0">
              <a:spAutoFit/>
            </a:bodyPr>
            <a:lstStyle/>
            <a:p>
              <a:r>
                <a:rPr lang="en-US" dirty="0">
                  <a:solidFill>
                    <a:srgbClr val="FF0000"/>
                  </a:solidFill>
                </a:rPr>
                <a:t>Open</a:t>
              </a:r>
              <a:br>
                <a:rPr lang="en-US" dirty="0">
                  <a:solidFill>
                    <a:srgbClr val="FF0000"/>
                  </a:solidFill>
                </a:rPr>
              </a:br>
              <a:r>
                <a:rPr lang="en-US" dirty="0">
                  <a:solidFill>
                    <a:srgbClr val="FF0000"/>
                  </a:solidFill>
                </a:rPr>
                <a:t>swamp</a:t>
              </a:r>
            </a:p>
          </p:txBody>
        </p:sp>
        <p:sp>
          <p:nvSpPr>
            <p:cNvPr id="9" name="TextBox 8">
              <a:extLst>
                <a:ext uri="{FF2B5EF4-FFF2-40B4-BE49-F238E27FC236}">
                  <a16:creationId xmlns:a16="http://schemas.microsoft.com/office/drawing/2014/main" id="{CD041E6F-ADA3-959B-B173-0E9C649317E1}"/>
                </a:ext>
              </a:extLst>
            </p:cNvPr>
            <p:cNvSpPr txBox="1"/>
            <p:nvPr/>
          </p:nvSpPr>
          <p:spPr>
            <a:xfrm>
              <a:off x="3507148" y="4091787"/>
              <a:ext cx="852606" cy="646331"/>
            </a:xfrm>
            <a:prstGeom prst="rect">
              <a:avLst/>
            </a:prstGeom>
            <a:noFill/>
          </p:spPr>
          <p:txBody>
            <a:bodyPr wrap="none" rtlCol="0">
              <a:spAutoFit/>
            </a:bodyPr>
            <a:lstStyle/>
            <a:p>
              <a:r>
                <a:rPr lang="en-US" dirty="0">
                  <a:solidFill>
                    <a:srgbClr val="FF0000"/>
                  </a:solidFill>
                </a:rPr>
                <a:t>Open</a:t>
              </a:r>
              <a:br>
                <a:rPr lang="en-US" dirty="0">
                  <a:solidFill>
                    <a:srgbClr val="FF0000"/>
                  </a:solidFill>
                </a:rPr>
              </a:br>
              <a:r>
                <a:rPr lang="en-US" dirty="0">
                  <a:solidFill>
                    <a:srgbClr val="FF0000"/>
                  </a:solidFill>
                </a:rPr>
                <a:t>swamp</a:t>
              </a:r>
            </a:p>
          </p:txBody>
        </p:sp>
        <p:sp>
          <p:nvSpPr>
            <p:cNvPr id="31" name="TextBox 30">
              <a:extLst>
                <a:ext uri="{FF2B5EF4-FFF2-40B4-BE49-F238E27FC236}">
                  <a16:creationId xmlns:a16="http://schemas.microsoft.com/office/drawing/2014/main" id="{A42BAB10-4258-D4DA-AF29-C4865043F2D5}"/>
                </a:ext>
              </a:extLst>
            </p:cNvPr>
            <p:cNvSpPr txBox="1"/>
            <p:nvPr/>
          </p:nvSpPr>
          <p:spPr>
            <a:xfrm>
              <a:off x="5033069" y="3444738"/>
              <a:ext cx="572529" cy="369332"/>
            </a:xfrm>
            <a:prstGeom prst="rect">
              <a:avLst/>
            </a:prstGeom>
            <a:noFill/>
          </p:spPr>
          <p:txBody>
            <a:bodyPr wrap="none" rtlCol="0">
              <a:spAutoFit/>
            </a:bodyPr>
            <a:lstStyle/>
            <a:p>
              <a:r>
                <a:rPr lang="en-US" dirty="0">
                  <a:solidFill>
                    <a:srgbClr val="FF0000"/>
                  </a:solidFill>
                </a:rPr>
                <a:t>Wet</a:t>
              </a:r>
            </a:p>
          </p:txBody>
        </p:sp>
        <p:sp>
          <p:nvSpPr>
            <p:cNvPr id="32" name="TextBox 31">
              <a:extLst>
                <a:ext uri="{FF2B5EF4-FFF2-40B4-BE49-F238E27FC236}">
                  <a16:creationId xmlns:a16="http://schemas.microsoft.com/office/drawing/2014/main" id="{EA2E1738-8523-D493-04CD-CAA0B852E546}"/>
                </a:ext>
              </a:extLst>
            </p:cNvPr>
            <p:cNvSpPr txBox="1"/>
            <p:nvPr/>
          </p:nvSpPr>
          <p:spPr>
            <a:xfrm>
              <a:off x="2623958" y="1741348"/>
              <a:ext cx="417102" cy="369332"/>
            </a:xfrm>
            <a:prstGeom prst="rect">
              <a:avLst/>
            </a:prstGeom>
            <a:noFill/>
          </p:spPr>
          <p:txBody>
            <a:bodyPr wrap="none" rtlCol="0">
              <a:spAutoFit/>
            </a:bodyPr>
            <a:lstStyle/>
            <a:p>
              <a:r>
                <a:rPr lang="en-US" dirty="0">
                  <a:solidFill>
                    <a:srgbClr val="FF0000"/>
                  </a:solidFill>
                </a:rPr>
                <a:t>#1</a:t>
              </a:r>
            </a:p>
          </p:txBody>
        </p:sp>
        <p:sp>
          <p:nvSpPr>
            <p:cNvPr id="50" name="TextBox 49">
              <a:extLst>
                <a:ext uri="{FF2B5EF4-FFF2-40B4-BE49-F238E27FC236}">
                  <a16:creationId xmlns:a16="http://schemas.microsoft.com/office/drawing/2014/main" id="{81AB7B75-93C1-13E9-B9B6-3FE307E72FD0}"/>
                </a:ext>
              </a:extLst>
            </p:cNvPr>
            <p:cNvSpPr txBox="1"/>
            <p:nvPr/>
          </p:nvSpPr>
          <p:spPr>
            <a:xfrm>
              <a:off x="1772658" y="2943482"/>
              <a:ext cx="417102" cy="369332"/>
            </a:xfrm>
            <a:prstGeom prst="rect">
              <a:avLst/>
            </a:prstGeom>
            <a:noFill/>
          </p:spPr>
          <p:txBody>
            <a:bodyPr wrap="none" rtlCol="0">
              <a:spAutoFit/>
            </a:bodyPr>
            <a:lstStyle/>
            <a:p>
              <a:r>
                <a:rPr lang="en-US" dirty="0">
                  <a:solidFill>
                    <a:srgbClr val="FF0000"/>
                  </a:solidFill>
                </a:rPr>
                <a:t>#2</a:t>
              </a:r>
            </a:p>
          </p:txBody>
        </p:sp>
        <p:sp>
          <p:nvSpPr>
            <p:cNvPr id="51" name="TextBox 50">
              <a:extLst>
                <a:ext uri="{FF2B5EF4-FFF2-40B4-BE49-F238E27FC236}">
                  <a16:creationId xmlns:a16="http://schemas.microsoft.com/office/drawing/2014/main" id="{A0932C96-FB82-161D-E57B-AE35CFCCF2CE}"/>
                </a:ext>
              </a:extLst>
            </p:cNvPr>
            <p:cNvSpPr txBox="1"/>
            <p:nvPr/>
          </p:nvSpPr>
          <p:spPr>
            <a:xfrm>
              <a:off x="2419705" y="3667826"/>
              <a:ext cx="417102" cy="369332"/>
            </a:xfrm>
            <a:prstGeom prst="rect">
              <a:avLst/>
            </a:prstGeom>
            <a:noFill/>
          </p:spPr>
          <p:txBody>
            <a:bodyPr wrap="none" rtlCol="0">
              <a:spAutoFit/>
            </a:bodyPr>
            <a:lstStyle/>
            <a:p>
              <a:r>
                <a:rPr lang="en-US" dirty="0">
                  <a:solidFill>
                    <a:srgbClr val="FF0000"/>
                  </a:solidFill>
                </a:rPr>
                <a:t>#3</a:t>
              </a:r>
            </a:p>
          </p:txBody>
        </p:sp>
      </p:grpSp>
      <p:sp>
        <p:nvSpPr>
          <p:cNvPr id="10" name="TextBox 9">
            <a:extLst>
              <a:ext uri="{FF2B5EF4-FFF2-40B4-BE49-F238E27FC236}">
                <a16:creationId xmlns:a16="http://schemas.microsoft.com/office/drawing/2014/main" id="{5206CF4A-2E42-94DD-7383-A22E02ECAAC4}"/>
              </a:ext>
            </a:extLst>
          </p:cNvPr>
          <p:cNvSpPr txBox="1"/>
          <p:nvPr/>
        </p:nvSpPr>
        <p:spPr>
          <a:xfrm>
            <a:off x="1986485" y="1028564"/>
            <a:ext cx="1097416" cy="369332"/>
          </a:xfrm>
          <a:prstGeom prst="rect">
            <a:avLst/>
          </a:prstGeom>
          <a:noFill/>
        </p:spPr>
        <p:txBody>
          <a:bodyPr wrap="none" rtlCol="0">
            <a:spAutoFit/>
          </a:bodyPr>
          <a:lstStyle/>
          <a:p>
            <a:r>
              <a:rPr lang="en-US" dirty="0"/>
              <a:t>Westview</a:t>
            </a:r>
          </a:p>
        </p:txBody>
      </p:sp>
      <p:sp>
        <p:nvSpPr>
          <p:cNvPr id="17" name="TextBox 16">
            <a:extLst>
              <a:ext uri="{FF2B5EF4-FFF2-40B4-BE49-F238E27FC236}">
                <a16:creationId xmlns:a16="http://schemas.microsoft.com/office/drawing/2014/main" id="{4D76D7E8-378F-E99A-D458-65C0BED14CE1}"/>
              </a:ext>
            </a:extLst>
          </p:cNvPr>
          <p:cNvSpPr txBox="1"/>
          <p:nvPr/>
        </p:nvSpPr>
        <p:spPr>
          <a:xfrm>
            <a:off x="3459877" y="1051742"/>
            <a:ext cx="1189621" cy="369332"/>
          </a:xfrm>
          <a:prstGeom prst="rect">
            <a:avLst/>
          </a:prstGeom>
          <a:noFill/>
        </p:spPr>
        <p:txBody>
          <a:bodyPr wrap="none" rtlCol="0">
            <a:spAutoFit/>
          </a:bodyPr>
          <a:lstStyle/>
          <a:p>
            <a:r>
              <a:rPr lang="en-US" dirty="0"/>
              <a:t>Rindo Park</a:t>
            </a:r>
          </a:p>
        </p:txBody>
      </p:sp>
      <p:sp>
        <p:nvSpPr>
          <p:cNvPr id="18" name="TextBox 17">
            <a:extLst>
              <a:ext uri="{FF2B5EF4-FFF2-40B4-BE49-F238E27FC236}">
                <a16:creationId xmlns:a16="http://schemas.microsoft.com/office/drawing/2014/main" id="{232E0298-4CE8-EE44-67A8-0F33079A4A24}"/>
              </a:ext>
            </a:extLst>
          </p:cNvPr>
          <p:cNvSpPr txBox="1"/>
          <p:nvPr/>
        </p:nvSpPr>
        <p:spPr>
          <a:xfrm>
            <a:off x="4596950" y="1105025"/>
            <a:ext cx="926087" cy="369332"/>
          </a:xfrm>
          <a:prstGeom prst="rect">
            <a:avLst/>
          </a:prstGeom>
          <a:noFill/>
        </p:spPr>
        <p:txBody>
          <a:bodyPr wrap="none" rtlCol="0">
            <a:spAutoFit/>
          </a:bodyPr>
          <a:lstStyle/>
          <a:p>
            <a:r>
              <a:rPr lang="en-US" dirty="0"/>
              <a:t>Sanders</a:t>
            </a:r>
          </a:p>
        </p:txBody>
      </p:sp>
      <p:sp>
        <p:nvSpPr>
          <p:cNvPr id="27" name="Freeform: Shape 26">
            <a:extLst>
              <a:ext uri="{FF2B5EF4-FFF2-40B4-BE49-F238E27FC236}">
                <a16:creationId xmlns:a16="http://schemas.microsoft.com/office/drawing/2014/main" id="{1BF0A4FD-CA58-618A-7342-FD7FDA2BD1AA}"/>
              </a:ext>
            </a:extLst>
          </p:cNvPr>
          <p:cNvSpPr/>
          <p:nvPr/>
        </p:nvSpPr>
        <p:spPr>
          <a:xfrm>
            <a:off x="3848100" y="3152775"/>
            <a:ext cx="2078409" cy="1181100"/>
          </a:xfrm>
          <a:custGeom>
            <a:avLst/>
            <a:gdLst>
              <a:gd name="connsiteX0" fmla="*/ 1638300 w 2078409"/>
              <a:gd name="connsiteY0" fmla="*/ 1181100 h 1181100"/>
              <a:gd name="connsiteX1" fmla="*/ 1733550 w 2078409"/>
              <a:gd name="connsiteY1" fmla="*/ 1152525 h 1181100"/>
              <a:gd name="connsiteX2" fmla="*/ 1771650 w 2078409"/>
              <a:gd name="connsiteY2" fmla="*/ 1066800 h 1181100"/>
              <a:gd name="connsiteX3" fmla="*/ 1828800 w 2078409"/>
              <a:gd name="connsiteY3" fmla="*/ 990600 h 1181100"/>
              <a:gd name="connsiteX4" fmla="*/ 1885950 w 2078409"/>
              <a:gd name="connsiteY4" fmla="*/ 933450 h 1181100"/>
              <a:gd name="connsiteX5" fmla="*/ 1895475 w 2078409"/>
              <a:gd name="connsiteY5" fmla="*/ 904875 h 1181100"/>
              <a:gd name="connsiteX6" fmla="*/ 1943100 w 2078409"/>
              <a:gd name="connsiteY6" fmla="*/ 857250 h 1181100"/>
              <a:gd name="connsiteX7" fmla="*/ 1981200 w 2078409"/>
              <a:gd name="connsiteY7" fmla="*/ 809625 h 1181100"/>
              <a:gd name="connsiteX8" fmla="*/ 2047875 w 2078409"/>
              <a:gd name="connsiteY8" fmla="*/ 704850 h 1181100"/>
              <a:gd name="connsiteX9" fmla="*/ 2066925 w 2078409"/>
              <a:gd name="connsiteY9" fmla="*/ 676275 h 1181100"/>
              <a:gd name="connsiteX10" fmla="*/ 2057400 w 2078409"/>
              <a:gd name="connsiteY10" fmla="*/ 371475 h 1181100"/>
              <a:gd name="connsiteX11" fmla="*/ 2038350 w 2078409"/>
              <a:gd name="connsiteY11" fmla="*/ 333375 h 1181100"/>
              <a:gd name="connsiteX12" fmla="*/ 1752600 w 2078409"/>
              <a:gd name="connsiteY12" fmla="*/ 161925 h 1181100"/>
              <a:gd name="connsiteX13" fmla="*/ 1666875 w 2078409"/>
              <a:gd name="connsiteY13" fmla="*/ 114300 h 1181100"/>
              <a:gd name="connsiteX14" fmla="*/ 1600200 w 2078409"/>
              <a:gd name="connsiteY14" fmla="*/ 95250 h 1181100"/>
              <a:gd name="connsiteX15" fmla="*/ 1543050 w 2078409"/>
              <a:gd name="connsiteY15" fmla="*/ 76200 h 1181100"/>
              <a:gd name="connsiteX16" fmla="*/ 1371600 w 2078409"/>
              <a:gd name="connsiteY16" fmla="*/ 0 h 1181100"/>
              <a:gd name="connsiteX17" fmla="*/ 1304925 w 2078409"/>
              <a:gd name="connsiteY17" fmla="*/ 38100 h 1181100"/>
              <a:gd name="connsiteX18" fmla="*/ 1266825 w 2078409"/>
              <a:gd name="connsiteY18" fmla="*/ 142875 h 1181100"/>
              <a:gd name="connsiteX19" fmla="*/ 1209675 w 2078409"/>
              <a:gd name="connsiteY19" fmla="*/ 200025 h 1181100"/>
              <a:gd name="connsiteX20" fmla="*/ 1152525 w 2078409"/>
              <a:gd name="connsiteY20" fmla="*/ 266700 h 1181100"/>
              <a:gd name="connsiteX21" fmla="*/ 1066800 w 2078409"/>
              <a:gd name="connsiteY21" fmla="*/ 409575 h 1181100"/>
              <a:gd name="connsiteX22" fmla="*/ 1019175 w 2078409"/>
              <a:gd name="connsiteY22" fmla="*/ 457200 h 1181100"/>
              <a:gd name="connsiteX23" fmla="*/ 971550 w 2078409"/>
              <a:gd name="connsiteY23" fmla="*/ 466725 h 1181100"/>
              <a:gd name="connsiteX24" fmla="*/ 895350 w 2078409"/>
              <a:gd name="connsiteY24" fmla="*/ 485775 h 1181100"/>
              <a:gd name="connsiteX25" fmla="*/ 866775 w 2078409"/>
              <a:gd name="connsiteY25" fmla="*/ 495300 h 1181100"/>
              <a:gd name="connsiteX26" fmla="*/ 809625 w 2078409"/>
              <a:gd name="connsiteY26" fmla="*/ 504825 h 1181100"/>
              <a:gd name="connsiteX27" fmla="*/ 733425 w 2078409"/>
              <a:gd name="connsiteY27" fmla="*/ 523875 h 1181100"/>
              <a:gd name="connsiteX28" fmla="*/ 676275 w 2078409"/>
              <a:gd name="connsiteY28" fmla="*/ 533400 h 1181100"/>
              <a:gd name="connsiteX29" fmla="*/ 619125 w 2078409"/>
              <a:gd name="connsiteY29" fmla="*/ 552450 h 1181100"/>
              <a:gd name="connsiteX30" fmla="*/ 447675 w 2078409"/>
              <a:gd name="connsiteY30" fmla="*/ 533400 h 1181100"/>
              <a:gd name="connsiteX31" fmla="*/ 438150 w 2078409"/>
              <a:gd name="connsiteY31" fmla="*/ 495300 h 1181100"/>
              <a:gd name="connsiteX32" fmla="*/ 419100 w 2078409"/>
              <a:gd name="connsiteY32" fmla="*/ 438150 h 1181100"/>
              <a:gd name="connsiteX33" fmla="*/ 390525 w 2078409"/>
              <a:gd name="connsiteY33" fmla="*/ 409575 h 1181100"/>
              <a:gd name="connsiteX34" fmla="*/ 304800 w 2078409"/>
              <a:gd name="connsiteY34" fmla="*/ 361950 h 1181100"/>
              <a:gd name="connsiteX35" fmla="*/ 38100 w 2078409"/>
              <a:gd name="connsiteY35" fmla="*/ 390525 h 1181100"/>
              <a:gd name="connsiteX36" fmla="*/ 0 w 2078409"/>
              <a:gd name="connsiteY36" fmla="*/ 409575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078409" h="1181100">
                <a:moveTo>
                  <a:pt x="1638300" y="1181100"/>
                </a:moveTo>
                <a:cubicBezTo>
                  <a:pt x="1669553" y="1176635"/>
                  <a:pt x="1710135" y="1180623"/>
                  <a:pt x="1733550" y="1152525"/>
                </a:cubicBezTo>
                <a:cubicBezTo>
                  <a:pt x="1746175" y="1137375"/>
                  <a:pt x="1764271" y="1081558"/>
                  <a:pt x="1771650" y="1066800"/>
                </a:cubicBezTo>
                <a:cubicBezTo>
                  <a:pt x="1806678" y="996745"/>
                  <a:pt x="1787482" y="1040182"/>
                  <a:pt x="1828800" y="990600"/>
                </a:cubicBezTo>
                <a:cubicBezTo>
                  <a:pt x="1875226" y="934888"/>
                  <a:pt x="1812939" y="988208"/>
                  <a:pt x="1885950" y="933450"/>
                </a:cubicBezTo>
                <a:cubicBezTo>
                  <a:pt x="1889125" y="923925"/>
                  <a:pt x="1889451" y="912907"/>
                  <a:pt x="1895475" y="904875"/>
                </a:cubicBezTo>
                <a:cubicBezTo>
                  <a:pt x="1908945" y="886914"/>
                  <a:pt x="1928081" y="873937"/>
                  <a:pt x="1943100" y="857250"/>
                </a:cubicBezTo>
                <a:cubicBezTo>
                  <a:pt x="1956700" y="842139"/>
                  <a:pt x="1969243" y="826067"/>
                  <a:pt x="1981200" y="809625"/>
                </a:cubicBezTo>
                <a:cubicBezTo>
                  <a:pt x="2017484" y="759734"/>
                  <a:pt x="2017292" y="753782"/>
                  <a:pt x="2047875" y="704850"/>
                </a:cubicBezTo>
                <a:cubicBezTo>
                  <a:pt x="2053942" y="695142"/>
                  <a:pt x="2060575" y="685800"/>
                  <a:pt x="2066925" y="676275"/>
                </a:cubicBezTo>
                <a:cubicBezTo>
                  <a:pt x="2081997" y="540631"/>
                  <a:pt x="2085437" y="560725"/>
                  <a:pt x="2057400" y="371475"/>
                </a:cubicBezTo>
                <a:cubicBezTo>
                  <a:pt x="2055319" y="357429"/>
                  <a:pt x="2049585" y="342057"/>
                  <a:pt x="2038350" y="333375"/>
                </a:cubicBezTo>
                <a:cubicBezTo>
                  <a:pt x="1890653" y="219246"/>
                  <a:pt x="1881578" y="229808"/>
                  <a:pt x="1752600" y="161925"/>
                </a:cubicBezTo>
                <a:cubicBezTo>
                  <a:pt x="1723673" y="146700"/>
                  <a:pt x="1696823" y="127402"/>
                  <a:pt x="1666875" y="114300"/>
                </a:cubicBezTo>
                <a:cubicBezTo>
                  <a:pt x="1645699" y="105035"/>
                  <a:pt x="1622292" y="102048"/>
                  <a:pt x="1600200" y="95250"/>
                </a:cubicBezTo>
                <a:cubicBezTo>
                  <a:pt x="1581008" y="89345"/>
                  <a:pt x="1561586" y="83923"/>
                  <a:pt x="1543050" y="76200"/>
                </a:cubicBezTo>
                <a:cubicBezTo>
                  <a:pt x="1485321" y="52146"/>
                  <a:pt x="1371600" y="0"/>
                  <a:pt x="1371600" y="0"/>
                </a:cubicBezTo>
                <a:cubicBezTo>
                  <a:pt x="1349375" y="12700"/>
                  <a:pt x="1323025" y="20000"/>
                  <a:pt x="1304925" y="38100"/>
                </a:cubicBezTo>
                <a:cubicBezTo>
                  <a:pt x="1223629" y="119396"/>
                  <a:pt x="1315097" y="67018"/>
                  <a:pt x="1266825" y="142875"/>
                </a:cubicBezTo>
                <a:cubicBezTo>
                  <a:pt x="1252361" y="165604"/>
                  <a:pt x="1228725" y="180975"/>
                  <a:pt x="1209675" y="200025"/>
                </a:cubicBezTo>
                <a:cubicBezTo>
                  <a:pt x="1169875" y="239825"/>
                  <a:pt x="1189182" y="217824"/>
                  <a:pt x="1152525" y="266700"/>
                </a:cubicBezTo>
                <a:cubicBezTo>
                  <a:pt x="1115767" y="376974"/>
                  <a:pt x="1157089" y="274141"/>
                  <a:pt x="1066800" y="409575"/>
                </a:cubicBezTo>
                <a:cubicBezTo>
                  <a:pt x="1051278" y="432858"/>
                  <a:pt x="1047397" y="446617"/>
                  <a:pt x="1019175" y="457200"/>
                </a:cubicBezTo>
                <a:cubicBezTo>
                  <a:pt x="1004016" y="462884"/>
                  <a:pt x="987325" y="463085"/>
                  <a:pt x="971550" y="466725"/>
                </a:cubicBezTo>
                <a:cubicBezTo>
                  <a:pt x="946039" y="472612"/>
                  <a:pt x="920609" y="478886"/>
                  <a:pt x="895350" y="485775"/>
                </a:cubicBezTo>
                <a:cubicBezTo>
                  <a:pt x="885664" y="488417"/>
                  <a:pt x="876576" y="493122"/>
                  <a:pt x="866775" y="495300"/>
                </a:cubicBezTo>
                <a:cubicBezTo>
                  <a:pt x="847922" y="499490"/>
                  <a:pt x="828509" y="500778"/>
                  <a:pt x="809625" y="504825"/>
                </a:cubicBezTo>
                <a:cubicBezTo>
                  <a:pt x="784024" y="510311"/>
                  <a:pt x="759250" y="519571"/>
                  <a:pt x="733425" y="523875"/>
                </a:cubicBezTo>
                <a:cubicBezTo>
                  <a:pt x="714375" y="527050"/>
                  <a:pt x="695011" y="528716"/>
                  <a:pt x="676275" y="533400"/>
                </a:cubicBezTo>
                <a:cubicBezTo>
                  <a:pt x="656794" y="538270"/>
                  <a:pt x="619125" y="552450"/>
                  <a:pt x="619125" y="552450"/>
                </a:cubicBezTo>
                <a:cubicBezTo>
                  <a:pt x="561975" y="546100"/>
                  <a:pt x="502508" y="550716"/>
                  <a:pt x="447675" y="533400"/>
                </a:cubicBezTo>
                <a:cubicBezTo>
                  <a:pt x="435192" y="529458"/>
                  <a:pt x="441912" y="507839"/>
                  <a:pt x="438150" y="495300"/>
                </a:cubicBezTo>
                <a:cubicBezTo>
                  <a:pt x="432380" y="476066"/>
                  <a:pt x="428852" y="455703"/>
                  <a:pt x="419100" y="438150"/>
                </a:cubicBezTo>
                <a:cubicBezTo>
                  <a:pt x="412558" y="426375"/>
                  <a:pt x="400662" y="418445"/>
                  <a:pt x="390525" y="409575"/>
                </a:cubicBezTo>
                <a:cubicBezTo>
                  <a:pt x="339619" y="365033"/>
                  <a:pt x="358153" y="375288"/>
                  <a:pt x="304800" y="361950"/>
                </a:cubicBezTo>
                <a:cubicBezTo>
                  <a:pt x="298814" y="362520"/>
                  <a:pt x="98545" y="378436"/>
                  <a:pt x="38100" y="390525"/>
                </a:cubicBezTo>
                <a:cubicBezTo>
                  <a:pt x="10738" y="395997"/>
                  <a:pt x="14177" y="395398"/>
                  <a:pt x="0" y="409575"/>
                </a:cubicBezTo>
              </a:path>
            </a:pathLst>
          </a:cu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03382633-1F6B-1193-16CF-E50A66B9A912}"/>
              </a:ext>
            </a:extLst>
          </p:cNvPr>
          <p:cNvSpPr/>
          <p:nvPr/>
        </p:nvSpPr>
        <p:spPr>
          <a:xfrm>
            <a:off x="2905125" y="2238375"/>
            <a:ext cx="924006" cy="1314450"/>
          </a:xfrm>
          <a:custGeom>
            <a:avLst/>
            <a:gdLst>
              <a:gd name="connsiteX0" fmla="*/ 914400 w 924006"/>
              <a:gd name="connsiteY0" fmla="*/ 1314450 h 1314450"/>
              <a:gd name="connsiteX1" fmla="*/ 923925 w 924006"/>
              <a:gd name="connsiteY1" fmla="*/ 1266825 h 1314450"/>
              <a:gd name="connsiteX2" fmla="*/ 914400 w 924006"/>
              <a:gd name="connsiteY2" fmla="*/ 1104900 h 1314450"/>
              <a:gd name="connsiteX3" fmla="*/ 885825 w 924006"/>
              <a:gd name="connsiteY3" fmla="*/ 1085850 h 1314450"/>
              <a:gd name="connsiteX4" fmla="*/ 838200 w 924006"/>
              <a:gd name="connsiteY4" fmla="*/ 1047750 h 1314450"/>
              <a:gd name="connsiteX5" fmla="*/ 790575 w 924006"/>
              <a:gd name="connsiteY5" fmla="*/ 1019175 h 1314450"/>
              <a:gd name="connsiteX6" fmla="*/ 762000 w 924006"/>
              <a:gd name="connsiteY6" fmla="*/ 1000125 h 1314450"/>
              <a:gd name="connsiteX7" fmla="*/ 771525 w 924006"/>
              <a:gd name="connsiteY7" fmla="*/ 657225 h 1314450"/>
              <a:gd name="connsiteX8" fmla="*/ 781050 w 924006"/>
              <a:gd name="connsiteY8" fmla="*/ 628650 h 1314450"/>
              <a:gd name="connsiteX9" fmla="*/ 752475 w 924006"/>
              <a:gd name="connsiteY9" fmla="*/ 466725 h 1314450"/>
              <a:gd name="connsiteX10" fmla="*/ 733425 w 924006"/>
              <a:gd name="connsiteY10" fmla="*/ 438150 h 1314450"/>
              <a:gd name="connsiteX11" fmla="*/ 714375 w 924006"/>
              <a:gd name="connsiteY11" fmla="*/ 390525 h 1314450"/>
              <a:gd name="connsiteX12" fmla="*/ 733425 w 924006"/>
              <a:gd name="connsiteY12" fmla="*/ 247650 h 1314450"/>
              <a:gd name="connsiteX13" fmla="*/ 752475 w 924006"/>
              <a:gd name="connsiteY13" fmla="*/ 171450 h 1314450"/>
              <a:gd name="connsiteX14" fmla="*/ 742950 w 924006"/>
              <a:gd name="connsiteY14" fmla="*/ 114300 h 1314450"/>
              <a:gd name="connsiteX15" fmla="*/ 571500 w 924006"/>
              <a:gd name="connsiteY15" fmla="*/ 0 h 1314450"/>
              <a:gd name="connsiteX16" fmla="*/ 428625 w 924006"/>
              <a:gd name="connsiteY16" fmla="*/ 28575 h 1314450"/>
              <a:gd name="connsiteX17" fmla="*/ 352425 w 924006"/>
              <a:gd name="connsiteY17" fmla="*/ 38100 h 1314450"/>
              <a:gd name="connsiteX18" fmla="*/ 285750 w 924006"/>
              <a:gd name="connsiteY18" fmla="*/ 47625 h 1314450"/>
              <a:gd name="connsiteX19" fmla="*/ 0 w 924006"/>
              <a:gd name="connsiteY19" fmla="*/ 66675 h 1314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4006" h="1314450">
                <a:moveTo>
                  <a:pt x="914400" y="1314450"/>
                </a:moveTo>
                <a:cubicBezTo>
                  <a:pt x="917575" y="1298575"/>
                  <a:pt x="923925" y="1283014"/>
                  <a:pt x="923925" y="1266825"/>
                </a:cubicBezTo>
                <a:cubicBezTo>
                  <a:pt x="923925" y="1212757"/>
                  <a:pt x="925539" y="1157809"/>
                  <a:pt x="914400" y="1104900"/>
                </a:cubicBezTo>
                <a:cubicBezTo>
                  <a:pt x="912042" y="1093698"/>
                  <a:pt x="894983" y="1092719"/>
                  <a:pt x="885825" y="1085850"/>
                </a:cubicBezTo>
                <a:cubicBezTo>
                  <a:pt x="869561" y="1073652"/>
                  <a:pt x="854855" y="1059408"/>
                  <a:pt x="838200" y="1047750"/>
                </a:cubicBezTo>
                <a:cubicBezTo>
                  <a:pt x="823033" y="1037133"/>
                  <a:pt x="806274" y="1028987"/>
                  <a:pt x="790575" y="1019175"/>
                </a:cubicBezTo>
                <a:cubicBezTo>
                  <a:pt x="780867" y="1013108"/>
                  <a:pt x="771525" y="1006475"/>
                  <a:pt x="762000" y="1000125"/>
                </a:cubicBezTo>
                <a:cubicBezTo>
                  <a:pt x="765175" y="885825"/>
                  <a:pt x="765669" y="771419"/>
                  <a:pt x="771525" y="657225"/>
                </a:cubicBezTo>
                <a:cubicBezTo>
                  <a:pt x="772039" y="647198"/>
                  <a:pt x="782049" y="638640"/>
                  <a:pt x="781050" y="628650"/>
                </a:cubicBezTo>
                <a:cubicBezTo>
                  <a:pt x="775596" y="574113"/>
                  <a:pt x="765768" y="519898"/>
                  <a:pt x="752475" y="466725"/>
                </a:cubicBezTo>
                <a:cubicBezTo>
                  <a:pt x="749699" y="455619"/>
                  <a:pt x="738545" y="448389"/>
                  <a:pt x="733425" y="438150"/>
                </a:cubicBezTo>
                <a:cubicBezTo>
                  <a:pt x="725779" y="422857"/>
                  <a:pt x="720725" y="406400"/>
                  <a:pt x="714375" y="390525"/>
                </a:cubicBezTo>
                <a:cubicBezTo>
                  <a:pt x="719505" y="344358"/>
                  <a:pt x="723559" y="293694"/>
                  <a:pt x="733425" y="247650"/>
                </a:cubicBezTo>
                <a:cubicBezTo>
                  <a:pt x="738911" y="222049"/>
                  <a:pt x="752475" y="171450"/>
                  <a:pt x="752475" y="171450"/>
                </a:cubicBezTo>
                <a:cubicBezTo>
                  <a:pt x="749300" y="152400"/>
                  <a:pt x="755728" y="128781"/>
                  <a:pt x="742950" y="114300"/>
                </a:cubicBezTo>
                <a:cubicBezTo>
                  <a:pt x="655835" y="15569"/>
                  <a:pt x="651351" y="19963"/>
                  <a:pt x="571500" y="0"/>
                </a:cubicBezTo>
                <a:cubicBezTo>
                  <a:pt x="356827" y="26834"/>
                  <a:pt x="624242" y="-10548"/>
                  <a:pt x="428625" y="28575"/>
                </a:cubicBezTo>
                <a:cubicBezTo>
                  <a:pt x="403524" y="33595"/>
                  <a:pt x="377798" y="34717"/>
                  <a:pt x="352425" y="38100"/>
                </a:cubicBezTo>
                <a:cubicBezTo>
                  <a:pt x="330171" y="41067"/>
                  <a:pt x="308127" y="45811"/>
                  <a:pt x="285750" y="47625"/>
                </a:cubicBezTo>
                <a:cubicBezTo>
                  <a:pt x="190601" y="55340"/>
                  <a:pt x="0" y="66675"/>
                  <a:pt x="0" y="66675"/>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CC7BFCCA-906A-18F7-D906-1A9EBD3080D7}"/>
              </a:ext>
            </a:extLst>
          </p:cNvPr>
          <p:cNvSpPr/>
          <p:nvPr/>
        </p:nvSpPr>
        <p:spPr>
          <a:xfrm>
            <a:off x="1638298" y="3292652"/>
            <a:ext cx="2171702" cy="574498"/>
          </a:xfrm>
          <a:custGeom>
            <a:avLst/>
            <a:gdLst>
              <a:gd name="connsiteX0" fmla="*/ 2171702 w 2171702"/>
              <a:gd name="connsiteY0" fmla="*/ 250648 h 574498"/>
              <a:gd name="connsiteX1" fmla="*/ 2124077 w 2171702"/>
              <a:gd name="connsiteY1" fmla="*/ 203023 h 574498"/>
              <a:gd name="connsiteX2" fmla="*/ 2095502 w 2171702"/>
              <a:gd name="connsiteY2" fmla="*/ 193498 h 574498"/>
              <a:gd name="connsiteX3" fmla="*/ 1524002 w 2171702"/>
              <a:gd name="connsiteY3" fmla="*/ 183973 h 574498"/>
              <a:gd name="connsiteX4" fmla="*/ 1409702 w 2171702"/>
              <a:gd name="connsiteY4" fmla="*/ 155398 h 574498"/>
              <a:gd name="connsiteX5" fmla="*/ 1381127 w 2171702"/>
              <a:gd name="connsiteY5" fmla="*/ 145873 h 574498"/>
              <a:gd name="connsiteX6" fmla="*/ 1038227 w 2171702"/>
              <a:gd name="connsiteY6" fmla="*/ 126823 h 574498"/>
              <a:gd name="connsiteX7" fmla="*/ 990602 w 2171702"/>
              <a:gd name="connsiteY7" fmla="*/ 107773 h 574498"/>
              <a:gd name="connsiteX8" fmla="*/ 866777 w 2171702"/>
              <a:gd name="connsiteY8" fmla="*/ 50623 h 574498"/>
              <a:gd name="connsiteX9" fmla="*/ 800102 w 2171702"/>
              <a:gd name="connsiteY9" fmla="*/ 31573 h 574498"/>
              <a:gd name="connsiteX10" fmla="*/ 600077 w 2171702"/>
              <a:gd name="connsiteY10" fmla="*/ 22048 h 574498"/>
              <a:gd name="connsiteX11" fmla="*/ 257177 w 2171702"/>
              <a:gd name="connsiteY11" fmla="*/ 12523 h 574498"/>
              <a:gd name="connsiteX12" fmla="*/ 228602 w 2171702"/>
              <a:gd name="connsiteY12" fmla="*/ 31573 h 574498"/>
              <a:gd name="connsiteX13" fmla="*/ 200027 w 2171702"/>
              <a:gd name="connsiteY13" fmla="*/ 69673 h 574498"/>
              <a:gd name="connsiteX14" fmla="*/ 171452 w 2171702"/>
              <a:gd name="connsiteY14" fmla="*/ 98248 h 574498"/>
              <a:gd name="connsiteX15" fmla="*/ 142877 w 2171702"/>
              <a:gd name="connsiteY15" fmla="*/ 174448 h 574498"/>
              <a:gd name="connsiteX16" fmla="*/ 133352 w 2171702"/>
              <a:gd name="connsiteY16" fmla="*/ 212548 h 574498"/>
              <a:gd name="connsiteX17" fmla="*/ 114302 w 2171702"/>
              <a:gd name="connsiteY17" fmla="*/ 241123 h 574498"/>
              <a:gd name="connsiteX18" fmla="*/ 104777 w 2171702"/>
              <a:gd name="connsiteY18" fmla="*/ 269698 h 574498"/>
              <a:gd name="connsiteX19" fmla="*/ 85727 w 2171702"/>
              <a:gd name="connsiteY19" fmla="*/ 336373 h 574498"/>
              <a:gd name="connsiteX20" fmla="*/ 38102 w 2171702"/>
              <a:gd name="connsiteY20" fmla="*/ 431623 h 574498"/>
              <a:gd name="connsiteX21" fmla="*/ 19052 w 2171702"/>
              <a:gd name="connsiteY21" fmla="*/ 479248 h 574498"/>
              <a:gd name="connsiteX22" fmla="*/ 2 w 2171702"/>
              <a:gd name="connsiteY22" fmla="*/ 574498 h 5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71702" h="574498">
                <a:moveTo>
                  <a:pt x="2171702" y="250648"/>
                </a:moveTo>
                <a:cubicBezTo>
                  <a:pt x="2155827" y="234773"/>
                  <a:pt x="2142038" y="216493"/>
                  <a:pt x="2124077" y="203023"/>
                </a:cubicBezTo>
                <a:cubicBezTo>
                  <a:pt x="2116045" y="196999"/>
                  <a:pt x="2105537" y="193817"/>
                  <a:pt x="2095502" y="193498"/>
                </a:cubicBezTo>
                <a:cubicBezTo>
                  <a:pt x="1905071" y="187453"/>
                  <a:pt x="1714502" y="187148"/>
                  <a:pt x="1524002" y="183973"/>
                </a:cubicBezTo>
                <a:cubicBezTo>
                  <a:pt x="1485902" y="174448"/>
                  <a:pt x="1446959" y="167817"/>
                  <a:pt x="1409702" y="155398"/>
                </a:cubicBezTo>
                <a:cubicBezTo>
                  <a:pt x="1400177" y="152223"/>
                  <a:pt x="1391090" y="147118"/>
                  <a:pt x="1381127" y="145873"/>
                </a:cubicBezTo>
                <a:cubicBezTo>
                  <a:pt x="1300428" y="135786"/>
                  <a:pt x="1093832" y="129241"/>
                  <a:pt x="1038227" y="126823"/>
                </a:cubicBezTo>
                <a:cubicBezTo>
                  <a:pt x="1022352" y="120473"/>
                  <a:pt x="1006126" y="114938"/>
                  <a:pt x="990602" y="107773"/>
                </a:cubicBezTo>
                <a:cubicBezTo>
                  <a:pt x="935566" y="82372"/>
                  <a:pt x="918819" y="67970"/>
                  <a:pt x="866777" y="50623"/>
                </a:cubicBezTo>
                <a:cubicBezTo>
                  <a:pt x="844849" y="43314"/>
                  <a:pt x="823085" y="34035"/>
                  <a:pt x="800102" y="31573"/>
                </a:cubicBezTo>
                <a:cubicBezTo>
                  <a:pt x="733731" y="24462"/>
                  <a:pt x="666752" y="25223"/>
                  <a:pt x="600077" y="22048"/>
                </a:cubicBezTo>
                <a:cubicBezTo>
                  <a:pt x="443839" y="-272"/>
                  <a:pt x="439434" y="-9348"/>
                  <a:pt x="257177" y="12523"/>
                </a:cubicBezTo>
                <a:cubicBezTo>
                  <a:pt x="245811" y="13887"/>
                  <a:pt x="236697" y="23478"/>
                  <a:pt x="228602" y="31573"/>
                </a:cubicBezTo>
                <a:cubicBezTo>
                  <a:pt x="217377" y="42798"/>
                  <a:pt x="210358" y="57620"/>
                  <a:pt x="200027" y="69673"/>
                </a:cubicBezTo>
                <a:cubicBezTo>
                  <a:pt x="191261" y="79900"/>
                  <a:pt x="180977" y="88723"/>
                  <a:pt x="171452" y="98248"/>
                </a:cubicBezTo>
                <a:cubicBezTo>
                  <a:pt x="147003" y="196045"/>
                  <a:pt x="180234" y="74830"/>
                  <a:pt x="142877" y="174448"/>
                </a:cubicBezTo>
                <a:cubicBezTo>
                  <a:pt x="138280" y="186705"/>
                  <a:pt x="138509" y="200516"/>
                  <a:pt x="133352" y="212548"/>
                </a:cubicBezTo>
                <a:cubicBezTo>
                  <a:pt x="128843" y="223070"/>
                  <a:pt x="119422" y="230884"/>
                  <a:pt x="114302" y="241123"/>
                </a:cubicBezTo>
                <a:cubicBezTo>
                  <a:pt x="109812" y="250103"/>
                  <a:pt x="107662" y="260081"/>
                  <a:pt x="104777" y="269698"/>
                </a:cubicBezTo>
                <a:cubicBezTo>
                  <a:pt x="98135" y="291838"/>
                  <a:pt x="94528" y="315000"/>
                  <a:pt x="85727" y="336373"/>
                </a:cubicBezTo>
                <a:cubicBezTo>
                  <a:pt x="72211" y="369197"/>
                  <a:pt x="51285" y="398664"/>
                  <a:pt x="38102" y="431623"/>
                </a:cubicBezTo>
                <a:cubicBezTo>
                  <a:pt x="31752" y="447498"/>
                  <a:pt x="23749" y="462808"/>
                  <a:pt x="19052" y="479248"/>
                </a:cubicBezTo>
                <a:cubicBezTo>
                  <a:pt x="-687" y="548334"/>
                  <a:pt x="2" y="537842"/>
                  <a:pt x="2" y="574498"/>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F0E692A1-C742-C133-214C-6879E01B8A45}"/>
              </a:ext>
            </a:extLst>
          </p:cNvPr>
          <p:cNvSpPr/>
          <p:nvPr/>
        </p:nvSpPr>
        <p:spPr>
          <a:xfrm>
            <a:off x="2409825" y="3409950"/>
            <a:ext cx="314325" cy="1066800"/>
          </a:xfrm>
          <a:custGeom>
            <a:avLst/>
            <a:gdLst>
              <a:gd name="connsiteX0" fmla="*/ 0 w 314325"/>
              <a:gd name="connsiteY0" fmla="*/ 1066800 h 1066800"/>
              <a:gd name="connsiteX1" fmla="*/ 19050 w 314325"/>
              <a:gd name="connsiteY1" fmla="*/ 990600 h 1066800"/>
              <a:gd name="connsiteX2" fmla="*/ 38100 w 314325"/>
              <a:gd name="connsiteY2" fmla="*/ 914400 h 1066800"/>
              <a:gd name="connsiteX3" fmla="*/ 85725 w 314325"/>
              <a:gd name="connsiteY3" fmla="*/ 752475 h 1066800"/>
              <a:gd name="connsiteX4" fmla="*/ 114300 w 314325"/>
              <a:gd name="connsiteY4" fmla="*/ 733425 h 1066800"/>
              <a:gd name="connsiteX5" fmla="*/ 152400 w 314325"/>
              <a:gd name="connsiteY5" fmla="*/ 381000 h 1066800"/>
              <a:gd name="connsiteX6" fmla="*/ 171450 w 314325"/>
              <a:gd name="connsiteY6" fmla="*/ 200025 h 1066800"/>
              <a:gd name="connsiteX7" fmla="*/ 238125 w 314325"/>
              <a:gd name="connsiteY7" fmla="*/ 104775 h 1066800"/>
              <a:gd name="connsiteX8" fmla="*/ 276225 w 314325"/>
              <a:gd name="connsiteY8" fmla="*/ 57150 h 1066800"/>
              <a:gd name="connsiteX9" fmla="*/ 314325 w 314325"/>
              <a:gd name="connsiteY9" fmla="*/ 0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325" h="1066800">
                <a:moveTo>
                  <a:pt x="0" y="1066800"/>
                </a:moveTo>
                <a:cubicBezTo>
                  <a:pt x="23301" y="950296"/>
                  <a:pt x="-2917" y="1071145"/>
                  <a:pt x="19050" y="990600"/>
                </a:cubicBezTo>
                <a:cubicBezTo>
                  <a:pt x="25939" y="965341"/>
                  <a:pt x="38100" y="914400"/>
                  <a:pt x="38100" y="914400"/>
                </a:cubicBezTo>
                <a:cubicBezTo>
                  <a:pt x="48200" y="773007"/>
                  <a:pt x="12173" y="805012"/>
                  <a:pt x="85725" y="752475"/>
                </a:cubicBezTo>
                <a:cubicBezTo>
                  <a:pt x="95040" y="745821"/>
                  <a:pt x="104775" y="739775"/>
                  <a:pt x="114300" y="733425"/>
                </a:cubicBezTo>
                <a:cubicBezTo>
                  <a:pt x="196973" y="595636"/>
                  <a:pt x="132413" y="720777"/>
                  <a:pt x="152400" y="381000"/>
                </a:cubicBezTo>
                <a:cubicBezTo>
                  <a:pt x="155962" y="320446"/>
                  <a:pt x="161867" y="259921"/>
                  <a:pt x="171450" y="200025"/>
                </a:cubicBezTo>
                <a:cubicBezTo>
                  <a:pt x="183538" y="124473"/>
                  <a:pt x="188377" y="154523"/>
                  <a:pt x="238125" y="104775"/>
                </a:cubicBezTo>
                <a:cubicBezTo>
                  <a:pt x="252500" y="90400"/>
                  <a:pt x="264567" y="73805"/>
                  <a:pt x="276225" y="57150"/>
                </a:cubicBezTo>
                <a:cubicBezTo>
                  <a:pt x="324269" y="-11484"/>
                  <a:pt x="287548" y="26777"/>
                  <a:pt x="314325" y="0"/>
                </a:cubicBezTo>
              </a:path>
            </a:pathLst>
          </a:cu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1C7D358-99AA-2705-8EA4-9A76A842A418}"/>
              </a:ext>
            </a:extLst>
          </p:cNvPr>
          <p:cNvSpPr/>
          <p:nvPr/>
        </p:nvSpPr>
        <p:spPr>
          <a:xfrm>
            <a:off x="5486400" y="4378906"/>
            <a:ext cx="447675" cy="50219"/>
          </a:xfrm>
          <a:custGeom>
            <a:avLst/>
            <a:gdLst>
              <a:gd name="connsiteX0" fmla="*/ 447675 w 447675"/>
              <a:gd name="connsiteY0" fmla="*/ 31169 h 50219"/>
              <a:gd name="connsiteX1" fmla="*/ 390525 w 447675"/>
              <a:gd name="connsiteY1" fmla="*/ 21644 h 50219"/>
              <a:gd name="connsiteX2" fmla="*/ 361950 w 447675"/>
              <a:gd name="connsiteY2" fmla="*/ 40694 h 50219"/>
              <a:gd name="connsiteX3" fmla="*/ 323850 w 447675"/>
              <a:gd name="connsiteY3" fmla="*/ 50219 h 50219"/>
              <a:gd name="connsiteX4" fmla="*/ 200025 w 447675"/>
              <a:gd name="connsiteY4" fmla="*/ 31169 h 50219"/>
              <a:gd name="connsiteX5" fmla="*/ 123825 w 447675"/>
              <a:gd name="connsiteY5" fmla="*/ 2594 h 50219"/>
              <a:gd name="connsiteX6" fmla="*/ 0 w 447675"/>
              <a:gd name="connsiteY6" fmla="*/ 2594 h 5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675" h="50219">
                <a:moveTo>
                  <a:pt x="447675" y="31169"/>
                </a:moveTo>
                <a:cubicBezTo>
                  <a:pt x="428625" y="27994"/>
                  <a:pt x="409720" y="19511"/>
                  <a:pt x="390525" y="21644"/>
                </a:cubicBezTo>
                <a:cubicBezTo>
                  <a:pt x="379147" y="22908"/>
                  <a:pt x="372472" y="36185"/>
                  <a:pt x="361950" y="40694"/>
                </a:cubicBezTo>
                <a:cubicBezTo>
                  <a:pt x="349918" y="45851"/>
                  <a:pt x="336550" y="47044"/>
                  <a:pt x="323850" y="50219"/>
                </a:cubicBezTo>
                <a:cubicBezTo>
                  <a:pt x="282575" y="43869"/>
                  <a:pt x="240650" y="40842"/>
                  <a:pt x="200025" y="31169"/>
                </a:cubicBezTo>
                <a:cubicBezTo>
                  <a:pt x="173635" y="24886"/>
                  <a:pt x="150680" y="6430"/>
                  <a:pt x="123825" y="2594"/>
                </a:cubicBezTo>
                <a:cubicBezTo>
                  <a:pt x="82965" y="-3243"/>
                  <a:pt x="41275" y="2594"/>
                  <a:pt x="0" y="2594"/>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027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16A8-CD4F-78B4-6A1D-F8A0115915CB}"/>
              </a:ext>
            </a:extLst>
          </p:cNvPr>
          <p:cNvSpPr>
            <a:spLocks noGrp="1"/>
          </p:cNvSpPr>
          <p:nvPr>
            <p:ph type="title"/>
          </p:nvPr>
        </p:nvSpPr>
        <p:spPr/>
        <p:txBody>
          <a:bodyPr/>
          <a:lstStyle/>
          <a:p>
            <a:r>
              <a:rPr lang="en-US" dirty="0"/>
              <a:t>Schools to Golf Course</a:t>
            </a:r>
          </a:p>
        </p:txBody>
      </p:sp>
      <p:sp>
        <p:nvSpPr>
          <p:cNvPr id="3" name="Slide Number Placeholder 2">
            <a:extLst>
              <a:ext uri="{FF2B5EF4-FFF2-40B4-BE49-F238E27FC236}">
                <a16:creationId xmlns:a16="http://schemas.microsoft.com/office/drawing/2014/main" id="{B049A43A-EBAD-3B4F-0B04-F75126353BD1}"/>
              </a:ext>
            </a:extLst>
          </p:cNvPr>
          <p:cNvSpPr>
            <a:spLocks noGrp="1"/>
          </p:cNvSpPr>
          <p:nvPr>
            <p:ph type="sldNum" sz="quarter" idx="12"/>
          </p:nvPr>
        </p:nvSpPr>
        <p:spPr/>
        <p:txBody>
          <a:bodyPr/>
          <a:lstStyle/>
          <a:p>
            <a:fld id="{BD3B2A05-6373-4037-9133-FDE3B40E1D74}" type="slidenum">
              <a:rPr lang="en-US" smtClean="0"/>
              <a:t>11</a:t>
            </a:fld>
            <a:endParaRPr lang="en-US"/>
          </a:p>
        </p:txBody>
      </p:sp>
      <p:pic>
        <p:nvPicPr>
          <p:cNvPr id="5" name="Picture 4">
            <a:extLst>
              <a:ext uri="{FF2B5EF4-FFF2-40B4-BE49-F238E27FC236}">
                <a16:creationId xmlns:a16="http://schemas.microsoft.com/office/drawing/2014/main" id="{0EBCC465-ABF3-0F2E-1E68-9D30AF6B2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 y="1813560"/>
            <a:ext cx="4216400" cy="3162300"/>
          </a:xfrm>
          <a:prstGeom prst="rect">
            <a:avLst/>
          </a:prstGeom>
        </p:spPr>
      </p:pic>
      <p:pic>
        <p:nvPicPr>
          <p:cNvPr id="7" name="Picture 6">
            <a:extLst>
              <a:ext uri="{FF2B5EF4-FFF2-40B4-BE49-F238E27FC236}">
                <a16:creationId xmlns:a16="http://schemas.microsoft.com/office/drawing/2014/main" id="{592EA19A-0721-8056-8630-2135EAFAF5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440" y="1813560"/>
            <a:ext cx="4216400" cy="3162300"/>
          </a:xfrm>
          <a:prstGeom prst="rect">
            <a:avLst/>
          </a:prstGeom>
        </p:spPr>
      </p:pic>
      <p:sp>
        <p:nvSpPr>
          <p:cNvPr id="8" name="TextBox 7">
            <a:extLst>
              <a:ext uri="{FF2B5EF4-FFF2-40B4-BE49-F238E27FC236}">
                <a16:creationId xmlns:a16="http://schemas.microsoft.com/office/drawing/2014/main" id="{BA8D0C16-1EC7-1373-A22D-CB317CD2D50C}"/>
              </a:ext>
            </a:extLst>
          </p:cNvPr>
          <p:cNvSpPr txBox="1"/>
          <p:nvPr/>
        </p:nvSpPr>
        <p:spPr>
          <a:xfrm>
            <a:off x="1381760" y="5425440"/>
            <a:ext cx="2418867" cy="369332"/>
          </a:xfrm>
          <a:prstGeom prst="rect">
            <a:avLst/>
          </a:prstGeom>
          <a:noFill/>
        </p:spPr>
        <p:txBody>
          <a:bodyPr wrap="none" rtlCol="0">
            <a:spAutoFit/>
          </a:bodyPr>
          <a:lstStyle/>
          <a:p>
            <a:r>
              <a:rPr lang="en-US" dirty="0"/>
              <a:t>Typical Steep and Rocky</a:t>
            </a:r>
          </a:p>
        </p:txBody>
      </p:sp>
      <p:sp>
        <p:nvSpPr>
          <p:cNvPr id="9" name="TextBox 8">
            <a:extLst>
              <a:ext uri="{FF2B5EF4-FFF2-40B4-BE49-F238E27FC236}">
                <a16:creationId xmlns:a16="http://schemas.microsoft.com/office/drawing/2014/main" id="{C3BECF1D-9FBF-FF23-E0D6-24AA6A91E62F}"/>
              </a:ext>
            </a:extLst>
          </p:cNvPr>
          <p:cNvSpPr txBox="1"/>
          <p:nvPr/>
        </p:nvSpPr>
        <p:spPr>
          <a:xfrm>
            <a:off x="5642299" y="5425440"/>
            <a:ext cx="1844351" cy="369332"/>
          </a:xfrm>
          <a:prstGeom prst="rect">
            <a:avLst/>
          </a:prstGeom>
          <a:noFill/>
        </p:spPr>
        <p:txBody>
          <a:bodyPr wrap="none" rtlCol="0">
            <a:spAutoFit/>
          </a:bodyPr>
          <a:lstStyle/>
          <a:p>
            <a:r>
              <a:rPr lang="en-US" dirty="0"/>
              <a:t>Typical Wet Areas</a:t>
            </a:r>
          </a:p>
        </p:txBody>
      </p:sp>
    </p:spTree>
    <p:extLst>
      <p:ext uri="{BB962C8B-B14F-4D97-AF65-F5344CB8AC3E}">
        <p14:creationId xmlns:p14="http://schemas.microsoft.com/office/powerpoint/2010/main" val="3492422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55205-63F8-8F3A-D720-04BD46E14DDC}"/>
              </a:ext>
            </a:extLst>
          </p:cNvPr>
          <p:cNvSpPr>
            <a:spLocks noGrp="1"/>
          </p:cNvSpPr>
          <p:nvPr>
            <p:ph type="title"/>
          </p:nvPr>
        </p:nvSpPr>
        <p:spPr>
          <a:xfrm>
            <a:off x="1061359" y="339760"/>
            <a:ext cx="7886700" cy="365126"/>
          </a:xfrm>
        </p:spPr>
        <p:txBody>
          <a:bodyPr>
            <a:normAutofit fontScale="90000"/>
          </a:bodyPr>
          <a:lstStyle/>
          <a:p>
            <a:r>
              <a:rPr lang="en-US" sz="3200" dirty="0"/>
              <a:t>Land Ownership: Lowell Assessor GIS Map</a:t>
            </a:r>
          </a:p>
        </p:txBody>
      </p:sp>
      <p:sp>
        <p:nvSpPr>
          <p:cNvPr id="3" name="Slide Number Placeholder 2">
            <a:extLst>
              <a:ext uri="{FF2B5EF4-FFF2-40B4-BE49-F238E27FC236}">
                <a16:creationId xmlns:a16="http://schemas.microsoft.com/office/drawing/2014/main" id="{CDC49FAB-2E77-DD1C-2097-6EB649023A9A}"/>
              </a:ext>
            </a:extLst>
          </p:cNvPr>
          <p:cNvSpPr>
            <a:spLocks noGrp="1"/>
          </p:cNvSpPr>
          <p:nvPr>
            <p:ph type="sldNum" sz="quarter" idx="12"/>
          </p:nvPr>
        </p:nvSpPr>
        <p:spPr/>
        <p:txBody>
          <a:bodyPr/>
          <a:lstStyle/>
          <a:p>
            <a:fld id="{BD3B2A05-6373-4037-9133-FDE3B40E1D74}" type="slidenum">
              <a:rPr lang="en-US" smtClean="0"/>
              <a:t>12</a:t>
            </a:fld>
            <a:endParaRPr lang="en-US"/>
          </a:p>
        </p:txBody>
      </p:sp>
      <p:pic>
        <p:nvPicPr>
          <p:cNvPr id="5" name="Picture 4">
            <a:extLst>
              <a:ext uri="{FF2B5EF4-FFF2-40B4-BE49-F238E27FC236}">
                <a16:creationId xmlns:a16="http://schemas.microsoft.com/office/drawing/2014/main" id="{30D659C5-2A64-895F-3D6F-5F70D8FFCD60}"/>
              </a:ext>
            </a:extLst>
          </p:cNvPr>
          <p:cNvPicPr>
            <a:picLocks noChangeAspect="1"/>
          </p:cNvPicPr>
          <p:nvPr/>
        </p:nvPicPr>
        <p:blipFill>
          <a:blip r:embed="rId2"/>
          <a:stretch>
            <a:fillRect/>
          </a:stretch>
        </p:blipFill>
        <p:spPr>
          <a:xfrm>
            <a:off x="750239" y="862992"/>
            <a:ext cx="7313898" cy="5374221"/>
          </a:xfrm>
          <a:prstGeom prst="rect">
            <a:avLst/>
          </a:prstGeom>
        </p:spPr>
      </p:pic>
      <p:sp>
        <p:nvSpPr>
          <p:cNvPr id="75" name="TextBox 74">
            <a:extLst>
              <a:ext uri="{FF2B5EF4-FFF2-40B4-BE49-F238E27FC236}">
                <a16:creationId xmlns:a16="http://schemas.microsoft.com/office/drawing/2014/main" id="{8B3F8B8E-B433-62F4-951E-1212B3363093}"/>
              </a:ext>
            </a:extLst>
          </p:cNvPr>
          <p:cNvSpPr txBox="1"/>
          <p:nvPr/>
        </p:nvSpPr>
        <p:spPr>
          <a:xfrm>
            <a:off x="409303" y="4357694"/>
            <a:ext cx="2673531" cy="2308324"/>
          </a:xfrm>
          <a:prstGeom prst="rect">
            <a:avLst/>
          </a:prstGeom>
          <a:solidFill>
            <a:schemeClr val="bg1"/>
          </a:solidFill>
        </p:spPr>
        <p:txBody>
          <a:bodyPr wrap="square" rtlCol="0">
            <a:spAutoFit/>
          </a:bodyPr>
          <a:lstStyle/>
          <a:p>
            <a:r>
              <a:rPr lang="en-US" sz="1100" dirty="0"/>
              <a:t>	</a:t>
            </a:r>
            <a:r>
              <a:rPr lang="en-US" sz="1200" b="1" dirty="0"/>
              <a:t>Legend</a:t>
            </a:r>
            <a:endParaRPr lang="en-US" sz="1100" b="1" dirty="0"/>
          </a:p>
          <a:p>
            <a:r>
              <a:rPr lang="en-US" sz="1100" dirty="0">
                <a:solidFill>
                  <a:srgbClr val="8D42C6"/>
                </a:solidFill>
              </a:rPr>
              <a:t>City</a:t>
            </a:r>
            <a:r>
              <a:rPr lang="en-US" sz="1100" dirty="0"/>
              <a:t> = Lowell</a:t>
            </a:r>
          </a:p>
          <a:p>
            <a:r>
              <a:rPr lang="en-US" sz="1100" dirty="0">
                <a:solidFill>
                  <a:srgbClr val="8D42C6"/>
                </a:solidFill>
              </a:rPr>
              <a:t>GC</a:t>
            </a:r>
            <a:r>
              <a:rPr lang="en-US" sz="1100" dirty="0"/>
              <a:t> = Golf Course</a:t>
            </a:r>
          </a:p>
          <a:p>
            <a:r>
              <a:rPr lang="en-US" sz="1100" dirty="0">
                <a:solidFill>
                  <a:srgbClr val="8D42C6"/>
                </a:solidFill>
              </a:rPr>
              <a:t>Elec</a:t>
            </a:r>
            <a:r>
              <a:rPr lang="en-US" sz="1100" dirty="0"/>
              <a:t> = one the electric companies</a:t>
            </a:r>
          </a:p>
          <a:p>
            <a:r>
              <a:rPr lang="en-US" sz="1100" dirty="0">
                <a:solidFill>
                  <a:srgbClr val="8D42C6"/>
                </a:solidFill>
              </a:rPr>
              <a:t>Priv</a:t>
            </a:r>
            <a:r>
              <a:rPr lang="en-US" sz="1100" dirty="0"/>
              <a:t> = Private owner</a:t>
            </a:r>
          </a:p>
          <a:p>
            <a:r>
              <a:rPr lang="en-US" sz="1100" dirty="0">
                <a:solidFill>
                  <a:srgbClr val="8D42C6"/>
                </a:solidFill>
              </a:rPr>
              <a:t>Salt</a:t>
            </a:r>
            <a:r>
              <a:rPr lang="en-US" sz="1100" dirty="0"/>
              <a:t> = Eastern Salt Co          </a:t>
            </a:r>
          </a:p>
          <a:p>
            <a:r>
              <a:rPr lang="en-US" sz="1100" dirty="0"/>
              <a:t>           </a:t>
            </a:r>
            <a:r>
              <a:rPr lang="en-US" sz="1100" i="1" dirty="0"/>
              <a:t>https://www.easternsalt.com/</a:t>
            </a:r>
          </a:p>
          <a:p>
            <a:r>
              <a:rPr lang="en-US" sz="1100" dirty="0"/>
              <a:t>(</a:t>
            </a:r>
            <a:r>
              <a:rPr lang="en-US" sz="1100" dirty="0" err="1">
                <a:solidFill>
                  <a:srgbClr val="8D42C6"/>
                </a:solidFill>
              </a:rPr>
              <a:t>McN</a:t>
            </a:r>
            <a:r>
              <a:rPr lang="en-US" sz="1100" dirty="0"/>
              <a:t> = McNamee family, said to </a:t>
            </a:r>
            <a:br>
              <a:rPr lang="en-US" sz="1100" dirty="0"/>
            </a:br>
            <a:r>
              <a:rPr lang="en-US" sz="1100" dirty="0"/>
              <a:t>              be owners of Eastern Salt)</a:t>
            </a:r>
          </a:p>
          <a:p>
            <a:r>
              <a:rPr lang="en-US" sz="1100" dirty="0">
                <a:solidFill>
                  <a:srgbClr val="8D42C6"/>
                </a:solidFill>
              </a:rPr>
              <a:t>Webb</a:t>
            </a:r>
            <a:r>
              <a:rPr lang="en-US" sz="1100" dirty="0"/>
              <a:t> = FW Webb Co</a:t>
            </a:r>
          </a:p>
          <a:p>
            <a:r>
              <a:rPr lang="en-US" sz="1100" dirty="0">
                <a:solidFill>
                  <a:srgbClr val="8D42C6"/>
                </a:solidFill>
              </a:rPr>
              <a:t>None</a:t>
            </a:r>
            <a:r>
              <a:rPr lang="en-US" sz="1100" dirty="0"/>
              <a:t> = No data; means public land</a:t>
            </a:r>
            <a:br>
              <a:rPr lang="en-US" sz="1100" dirty="0"/>
            </a:br>
            <a:r>
              <a:rPr lang="en-US" sz="1100" dirty="0"/>
              <a:t>              like city street or state highway</a:t>
            </a:r>
          </a:p>
          <a:p>
            <a:endParaRPr lang="en-US" sz="1100" dirty="0"/>
          </a:p>
        </p:txBody>
      </p:sp>
      <p:sp>
        <p:nvSpPr>
          <p:cNvPr id="76" name="TextBox 75">
            <a:extLst>
              <a:ext uri="{FF2B5EF4-FFF2-40B4-BE49-F238E27FC236}">
                <a16:creationId xmlns:a16="http://schemas.microsoft.com/office/drawing/2014/main" id="{82656D13-0B86-E9F1-4592-A1E7F58B550C}"/>
              </a:ext>
            </a:extLst>
          </p:cNvPr>
          <p:cNvSpPr txBox="1"/>
          <p:nvPr/>
        </p:nvSpPr>
        <p:spPr>
          <a:xfrm rot="1592786" flipH="1">
            <a:off x="4949669" y="5781174"/>
            <a:ext cx="1266906" cy="369332"/>
          </a:xfrm>
          <a:prstGeom prst="rect">
            <a:avLst/>
          </a:prstGeom>
          <a:noFill/>
        </p:spPr>
        <p:txBody>
          <a:bodyPr wrap="square" rtlCol="0">
            <a:spAutoFit/>
          </a:bodyPr>
          <a:lstStyle/>
          <a:p>
            <a:r>
              <a:rPr lang="en-US" dirty="0"/>
              <a:t>Chelmsford</a:t>
            </a:r>
          </a:p>
        </p:txBody>
      </p:sp>
      <p:sp>
        <p:nvSpPr>
          <p:cNvPr id="78" name="TextBox 77">
            <a:extLst>
              <a:ext uri="{FF2B5EF4-FFF2-40B4-BE49-F238E27FC236}">
                <a16:creationId xmlns:a16="http://schemas.microsoft.com/office/drawing/2014/main" id="{0CE0CB01-A5EC-9742-6120-A6135324EAB5}"/>
              </a:ext>
            </a:extLst>
          </p:cNvPr>
          <p:cNvSpPr txBox="1"/>
          <p:nvPr/>
        </p:nvSpPr>
        <p:spPr>
          <a:xfrm rot="21374584">
            <a:off x="7256879" y="5146280"/>
            <a:ext cx="480890" cy="307777"/>
          </a:xfrm>
          <a:prstGeom prst="rect">
            <a:avLst/>
          </a:prstGeom>
          <a:noFill/>
        </p:spPr>
        <p:txBody>
          <a:bodyPr wrap="square" rtlCol="0">
            <a:spAutoFit/>
          </a:bodyPr>
          <a:lstStyle/>
          <a:p>
            <a:r>
              <a:rPr lang="en-US" sz="1400" dirty="0">
                <a:solidFill>
                  <a:srgbClr val="8D42C6"/>
                </a:solidFill>
              </a:rPr>
              <a:t>Priv</a:t>
            </a:r>
          </a:p>
        </p:txBody>
      </p:sp>
      <p:grpSp>
        <p:nvGrpSpPr>
          <p:cNvPr id="7" name="Group 6">
            <a:extLst>
              <a:ext uri="{FF2B5EF4-FFF2-40B4-BE49-F238E27FC236}">
                <a16:creationId xmlns:a16="http://schemas.microsoft.com/office/drawing/2014/main" id="{EBE55DD8-C3AB-D50B-605E-F9EBE51D2C32}"/>
              </a:ext>
            </a:extLst>
          </p:cNvPr>
          <p:cNvGrpSpPr/>
          <p:nvPr/>
        </p:nvGrpSpPr>
        <p:grpSpPr>
          <a:xfrm>
            <a:off x="765986" y="785249"/>
            <a:ext cx="7545412" cy="4481099"/>
            <a:chOff x="765986" y="785249"/>
            <a:chExt cx="7545412" cy="4481099"/>
          </a:xfrm>
        </p:grpSpPr>
        <p:sp>
          <p:nvSpPr>
            <p:cNvPr id="8" name="TextBox 7">
              <a:extLst>
                <a:ext uri="{FF2B5EF4-FFF2-40B4-BE49-F238E27FC236}">
                  <a16:creationId xmlns:a16="http://schemas.microsoft.com/office/drawing/2014/main" id="{890536A9-6664-4E5D-126B-E014B547F16C}"/>
                </a:ext>
              </a:extLst>
            </p:cNvPr>
            <p:cNvSpPr txBox="1"/>
            <p:nvPr/>
          </p:nvSpPr>
          <p:spPr>
            <a:xfrm>
              <a:off x="3978328" y="2359459"/>
              <a:ext cx="814647" cy="307777"/>
            </a:xfrm>
            <a:prstGeom prst="rect">
              <a:avLst/>
            </a:prstGeom>
            <a:noFill/>
          </p:spPr>
          <p:txBody>
            <a:bodyPr wrap="none" rtlCol="0">
              <a:spAutoFit/>
            </a:bodyPr>
            <a:lstStyle/>
            <a:p>
              <a:r>
                <a:rPr lang="en-US" sz="1400" dirty="0">
                  <a:solidFill>
                    <a:srgbClr val="8D42C6"/>
                  </a:solidFill>
                </a:rPr>
                <a:t>E Salt Co</a:t>
              </a:r>
            </a:p>
          </p:txBody>
        </p:sp>
        <p:sp>
          <p:nvSpPr>
            <p:cNvPr id="9" name="TextBox 8">
              <a:extLst>
                <a:ext uri="{FF2B5EF4-FFF2-40B4-BE49-F238E27FC236}">
                  <a16:creationId xmlns:a16="http://schemas.microsoft.com/office/drawing/2014/main" id="{D12F28C7-B839-EAE8-0CF9-8C3702E54976}"/>
                </a:ext>
              </a:extLst>
            </p:cNvPr>
            <p:cNvSpPr txBox="1"/>
            <p:nvPr/>
          </p:nvSpPr>
          <p:spPr>
            <a:xfrm rot="703388">
              <a:off x="7345628" y="4458780"/>
              <a:ext cx="479618" cy="307777"/>
            </a:xfrm>
            <a:prstGeom prst="rect">
              <a:avLst/>
            </a:prstGeom>
            <a:noFill/>
          </p:spPr>
          <p:txBody>
            <a:bodyPr wrap="none" rtlCol="0">
              <a:spAutoFit/>
            </a:bodyPr>
            <a:lstStyle/>
            <a:p>
              <a:r>
                <a:rPr lang="en-US" sz="1400" dirty="0">
                  <a:solidFill>
                    <a:srgbClr val="8D42C6"/>
                  </a:solidFill>
                </a:rPr>
                <a:t>Elec</a:t>
              </a:r>
            </a:p>
          </p:txBody>
        </p:sp>
        <p:sp>
          <p:nvSpPr>
            <p:cNvPr id="12" name="TextBox 11">
              <a:extLst>
                <a:ext uri="{FF2B5EF4-FFF2-40B4-BE49-F238E27FC236}">
                  <a16:creationId xmlns:a16="http://schemas.microsoft.com/office/drawing/2014/main" id="{399D9582-AB90-5414-FA0D-A82ADF86DA6B}"/>
                </a:ext>
              </a:extLst>
            </p:cNvPr>
            <p:cNvSpPr txBox="1"/>
            <p:nvPr/>
          </p:nvSpPr>
          <p:spPr>
            <a:xfrm rot="18829272">
              <a:off x="3584101" y="1688820"/>
              <a:ext cx="579005" cy="307777"/>
            </a:xfrm>
            <a:prstGeom prst="rect">
              <a:avLst/>
            </a:prstGeom>
            <a:noFill/>
          </p:spPr>
          <p:txBody>
            <a:bodyPr wrap="none" rtlCol="0">
              <a:spAutoFit/>
            </a:bodyPr>
            <a:lstStyle/>
            <a:p>
              <a:r>
                <a:rPr lang="en-US" sz="1400" dirty="0">
                  <a:solidFill>
                    <a:srgbClr val="8D42C6"/>
                  </a:solidFill>
                </a:rPr>
                <a:t>None</a:t>
              </a:r>
            </a:p>
          </p:txBody>
        </p:sp>
        <p:sp>
          <p:nvSpPr>
            <p:cNvPr id="13" name="TextBox 12">
              <a:extLst>
                <a:ext uri="{FF2B5EF4-FFF2-40B4-BE49-F238E27FC236}">
                  <a16:creationId xmlns:a16="http://schemas.microsoft.com/office/drawing/2014/main" id="{0734495D-B89D-0112-6A3C-549517A14D86}"/>
                </a:ext>
              </a:extLst>
            </p:cNvPr>
            <p:cNvSpPr txBox="1"/>
            <p:nvPr/>
          </p:nvSpPr>
          <p:spPr>
            <a:xfrm rot="20822913">
              <a:off x="1560609" y="2321002"/>
              <a:ext cx="480890" cy="307777"/>
            </a:xfrm>
            <a:prstGeom prst="rect">
              <a:avLst/>
            </a:prstGeom>
            <a:noFill/>
          </p:spPr>
          <p:txBody>
            <a:bodyPr wrap="square" rtlCol="0">
              <a:spAutoFit/>
            </a:bodyPr>
            <a:lstStyle/>
            <a:p>
              <a:r>
                <a:rPr lang="en-US" sz="1400" dirty="0">
                  <a:solidFill>
                    <a:srgbClr val="8D42C6"/>
                  </a:solidFill>
                </a:rPr>
                <a:t>Priv</a:t>
              </a:r>
            </a:p>
          </p:txBody>
        </p:sp>
        <p:sp>
          <p:nvSpPr>
            <p:cNvPr id="14" name="TextBox 13">
              <a:extLst>
                <a:ext uri="{FF2B5EF4-FFF2-40B4-BE49-F238E27FC236}">
                  <a16:creationId xmlns:a16="http://schemas.microsoft.com/office/drawing/2014/main" id="{E86EA2B1-BDFF-802E-5BCC-970E056107CC}"/>
                </a:ext>
              </a:extLst>
            </p:cNvPr>
            <p:cNvSpPr txBox="1"/>
            <p:nvPr/>
          </p:nvSpPr>
          <p:spPr>
            <a:xfrm>
              <a:off x="3789903" y="2996045"/>
              <a:ext cx="617285" cy="307777"/>
            </a:xfrm>
            <a:prstGeom prst="rect">
              <a:avLst/>
            </a:prstGeom>
            <a:noFill/>
          </p:spPr>
          <p:txBody>
            <a:bodyPr wrap="none" rtlCol="0">
              <a:spAutoFit/>
            </a:bodyPr>
            <a:lstStyle/>
            <a:p>
              <a:r>
                <a:rPr lang="en-US" sz="1400" dirty="0">
                  <a:solidFill>
                    <a:srgbClr val="8D42C6"/>
                  </a:solidFill>
                </a:rPr>
                <a:t>Webb</a:t>
              </a:r>
            </a:p>
          </p:txBody>
        </p:sp>
        <p:sp>
          <p:nvSpPr>
            <p:cNvPr id="20" name="TextBox 19">
              <a:extLst>
                <a:ext uri="{FF2B5EF4-FFF2-40B4-BE49-F238E27FC236}">
                  <a16:creationId xmlns:a16="http://schemas.microsoft.com/office/drawing/2014/main" id="{25746BFA-C9DC-64EA-1ABB-D24EA902EB38}"/>
                </a:ext>
              </a:extLst>
            </p:cNvPr>
            <p:cNvSpPr txBox="1"/>
            <p:nvPr/>
          </p:nvSpPr>
          <p:spPr>
            <a:xfrm>
              <a:off x="6722000" y="4831020"/>
              <a:ext cx="465192" cy="307777"/>
            </a:xfrm>
            <a:prstGeom prst="rect">
              <a:avLst/>
            </a:prstGeom>
            <a:noFill/>
          </p:spPr>
          <p:txBody>
            <a:bodyPr wrap="none" rtlCol="0">
              <a:spAutoFit/>
            </a:bodyPr>
            <a:lstStyle/>
            <a:p>
              <a:r>
                <a:rPr lang="en-US" sz="1400" dirty="0">
                  <a:solidFill>
                    <a:srgbClr val="8D42C6"/>
                  </a:solidFill>
                </a:rPr>
                <a:t>City</a:t>
              </a:r>
            </a:p>
          </p:txBody>
        </p:sp>
        <p:sp>
          <p:nvSpPr>
            <p:cNvPr id="21" name="TextBox 20">
              <a:extLst>
                <a:ext uri="{FF2B5EF4-FFF2-40B4-BE49-F238E27FC236}">
                  <a16:creationId xmlns:a16="http://schemas.microsoft.com/office/drawing/2014/main" id="{68526B85-7F8B-8110-020F-FA6671A857D7}"/>
                </a:ext>
              </a:extLst>
            </p:cNvPr>
            <p:cNvSpPr txBox="1"/>
            <p:nvPr/>
          </p:nvSpPr>
          <p:spPr>
            <a:xfrm>
              <a:off x="6899283" y="4279197"/>
              <a:ext cx="465192" cy="307777"/>
            </a:xfrm>
            <a:prstGeom prst="rect">
              <a:avLst/>
            </a:prstGeom>
            <a:noFill/>
          </p:spPr>
          <p:txBody>
            <a:bodyPr wrap="none" rtlCol="0">
              <a:spAutoFit/>
            </a:bodyPr>
            <a:lstStyle/>
            <a:p>
              <a:r>
                <a:rPr lang="en-US" sz="1400" dirty="0">
                  <a:solidFill>
                    <a:srgbClr val="8D42C6"/>
                  </a:solidFill>
                </a:rPr>
                <a:t>City</a:t>
              </a:r>
            </a:p>
          </p:txBody>
        </p:sp>
        <p:sp>
          <p:nvSpPr>
            <p:cNvPr id="24" name="TextBox 23">
              <a:extLst>
                <a:ext uri="{FF2B5EF4-FFF2-40B4-BE49-F238E27FC236}">
                  <a16:creationId xmlns:a16="http://schemas.microsoft.com/office/drawing/2014/main" id="{BC131CD1-C230-BEF6-D20F-211B6C41ABCD}"/>
                </a:ext>
              </a:extLst>
            </p:cNvPr>
            <p:cNvSpPr txBox="1"/>
            <p:nvPr/>
          </p:nvSpPr>
          <p:spPr>
            <a:xfrm>
              <a:off x="2273523" y="1813906"/>
              <a:ext cx="394660" cy="307777"/>
            </a:xfrm>
            <a:prstGeom prst="rect">
              <a:avLst/>
            </a:prstGeom>
            <a:noFill/>
          </p:spPr>
          <p:txBody>
            <a:bodyPr wrap="none" rtlCol="0">
              <a:spAutoFit/>
            </a:bodyPr>
            <a:lstStyle/>
            <a:p>
              <a:r>
                <a:rPr lang="en-US" sz="1400" dirty="0">
                  <a:solidFill>
                    <a:srgbClr val="8D42C6"/>
                  </a:solidFill>
                </a:rPr>
                <a:t>GC</a:t>
              </a:r>
            </a:p>
          </p:txBody>
        </p:sp>
        <p:sp>
          <p:nvSpPr>
            <p:cNvPr id="25" name="TextBox 24">
              <a:extLst>
                <a:ext uri="{FF2B5EF4-FFF2-40B4-BE49-F238E27FC236}">
                  <a16:creationId xmlns:a16="http://schemas.microsoft.com/office/drawing/2014/main" id="{601AB31C-51C7-3AFD-B347-D43F2FC2DA65}"/>
                </a:ext>
              </a:extLst>
            </p:cNvPr>
            <p:cNvSpPr txBox="1"/>
            <p:nvPr/>
          </p:nvSpPr>
          <p:spPr>
            <a:xfrm>
              <a:off x="1968586" y="1373390"/>
              <a:ext cx="394660" cy="307777"/>
            </a:xfrm>
            <a:prstGeom prst="rect">
              <a:avLst/>
            </a:prstGeom>
            <a:noFill/>
          </p:spPr>
          <p:txBody>
            <a:bodyPr wrap="none" rtlCol="0">
              <a:spAutoFit/>
            </a:bodyPr>
            <a:lstStyle/>
            <a:p>
              <a:r>
                <a:rPr lang="en-US" sz="1400" dirty="0">
                  <a:solidFill>
                    <a:srgbClr val="8D42C6"/>
                  </a:solidFill>
                </a:rPr>
                <a:t>GC</a:t>
              </a:r>
            </a:p>
          </p:txBody>
        </p:sp>
        <p:sp>
          <p:nvSpPr>
            <p:cNvPr id="26" name="TextBox 25">
              <a:extLst>
                <a:ext uri="{FF2B5EF4-FFF2-40B4-BE49-F238E27FC236}">
                  <a16:creationId xmlns:a16="http://schemas.microsoft.com/office/drawing/2014/main" id="{C8CD043D-FBA5-881A-4338-DAEFFE266286}"/>
                </a:ext>
              </a:extLst>
            </p:cNvPr>
            <p:cNvSpPr txBox="1"/>
            <p:nvPr/>
          </p:nvSpPr>
          <p:spPr>
            <a:xfrm>
              <a:off x="5401007" y="2801394"/>
              <a:ext cx="465192" cy="307777"/>
            </a:xfrm>
            <a:prstGeom prst="rect">
              <a:avLst/>
            </a:prstGeom>
            <a:noFill/>
          </p:spPr>
          <p:txBody>
            <a:bodyPr wrap="none" rtlCol="0">
              <a:spAutoFit/>
            </a:bodyPr>
            <a:lstStyle/>
            <a:p>
              <a:r>
                <a:rPr lang="en-US" sz="1400" dirty="0">
                  <a:solidFill>
                    <a:srgbClr val="8D42C6"/>
                  </a:solidFill>
                </a:rPr>
                <a:t>City</a:t>
              </a:r>
            </a:p>
          </p:txBody>
        </p:sp>
        <p:sp>
          <p:nvSpPr>
            <p:cNvPr id="27" name="TextBox 26">
              <a:extLst>
                <a:ext uri="{FF2B5EF4-FFF2-40B4-BE49-F238E27FC236}">
                  <a16:creationId xmlns:a16="http://schemas.microsoft.com/office/drawing/2014/main" id="{1E38A2FC-FA29-381D-40E0-A9BBB6AD89C6}"/>
                </a:ext>
              </a:extLst>
            </p:cNvPr>
            <p:cNvSpPr txBox="1"/>
            <p:nvPr/>
          </p:nvSpPr>
          <p:spPr>
            <a:xfrm>
              <a:off x="2804662" y="1110726"/>
              <a:ext cx="394660" cy="307777"/>
            </a:xfrm>
            <a:prstGeom prst="rect">
              <a:avLst/>
            </a:prstGeom>
            <a:noFill/>
          </p:spPr>
          <p:txBody>
            <a:bodyPr wrap="none" rtlCol="0">
              <a:spAutoFit/>
            </a:bodyPr>
            <a:lstStyle/>
            <a:p>
              <a:r>
                <a:rPr lang="en-US" sz="1400" dirty="0">
                  <a:solidFill>
                    <a:srgbClr val="8D42C6"/>
                  </a:solidFill>
                </a:rPr>
                <a:t>GC</a:t>
              </a:r>
            </a:p>
          </p:txBody>
        </p:sp>
        <p:sp>
          <p:nvSpPr>
            <p:cNvPr id="28" name="TextBox 27">
              <a:extLst>
                <a:ext uri="{FF2B5EF4-FFF2-40B4-BE49-F238E27FC236}">
                  <a16:creationId xmlns:a16="http://schemas.microsoft.com/office/drawing/2014/main" id="{9EC3ECBB-8A07-B170-1950-F629BB808CF5}"/>
                </a:ext>
              </a:extLst>
            </p:cNvPr>
            <p:cNvSpPr txBox="1"/>
            <p:nvPr/>
          </p:nvSpPr>
          <p:spPr>
            <a:xfrm>
              <a:off x="3485533" y="1101118"/>
              <a:ext cx="394660" cy="307777"/>
            </a:xfrm>
            <a:prstGeom prst="rect">
              <a:avLst/>
            </a:prstGeom>
            <a:noFill/>
          </p:spPr>
          <p:txBody>
            <a:bodyPr wrap="none" rtlCol="0">
              <a:spAutoFit/>
            </a:bodyPr>
            <a:lstStyle/>
            <a:p>
              <a:r>
                <a:rPr lang="en-US" sz="1400" dirty="0">
                  <a:solidFill>
                    <a:srgbClr val="8D42C6"/>
                  </a:solidFill>
                </a:rPr>
                <a:t>GC</a:t>
              </a:r>
            </a:p>
          </p:txBody>
        </p:sp>
        <p:sp>
          <p:nvSpPr>
            <p:cNvPr id="29" name="TextBox 28">
              <a:extLst>
                <a:ext uri="{FF2B5EF4-FFF2-40B4-BE49-F238E27FC236}">
                  <a16:creationId xmlns:a16="http://schemas.microsoft.com/office/drawing/2014/main" id="{46AFC483-1A5A-1091-01C8-BADD9E3463B3}"/>
                </a:ext>
              </a:extLst>
            </p:cNvPr>
            <p:cNvSpPr txBox="1"/>
            <p:nvPr/>
          </p:nvSpPr>
          <p:spPr>
            <a:xfrm>
              <a:off x="2917820" y="2039679"/>
              <a:ext cx="394660" cy="307777"/>
            </a:xfrm>
            <a:prstGeom prst="rect">
              <a:avLst/>
            </a:prstGeom>
            <a:noFill/>
          </p:spPr>
          <p:txBody>
            <a:bodyPr wrap="none" rtlCol="0">
              <a:spAutoFit/>
            </a:bodyPr>
            <a:lstStyle/>
            <a:p>
              <a:r>
                <a:rPr lang="en-US" sz="1400" dirty="0">
                  <a:solidFill>
                    <a:srgbClr val="8D42C6"/>
                  </a:solidFill>
                </a:rPr>
                <a:t>GC</a:t>
              </a:r>
            </a:p>
          </p:txBody>
        </p:sp>
        <p:sp>
          <p:nvSpPr>
            <p:cNvPr id="30" name="TextBox 29">
              <a:extLst>
                <a:ext uri="{FF2B5EF4-FFF2-40B4-BE49-F238E27FC236}">
                  <a16:creationId xmlns:a16="http://schemas.microsoft.com/office/drawing/2014/main" id="{191D9902-312C-4854-679E-0358954D91CF}"/>
                </a:ext>
              </a:extLst>
            </p:cNvPr>
            <p:cNvSpPr txBox="1"/>
            <p:nvPr/>
          </p:nvSpPr>
          <p:spPr>
            <a:xfrm>
              <a:off x="1500698" y="1985967"/>
              <a:ext cx="394660" cy="307777"/>
            </a:xfrm>
            <a:prstGeom prst="rect">
              <a:avLst/>
            </a:prstGeom>
            <a:noFill/>
          </p:spPr>
          <p:txBody>
            <a:bodyPr wrap="none" rtlCol="0">
              <a:spAutoFit/>
            </a:bodyPr>
            <a:lstStyle/>
            <a:p>
              <a:r>
                <a:rPr lang="en-US" sz="1400" dirty="0">
                  <a:solidFill>
                    <a:srgbClr val="8D42C6"/>
                  </a:solidFill>
                </a:rPr>
                <a:t>GC</a:t>
              </a:r>
            </a:p>
          </p:txBody>
        </p:sp>
        <p:sp>
          <p:nvSpPr>
            <p:cNvPr id="31" name="TextBox 30">
              <a:extLst>
                <a:ext uri="{FF2B5EF4-FFF2-40B4-BE49-F238E27FC236}">
                  <a16:creationId xmlns:a16="http://schemas.microsoft.com/office/drawing/2014/main" id="{348023A1-BC26-F5A9-BAB7-139AA1B29415}"/>
                </a:ext>
              </a:extLst>
            </p:cNvPr>
            <p:cNvSpPr txBox="1"/>
            <p:nvPr/>
          </p:nvSpPr>
          <p:spPr>
            <a:xfrm>
              <a:off x="1258689" y="1273981"/>
              <a:ext cx="394660" cy="307777"/>
            </a:xfrm>
            <a:prstGeom prst="rect">
              <a:avLst/>
            </a:prstGeom>
            <a:noFill/>
          </p:spPr>
          <p:txBody>
            <a:bodyPr wrap="none" rtlCol="0">
              <a:spAutoFit/>
            </a:bodyPr>
            <a:lstStyle/>
            <a:p>
              <a:r>
                <a:rPr lang="en-US" sz="1400" dirty="0">
                  <a:solidFill>
                    <a:srgbClr val="8D42C6"/>
                  </a:solidFill>
                </a:rPr>
                <a:t>GC</a:t>
              </a:r>
            </a:p>
          </p:txBody>
        </p:sp>
        <p:sp>
          <p:nvSpPr>
            <p:cNvPr id="32" name="TextBox 31">
              <a:extLst>
                <a:ext uri="{FF2B5EF4-FFF2-40B4-BE49-F238E27FC236}">
                  <a16:creationId xmlns:a16="http://schemas.microsoft.com/office/drawing/2014/main" id="{F29598B6-E047-26D1-C49D-1359ECAEB9C4}"/>
                </a:ext>
              </a:extLst>
            </p:cNvPr>
            <p:cNvSpPr txBox="1"/>
            <p:nvPr/>
          </p:nvSpPr>
          <p:spPr>
            <a:xfrm>
              <a:off x="1061359" y="2188263"/>
              <a:ext cx="394660" cy="307777"/>
            </a:xfrm>
            <a:prstGeom prst="rect">
              <a:avLst/>
            </a:prstGeom>
            <a:noFill/>
          </p:spPr>
          <p:txBody>
            <a:bodyPr wrap="none" rtlCol="0">
              <a:spAutoFit/>
            </a:bodyPr>
            <a:lstStyle/>
            <a:p>
              <a:r>
                <a:rPr lang="en-US" sz="1400" dirty="0">
                  <a:solidFill>
                    <a:srgbClr val="8D42C6"/>
                  </a:solidFill>
                </a:rPr>
                <a:t>GC</a:t>
              </a:r>
            </a:p>
          </p:txBody>
        </p:sp>
        <p:sp>
          <p:nvSpPr>
            <p:cNvPr id="33" name="TextBox 32">
              <a:extLst>
                <a:ext uri="{FF2B5EF4-FFF2-40B4-BE49-F238E27FC236}">
                  <a16:creationId xmlns:a16="http://schemas.microsoft.com/office/drawing/2014/main" id="{40F6417A-4166-4ECC-9564-54F633EA85D0}"/>
                </a:ext>
              </a:extLst>
            </p:cNvPr>
            <p:cNvSpPr txBox="1"/>
            <p:nvPr/>
          </p:nvSpPr>
          <p:spPr>
            <a:xfrm>
              <a:off x="964753" y="1813905"/>
              <a:ext cx="394660" cy="307777"/>
            </a:xfrm>
            <a:prstGeom prst="rect">
              <a:avLst/>
            </a:prstGeom>
            <a:noFill/>
          </p:spPr>
          <p:txBody>
            <a:bodyPr wrap="none" rtlCol="0">
              <a:spAutoFit/>
            </a:bodyPr>
            <a:lstStyle/>
            <a:p>
              <a:r>
                <a:rPr lang="en-US" sz="1400" dirty="0">
                  <a:solidFill>
                    <a:srgbClr val="8D42C6"/>
                  </a:solidFill>
                </a:rPr>
                <a:t>GC</a:t>
              </a:r>
            </a:p>
          </p:txBody>
        </p:sp>
        <p:sp>
          <p:nvSpPr>
            <p:cNvPr id="34" name="TextBox 33">
              <a:extLst>
                <a:ext uri="{FF2B5EF4-FFF2-40B4-BE49-F238E27FC236}">
                  <a16:creationId xmlns:a16="http://schemas.microsoft.com/office/drawing/2014/main" id="{C16694BC-B5BE-E76F-2266-CA03AD08DCF9}"/>
                </a:ext>
              </a:extLst>
            </p:cNvPr>
            <p:cNvSpPr txBox="1"/>
            <p:nvPr/>
          </p:nvSpPr>
          <p:spPr>
            <a:xfrm rot="21374584">
              <a:off x="2346689" y="2478192"/>
              <a:ext cx="480890" cy="307777"/>
            </a:xfrm>
            <a:prstGeom prst="rect">
              <a:avLst/>
            </a:prstGeom>
            <a:noFill/>
          </p:spPr>
          <p:txBody>
            <a:bodyPr wrap="square" rtlCol="0">
              <a:spAutoFit/>
            </a:bodyPr>
            <a:lstStyle/>
            <a:p>
              <a:r>
                <a:rPr lang="en-US" sz="1400" dirty="0">
                  <a:solidFill>
                    <a:srgbClr val="8D42C6"/>
                  </a:solidFill>
                </a:rPr>
                <a:t>Priv</a:t>
              </a:r>
            </a:p>
          </p:txBody>
        </p:sp>
        <p:sp>
          <p:nvSpPr>
            <p:cNvPr id="35" name="TextBox 34">
              <a:extLst>
                <a:ext uri="{FF2B5EF4-FFF2-40B4-BE49-F238E27FC236}">
                  <a16:creationId xmlns:a16="http://schemas.microsoft.com/office/drawing/2014/main" id="{955C158B-5654-2352-1F4D-E66BDFCB9A15}"/>
                </a:ext>
              </a:extLst>
            </p:cNvPr>
            <p:cNvSpPr txBox="1"/>
            <p:nvPr/>
          </p:nvSpPr>
          <p:spPr>
            <a:xfrm rot="18523995">
              <a:off x="3199395" y="2595190"/>
              <a:ext cx="617285" cy="307777"/>
            </a:xfrm>
            <a:prstGeom prst="rect">
              <a:avLst/>
            </a:prstGeom>
            <a:noFill/>
          </p:spPr>
          <p:txBody>
            <a:bodyPr wrap="none" rtlCol="0">
              <a:spAutoFit/>
            </a:bodyPr>
            <a:lstStyle/>
            <a:p>
              <a:r>
                <a:rPr lang="en-US" sz="1400" dirty="0">
                  <a:solidFill>
                    <a:srgbClr val="8D42C6"/>
                  </a:solidFill>
                </a:rPr>
                <a:t>Webb</a:t>
              </a:r>
            </a:p>
          </p:txBody>
        </p:sp>
        <p:sp>
          <p:nvSpPr>
            <p:cNvPr id="36" name="TextBox 35">
              <a:extLst>
                <a:ext uri="{FF2B5EF4-FFF2-40B4-BE49-F238E27FC236}">
                  <a16:creationId xmlns:a16="http://schemas.microsoft.com/office/drawing/2014/main" id="{1B291C62-951F-8B7B-5205-32BD1E7E0D42}"/>
                </a:ext>
              </a:extLst>
            </p:cNvPr>
            <p:cNvSpPr txBox="1"/>
            <p:nvPr/>
          </p:nvSpPr>
          <p:spPr>
            <a:xfrm rot="19967605">
              <a:off x="4088563" y="1360506"/>
              <a:ext cx="455574" cy="307777"/>
            </a:xfrm>
            <a:prstGeom prst="rect">
              <a:avLst/>
            </a:prstGeom>
            <a:noFill/>
          </p:spPr>
          <p:txBody>
            <a:bodyPr wrap="none" rtlCol="0">
              <a:spAutoFit/>
            </a:bodyPr>
            <a:lstStyle/>
            <a:p>
              <a:r>
                <a:rPr lang="en-US" sz="1400" dirty="0">
                  <a:solidFill>
                    <a:srgbClr val="8D42C6"/>
                  </a:solidFill>
                </a:rPr>
                <a:t>Salt</a:t>
              </a:r>
            </a:p>
          </p:txBody>
        </p:sp>
        <p:sp>
          <p:nvSpPr>
            <p:cNvPr id="37" name="TextBox 36">
              <a:extLst>
                <a:ext uri="{FF2B5EF4-FFF2-40B4-BE49-F238E27FC236}">
                  <a16:creationId xmlns:a16="http://schemas.microsoft.com/office/drawing/2014/main" id="{C8F18558-7D70-8139-3E2B-B5FC19AD4BC1}"/>
                </a:ext>
              </a:extLst>
            </p:cNvPr>
            <p:cNvSpPr txBox="1"/>
            <p:nvPr/>
          </p:nvSpPr>
          <p:spPr>
            <a:xfrm rot="21374584">
              <a:off x="4402032" y="2011909"/>
              <a:ext cx="480890" cy="307777"/>
            </a:xfrm>
            <a:prstGeom prst="rect">
              <a:avLst/>
            </a:prstGeom>
            <a:noFill/>
          </p:spPr>
          <p:txBody>
            <a:bodyPr wrap="square" rtlCol="0">
              <a:spAutoFit/>
            </a:bodyPr>
            <a:lstStyle/>
            <a:p>
              <a:r>
                <a:rPr lang="en-US" sz="1400" dirty="0">
                  <a:solidFill>
                    <a:srgbClr val="8D42C6"/>
                  </a:solidFill>
                </a:rPr>
                <a:t>Priv</a:t>
              </a:r>
            </a:p>
          </p:txBody>
        </p:sp>
        <p:sp>
          <p:nvSpPr>
            <p:cNvPr id="38" name="TextBox 37">
              <a:extLst>
                <a:ext uri="{FF2B5EF4-FFF2-40B4-BE49-F238E27FC236}">
                  <a16:creationId xmlns:a16="http://schemas.microsoft.com/office/drawing/2014/main" id="{20AFA83F-9460-F116-86E4-D318D39FF868}"/>
                </a:ext>
              </a:extLst>
            </p:cNvPr>
            <p:cNvSpPr txBox="1"/>
            <p:nvPr/>
          </p:nvSpPr>
          <p:spPr>
            <a:xfrm rot="21374584">
              <a:off x="4251841" y="1728459"/>
              <a:ext cx="480890" cy="307777"/>
            </a:xfrm>
            <a:prstGeom prst="rect">
              <a:avLst/>
            </a:prstGeom>
            <a:noFill/>
          </p:spPr>
          <p:txBody>
            <a:bodyPr wrap="square" rtlCol="0">
              <a:spAutoFit/>
            </a:bodyPr>
            <a:lstStyle/>
            <a:p>
              <a:r>
                <a:rPr lang="en-US" sz="1400" dirty="0">
                  <a:solidFill>
                    <a:srgbClr val="8D42C6"/>
                  </a:solidFill>
                </a:rPr>
                <a:t>Priv</a:t>
              </a:r>
            </a:p>
          </p:txBody>
        </p:sp>
        <p:sp>
          <p:nvSpPr>
            <p:cNvPr id="39" name="TextBox 38">
              <a:extLst>
                <a:ext uri="{FF2B5EF4-FFF2-40B4-BE49-F238E27FC236}">
                  <a16:creationId xmlns:a16="http://schemas.microsoft.com/office/drawing/2014/main" id="{F6A6FC62-F16D-27BD-4396-6D457483FFAB}"/>
                </a:ext>
              </a:extLst>
            </p:cNvPr>
            <p:cNvSpPr txBox="1"/>
            <p:nvPr/>
          </p:nvSpPr>
          <p:spPr>
            <a:xfrm rot="20145629">
              <a:off x="4132067" y="1516582"/>
              <a:ext cx="526188" cy="307777"/>
            </a:xfrm>
            <a:prstGeom prst="rect">
              <a:avLst/>
            </a:prstGeom>
            <a:noFill/>
          </p:spPr>
          <p:txBody>
            <a:bodyPr wrap="square" rtlCol="0">
              <a:spAutoFit/>
            </a:bodyPr>
            <a:lstStyle/>
            <a:p>
              <a:r>
                <a:rPr lang="en-US" sz="1400" dirty="0">
                  <a:solidFill>
                    <a:srgbClr val="8D42C6"/>
                  </a:solidFill>
                </a:rPr>
                <a:t>Priv</a:t>
              </a:r>
            </a:p>
          </p:txBody>
        </p:sp>
        <p:sp>
          <p:nvSpPr>
            <p:cNvPr id="40" name="TextBox 39">
              <a:extLst>
                <a:ext uri="{FF2B5EF4-FFF2-40B4-BE49-F238E27FC236}">
                  <a16:creationId xmlns:a16="http://schemas.microsoft.com/office/drawing/2014/main" id="{51A5B042-327C-577E-49DE-6E2168C7816E}"/>
                </a:ext>
              </a:extLst>
            </p:cNvPr>
            <p:cNvSpPr txBox="1"/>
            <p:nvPr/>
          </p:nvSpPr>
          <p:spPr>
            <a:xfrm rot="3805165">
              <a:off x="3953051" y="1180379"/>
              <a:ext cx="480890" cy="307777"/>
            </a:xfrm>
            <a:prstGeom prst="rect">
              <a:avLst/>
            </a:prstGeom>
            <a:noFill/>
          </p:spPr>
          <p:txBody>
            <a:bodyPr wrap="square" rtlCol="0">
              <a:spAutoFit/>
            </a:bodyPr>
            <a:lstStyle/>
            <a:p>
              <a:r>
                <a:rPr lang="en-US" sz="1400" dirty="0">
                  <a:solidFill>
                    <a:srgbClr val="8D42C6"/>
                  </a:solidFill>
                </a:rPr>
                <a:t>Priv</a:t>
              </a:r>
            </a:p>
          </p:txBody>
        </p:sp>
        <p:sp>
          <p:nvSpPr>
            <p:cNvPr id="41" name="TextBox 40">
              <a:extLst>
                <a:ext uri="{FF2B5EF4-FFF2-40B4-BE49-F238E27FC236}">
                  <a16:creationId xmlns:a16="http://schemas.microsoft.com/office/drawing/2014/main" id="{013EF80C-31E3-54A6-DA45-CB96726FF61F}"/>
                </a:ext>
              </a:extLst>
            </p:cNvPr>
            <p:cNvSpPr txBox="1"/>
            <p:nvPr/>
          </p:nvSpPr>
          <p:spPr>
            <a:xfrm rot="3805165">
              <a:off x="3809448" y="871805"/>
              <a:ext cx="480890" cy="307777"/>
            </a:xfrm>
            <a:prstGeom prst="rect">
              <a:avLst/>
            </a:prstGeom>
            <a:noFill/>
          </p:spPr>
          <p:txBody>
            <a:bodyPr wrap="square" rtlCol="0">
              <a:spAutoFit/>
            </a:bodyPr>
            <a:lstStyle/>
            <a:p>
              <a:r>
                <a:rPr lang="en-US" sz="1400" dirty="0">
                  <a:solidFill>
                    <a:srgbClr val="8D42C6"/>
                  </a:solidFill>
                </a:rPr>
                <a:t>Priv</a:t>
              </a:r>
            </a:p>
          </p:txBody>
        </p:sp>
        <p:sp>
          <p:nvSpPr>
            <p:cNvPr id="43" name="TextBox 42">
              <a:extLst>
                <a:ext uri="{FF2B5EF4-FFF2-40B4-BE49-F238E27FC236}">
                  <a16:creationId xmlns:a16="http://schemas.microsoft.com/office/drawing/2014/main" id="{6F317968-5114-44AB-F78A-35A363AD57A9}"/>
                </a:ext>
              </a:extLst>
            </p:cNvPr>
            <p:cNvSpPr txBox="1"/>
            <p:nvPr/>
          </p:nvSpPr>
          <p:spPr>
            <a:xfrm>
              <a:off x="4880564" y="2370976"/>
              <a:ext cx="529312" cy="307777"/>
            </a:xfrm>
            <a:prstGeom prst="rect">
              <a:avLst/>
            </a:prstGeom>
            <a:noFill/>
          </p:spPr>
          <p:txBody>
            <a:bodyPr wrap="none" rtlCol="0">
              <a:spAutoFit/>
            </a:bodyPr>
            <a:lstStyle/>
            <a:p>
              <a:r>
                <a:rPr lang="en-US" sz="1400" dirty="0" err="1">
                  <a:solidFill>
                    <a:srgbClr val="8D42C6"/>
                  </a:solidFill>
                </a:rPr>
                <a:t>McN</a:t>
              </a:r>
              <a:endParaRPr lang="en-US" sz="1400" dirty="0">
                <a:solidFill>
                  <a:srgbClr val="8D42C6"/>
                </a:solidFill>
              </a:endParaRPr>
            </a:p>
          </p:txBody>
        </p:sp>
        <p:sp>
          <p:nvSpPr>
            <p:cNvPr id="44" name="TextBox 43">
              <a:extLst>
                <a:ext uri="{FF2B5EF4-FFF2-40B4-BE49-F238E27FC236}">
                  <a16:creationId xmlns:a16="http://schemas.microsoft.com/office/drawing/2014/main" id="{D45D3DF8-776B-EFAF-86AC-C6E16CC3088E}"/>
                </a:ext>
              </a:extLst>
            </p:cNvPr>
            <p:cNvSpPr txBox="1"/>
            <p:nvPr/>
          </p:nvSpPr>
          <p:spPr>
            <a:xfrm>
              <a:off x="4606231" y="1681167"/>
              <a:ext cx="529312" cy="307777"/>
            </a:xfrm>
            <a:prstGeom prst="rect">
              <a:avLst/>
            </a:prstGeom>
            <a:noFill/>
          </p:spPr>
          <p:txBody>
            <a:bodyPr wrap="none" rtlCol="0">
              <a:spAutoFit/>
            </a:bodyPr>
            <a:lstStyle/>
            <a:p>
              <a:r>
                <a:rPr lang="en-US" sz="1400" dirty="0" err="1">
                  <a:solidFill>
                    <a:srgbClr val="8D42C6"/>
                  </a:solidFill>
                </a:rPr>
                <a:t>McN</a:t>
              </a:r>
              <a:endParaRPr lang="en-US" sz="1400" dirty="0">
                <a:solidFill>
                  <a:srgbClr val="8D42C6"/>
                </a:solidFill>
              </a:endParaRPr>
            </a:p>
          </p:txBody>
        </p:sp>
        <p:sp>
          <p:nvSpPr>
            <p:cNvPr id="45" name="TextBox 44">
              <a:extLst>
                <a:ext uri="{FF2B5EF4-FFF2-40B4-BE49-F238E27FC236}">
                  <a16:creationId xmlns:a16="http://schemas.microsoft.com/office/drawing/2014/main" id="{779FC17E-2BB1-090A-F714-7F723F24FD15}"/>
                </a:ext>
              </a:extLst>
            </p:cNvPr>
            <p:cNvSpPr txBox="1"/>
            <p:nvPr/>
          </p:nvSpPr>
          <p:spPr>
            <a:xfrm rot="4092295">
              <a:off x="5723257" y="2508300"/>
              <a:ext cx="465192" cy="307777"/>
            </a:xfrm>
            <a:prstGeom prst="rect">
              <a:avLst/>
            </a:prstGeom>
            <a:noFill/>
          </p:spPr>
          <p:txBody>
            <a:bodyPr wrap="none" rtlCol="0">
              <a:spAutoFit/>
            </a:bodyPr>
            <a:lstStyle/>
            <a:p>
              <a:r>
                <a:rPr lang="en-US" sz="1400" dirty="0">
                  <a:solidFill>
                    <a:srgbClr val="8D42C6"/>
                  </a:solidFill>
                </a:rPr>
                <a:t>City</a:t>
              </a:r>
            </a:p>
          </p:txBody>
        </p:sp>
        <p:sp>
          <p:nvSpPr>
            <p:cNvPr id="46" name="TextBox 45">
              <a:extLst>
                <a:ext uri="{FF2B5EF4-FFF2-40B4-BE49-F238E27FC236}">
                  <a16:creationId xmlns:a16="http://schemas.microsoft.com/office/drawing/2014/main" id="{D151165C-C5B7-2F2C-6CF9-D91C22B95C1D}"/>
                </a:ext>
              </a:extLst>
            </p:cNvPr>
            <p:cNvSpPr txBox="1"/>
            <p:nvPr/>
          </p:nvSpPr>
          <p:spPr>
            <a:xfrm>
              <a:off x="5871529" y="3230702"/>
              <a:ext cx="465192" cy="307777"/>
            </a:xfrm>
            <a:prstGeom prst="rect">
              <a:avLst/>
            </a:prstGeom>
            <a:noFill/>
          </p:spPr>
          <p:txBody>
            <a:bodyPr wrap="none" rtlCol="0">
              <a:spAutoFit/>
            </a:bodyPr>
            <a:lstStyle/>
            <a:p>
              <a:r>
                <a:rPr lang="en-US" sz="1400" dirty="0">
                  <a:solidFill>
                    <a:srgbClr val="8D42C6"/>
                  </a:solidFill>
                </a:rPr>
                <a:t>City</a:t>
              </a:r>
            </a:p>
          </p:txBody>
        </p:sp>
        <p:sp>
          <p:nvSpPr>
            <p:cNvPr id="47" name="TextBox 46">
              <a:extLst>
                <a:ext uri="{FF2B5EF4-FFF2-40B4-BE49-F238E27FC236}">
                  <a16:creationId xmlns:a16="http://schemas.microsoft.com/office/drawing/2014/main" id="{36809441-46DB-1481-F577-6E998ED02700}"/>
                </a:ext>
              </a:extLst>
            </p:cNvPr>
            <p:cNvSpPr txBox="1"/>
            <p:nvPr/>
          </p:nvSpPr>
          <p:spPr>
            <a:xfrm>
              <a:off x="6989685" y="2271027"/>
              <a:ext cx="465192" cy="307777"/>
            </a:xfrm>
            <a:prstGeom prst="rect">
              <a:avLst/>
            </a:prstGeom>
            <a:noFill/>
          </p:spPr>
          <p:txBody>
            <a:bodyPr wrap="none" rtlCol="0">
              <a:spAutoFit/>
            </a:bodyPr>
            <a:lstStyle/>
            <a:p>
              <a:r>
                <a:rPr lang="en-US" sz="1400" dirty="0">
                  <a:solidFill>
                    <a:srgbClr val="8D42C6"/>
                  </a:solidFill>
                </a:rPr>
                <a:t>City</a:t>
              </a:r>
            </a:p>
          </p:txBody>
        </p:sp>
        <p:sp>
          <p:nvSpPr>
            <p:cNvPr id="48" name="TextBox 47">
              <a:extLst>
                <a:ext uri="{FF2B5EF4-FFF2-40B4-BE49-F238E27FC236}">
                  <a16:creationId xmlns:a16="http://schemas.microsoft.com/office/drawing/2014/main" id="{EEC2C5F9-3F58-75A2-11F1-11461DA264C0}"/>
                </a:ext>
              </a:extLst>
            </p:cNvPr>
            <p:cNvSpPr txBox="1"/>
            <p:nvPr/>
          </p:nvSpPr>
          <p:spPr>
            <a:xfrm>
              <a:off x="5814261" y="3641800"/>
              <a:ext cx="579727" cy="307777"/>
            </a:xfrm>
            <a:prstGeom prst="rect">
              <a:avLst/>
            </a:prstGeom>
            <a:noFill/>
          </p:spPr>
          <p:txBody>
            <a:bodyPr wrap="square" rtlCol="0">
              <a:spAutoFit/>
            </a:bodyPr>
            <a:lstStyle/>
            <a:p>
              <a:r>
                <a:rPr lang="en-US" sz="1400" dirty="0">
                  <a:solidFill>
                    <a:srgbClr val="8D42C6"/>
                  </a:solidFill>
                </a:rPr>
                <a:t>City</a:t>
              </a:r>
            </a:p>
          </p:txBody>
        </p:sp>
        <p:sp>
          <p:nvSpPr>
            <p:cNvPr id="53" name="TextBox 52">
              <a:extLst>
                <a:ext uri="{FF2B5EF4-FFF2-40B4-BE49-F238E27FC236}">
                  <a16:creationId xmlns:a16="http://schemas.microsoft.com/office/drawing/2014/main" id="{AB117DDE-3A29-B4C4-DE72-C8A3785477C1}"/>
                </a:ext>
              </a:extLst>
            </p:cNvPr>
            <p:cNvSpPr txBox="1"/>
            <p:nvPr/>
          </p:nvSpPr>
          <p:spPr>
            <a:xfrm rot="814348">
              <a:off x="4614943" y="3447113"/>
              <a:ext cx="480890" cy="307777"/>
            </a:xfrm>
            <a:prstGeom prst="rect">
              <a:avLst/>
            </a:prstGeom>
            <a:noFill/>
          </p:spPr>
          <p:txBody>
            <a:bodyPr wrap="square" rtlCol="0">
              <a:spAutoFit/>
            </a:bodyPr>
            <a:lstStyle/>
            <a:p>
              <a:r>
                <a:rPr lang="en-US" sz="1400" dirty="0">
                  <a:solidFill>
                    <a:srgbClr val="8D42C6"/>
                  </a:solidFill>
                </a:rPr>
                <a:t>Priv</a:t>
              </a:r>
            </a:p>
          </p:txBody>
        </p:sp>
        <p:sp>
          <p:nvSpPr>
            <p:cNvPr id="54" name="TextBox 53">
              <a:extLst>
                <a:ext uri="{FF2B5EF4-FFF2-40B4-BE49-F238E27FC236}">
                  <a16:creationId xmlns:a16="http://schemas.microsoft.com/office/drawing/2014/main" id="{85F4A6E8-3BB8-128F-6D8F-A5C839935DDC}"/>
                </a:ext>
              </a:extLst>
            </p:cNvPr>
            <p:cNvSpPr txBox="1"/>
            <p:nvPr/>
          </p:nvSpPr>
          <p:spPr>
            <a:xfrm rot="2226541">
              <a:off x="4190318" y="2955283"/>
              <a:ext cx="579005" cy="307777"/>
            </a:xfrm>
            <a:prstGeom prst="rect">
              <a:avLst/>
            </a:prstGeom>
            <a:noFill/>
          </p:spPr>
          <p:txBody>
            <a:bodyPr wrap="none" rtlCol="0">
              <a:spAutoFit/>
            </a:bodyPr>
            <a:lstStyle/>
            <a:p>
              <a:r>
                <a:rPr lang="en-US" sz="1400" dirty="0">
                  <a:solidFill>
                    <a:srgbClr val="8D42C6"/>
                  </a:solidFill>
                </a:rPr>
                <a:t>None</a:t>
              </a:r>
            </a:p>
          </p:txBody>
        </p:sp>
        <p:sp>
          <p:nvSpPr>
            <p:cNvPr id="55" name="TextBox 54">
              <a:extLst>
                <a:ext uri="{FF2B5EF4-FFF2-40B4-BE49-F238E27FC236}">
                  <a16:creationId xmlns:a16="http://schemas.microsoft.com/office/drawing/2014/main" id="{286EFA4B-5354-8249-1AE6-7A631CA8CFB6}"/>
                </a:ext>
              </a:extLst>
            </p:cNvPr>
            <p:cNvSpPr txBox="1"/>
            <p:nvPr/>
          </p:nvSpPr>
          <p:spPr>
            <a:xfrm>
              <a:off x="6755699" y="3732338"/>
              <a:ext cx="465192" cy="307777"/>
            </a:xfrm>
            <a:prstGeom prst="rect">
              <a:avLst/>
            </a:prstGeom>
            <a:noFill/>
          </p:spPr>
          <p:txBody>
            <a:bodyPr wrap="none" rtlCol="0">
              <a:spAutoFit/>
            </a:bodyPr>
            <a:lstStyle/>
            <a:p>
              <a:r>
                <a:rPr lang="en-US" sz="1400" dirty="0">
                  <a:solidFill>
                    <a:srgbClr val="8D42C6"/>
                  </a:solidFill>
                </a:rPr>
                <a:t>City</a:t>
              </a:r>
            </a:p>
          </p:txBody>
        </p:sp>
        <p:sp>
          <p:nvSpPr>
            <p:cNvPr id="56" name="TextBox 55">
              <a:extLst>
                <a:ext uri="{FF2B5EF4-FFF2-40B4-BE49-F238E27FC236}">
                  <a16:creationId xmlns:a16="http://schemas.microsoft.com/office/drawing/2014/main" id="{734A3FC2-25E5-CCC1-330B-761D179E2FC5}"/>
                </a:ext>
              </a:extLst>
            </p:cNvPr>
            <p:cNvSpPr txBox="1"/>
            <p:nvPr/>
          </p:nvSpPr>
          <p:spPr>
            <a:xfrm>
              <a:off x="6298865" y="2324303"/>
              <a:ext cx="465192" cy="307777"/>
            </a:xfrm>
            <a:prstGeom prst="rect">
              <a:avLst/>
            </a:prstGeom>
            <a:noFill/>
          </p:spPr>
          <p:txBody>
            <a:bodyPr wrap="none" rtlCol="0">
              <a:spAutoFit/>
            </a:bodyPr>
            <a:lstStyle/>
            <a:p>
              <a:r>
                <a:rPr lang="en-US" sz="1400" dirty="0">
                  <a:solidFill>
                    <a:srgbClr val="8D42C6"/>
                  </a:solidFill>
                </a:rPr>
                <a:t>City</a:t>
              </a:r>
            </a:p>
          </p:txBody>
        </p:sp>
        <p:sp>
          <p:nvSpPr>
            <p:cNvPr id="57" name="TextBox 56">
              <a:extLst>
                <a:ext uri="{FF2B5EF4-FFF2-40B4-BE49-F238E27FC236}">
                  <a16:creationId xmlns:a16="http://schemas.microsoft.com/office/drawing/2014/main" id="{2D267EA6-4963-F19A-74A8-4DE15D7A2807}"/>
                </a:ext>
              </a:extLst>
            </p:cNvPr>
            <p:cNvSpPr txBox="1"/>
            <p:nvPr/>
          </p:nvSpPr>
          <p:spPr>
            <a:xfrm rot="285818">
              <a:off x="2897001" y="3417241"/>
              <a:ext cx="1359668" cy="307777"/>
            </a:xfrm>
            <a:prstGeom prst="rect">
              <a:avLst/>
            </a:prstGeom>
            <a:noFill/>
          </p:spPr>
          <p:txBody>
            <a:bodyPr wrap="none" rtlCol="0">
              <a:spAutoFit/>
            </a:bodyPr>
            <a:lstStyle/>
            <a:p>
              <a:r>
                <a:rPr lang="en-US" sz="1400" dirty="0">
                  <a:solidFill>
                    <a:srgbClr val="8D42C6"/>
                  </a:solidFill>
                </a:rPr>
                <a:t>None = MA DOT</a:t>
              </a:r>
            </a:p>
          </p:txBody>
        </p:sp>
        <p:sp>
          <p:nvSpPr>
            <p:cNvPr id="58" name="TextBox 57">
              <a:extLst>
                <a:ext uri="{FF2B5EF4-FFF2-40B4-BE49-F238E27FC236}">
                  <a16:creationId xmlns:a16="http://schemas.microsoft.com/office/drawing/2014/main" id="{E24F0DD9-DF9F-B579-AFDE-4C8091FC7AD4}"/>
                </a:ext>
              </a:extLst>
            </p:cNvPr>
            <p:cNvSpPr txBox="1"/>
            <p:nvPr/>
          </p:nvSpPr>
          <p:spPr>
            <a:xfrm rot="1375599">
              <a:off x="5487891" y="4159466"/>
              <a:ext cx="1359668" cy="307777"/>
            </a:xfrm>
            <a:prstGeom prst="rect">
              <a:avLst/>
            </a:prstGeom>
            <a:noFill/>
          </p:spPr>
          <p:txBody>
            <a:bodyPr wrap="none" rtlCol="0">
              <a:spAutoFit/>
            </a:bodyPr>
            <a:lstStyle/>
            <a:p>
              <a:r>
                <a:rPr lang="en-US" sz="1400" dirty="0">
                  <a:solidFill>
                    <a:srgbClr val="8D42C6"/>
                  </a:solidFill>
                </a:rPr>
                <a:t>None = MA DOT</a:t>
              </a:r>
            </a:p>
          </p:txBody>
        </p:sp>
        <p:sp>
          <p:nvSpPr>
            <p:cNvPr id="59" name="TextBox 58">
              <a:extLst>
                <a:ext uri="{FF2B5EF4-FFF2-40B4-BE49-F238E27FC236}">
                  <a16:creationId xmlns:a16="http://schemas.microsoft.com/office/drawing/2014/main" id="{860FF87C-49C3-A8D8-B8CA-445E6662F834}"/>
                </a:ext>
              </a:extLst>
            </p:cNvPr>
            <p:cNvSpPr txBox="1"/>
            <p:nvPr/>
          </p:nvSpPr>
          <p:spPr>
            <a:xfrm rot="814348">
              <a:off x="7178412" y="4159465"/>
              <a:ext cx="480890" cy="307777"/>
            </a:xfrm>
            <a:prstGeom prst="rect">
              <a:avLst/>
            </a:prstGeom>
            <a:noFill/>
          </p:spPr>
          <p:txBody>
            <a:bodyPr wrap="square" rtlCol="0">
              <a:spAutoFit/>
            </a:bodyPr>
            <a:lstStyle/>
            <a:p>
              <a:r>
                <a:rPr lang="en-US" sz="1400" dirty="0">
                  <a:solidFill>
                    <a:srgbClr val="8D42C6"/>
                  </a:solidFill>
                </a:rPr>
                <a:t>Priv</a:t>
              </a:r>
            </a:p>
          </p:txBody>
        </p:sp>
        <p:sp>
          <p:nvSpPr>
            <p:cNvPr id="60" name="TextBox 59">
              <a:extLst>
                <a:ext uri="{FF2B5EF4-FFF2-40B4-BE49-F238E27FC236}">
                  <a16:creationId xmlns:a16="http://schemas.microsoft.com/office/drawing/2014/main" id="{534060A8-E92B-DB4E-BC74-EC4ABD223BF3}"/>
                </a:ext>
              </a:extLst>
            </p:cNvPr>
            <p:cNvSpPr txBox="1"/>
            <p:nvPr/>
          </p:nvSpPr>
          <p:spPr>
            <a:xfrm rot="20500138">
              <a:off x="6960201" y="3982104"/>
              <a:ext cx="480890" cy="307777"/>
            </a:xfrm>
            <a:prstGeom prst="rect">
              <a:avLst/>
            </a:prstGeom>
            <a:noFill/>
          </p:spPr>
          <p:txBody>
            <a:bodyPr wrap="square" rtlCol="0">
              <a:spAutoFit/>
            </a:bodyPr>
            <a:lstStyle/>
            <a:p>
              <a:r>
                <a:rPr lang="en-US" sz="1400" dirty="0">
                  <a:solidFill>
                    <a:srgbClr val="8D42C6"/>
                  </a:solidFill>
                </a:rPr>
                <a:t>Priv</a:t>
              </a:r>
            </a:p>
          </p:txBody>
        </p:sp>
        <p:cxnSp>
          <p:nvCxnSpPr>
            <p:cNvPr id="62" name="Straight Arrow Connector 61">
              <a:extLst>
                <a:ext uri="{FF2B5EF4-FFF2-40B4-BE49-F238E27FC236}">
                  <a16:creationId xmlns:a16="http://schemas.microsoft.com/office/drawing/2014/main" id="{D75269A2-5542-961F-0CAB-D6CDE323E78D}"/>
                </a:ext>
              </a:extLst>
            </p:cNvPr>
            <p:cNvCxnSpPr>
              <a:cxnSpLocks/>
              <a:stCxn id="20" idx="3"/>
            </p:cNvCxnSpPr>
            <p:nvPr/>
          </p:nvCxnSpPr>
          <p:spPr>
            <a:xfrm flipV="1">
              <a:off x="7187192" y="4844146"/>
              <a:ext cx="299458" cy="140763"/>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8F4D449B-E59C-1BA4-B0DF-7E5455C1B467}"/>
                </a:ext>
              </a:extLst>
            </p:cNvPr>
            <p:cNvCxnSpPr>
              <a:cxnSpLocks/>
              <a:stCxn id="20" idx="3"/>
            </p:cNvCxnSpPr>
            <p:nvPr/>
          </p:nvCxnSpPr>
          <p:spPr>
            <a:xfrm flipV="1">
              <a:off x="7187192" y="4855866"/>
              <a:ext cx="398245" cy="129043"/>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25E66FBE-D858-9289-377F-A99C0E7A79CE}"/>
                </a:ext>
              </a:extLst>
            </p:cNvPr>
            <p:cNvCxnSpPr>
              <a:cxnSpLocks/>
              <a:stCxn id="78" idx="0"/>
            </p:cNvCxnSpPr>
            <p:nvPr/>
          </p:nvCxnSpPr>
          <p:spPr>
            <a:xfrm flipH="1" flipV="1">
              <a:off x="7348037" y="4707683"/>
              <a:ext cx="139204" cy="438928"/>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B4A05335-607D-CE14-B460-0FA4813618DB}"/>
                </a:ext>
              </a:extLst>
            </p:cNvPr>
            <p:cNvSpPr txBox="1"/>
            <p:nvPr/>
          </p:nvSpPr>
          <p:spPr>
            <a:xfrm rot="181596">
              <a:off x="7530340" y="4632732"/>
              <a:ext cx="479618" cy="307777"/>
            </a:xfrm>
            <a:prstGeom prst="rect">
              <a:avLst/>
            </a:prstGeom>
            <a:noFill/>
          </p:spPr>
          <p:txBody>
            <a:bodyPr wrap="none" rtlCol="0">
              <a:spAutoFit/>
            </a:bodyPr>
            <a:lstStyle/>
            <a:p>
              <a:r>
                <a:rPr lang="en-US" sz="1400" dirty="0">
                  <a:solidFill>
                    <a:srgbClr val="8D42C6"/>
                  </a:solidFill>
                </a:rPr>
                <a:t>Elec</a:t>
              </a:r>
            </a:p>
          </p:txBody>
        </p:sp>
        <p:sp>
          <p:nvSpPr>
            <p:cNvPr id="73" name="TextBox 72">
              <a:extLst>
                <a:ext uri="{FF2B5EF4-FFF2-40B4-BE49-F238E27FC236}">
                  <a16:creationId xmlns:a16="http://schemas.microsoft.com/office/drawing/2014/main" id="{BC810118-2B16-1FFD-6084-7B162B3D8B7A}"/>
                </a:ext>
              </a:extLst>
            </p:cNvPr>
            <p:cNvSpPr txBox="1"/>
            <p:nvPr/>
          </p:nvSpPr>
          <p:spPr>
            <a:xfrm>
              <a:off x="7831780" y="4958571"/>
              <a:ext cx="479618" cy="307777"/>
            </a:xfrm>
            <a:prstGeom prst="rect">
              <a:avLst/>
            </a:prstGeom>
            <a:noFill/>
          </p:spPr>
          <p:txBody>
            <a:bodyPr wrap="none" rtlCol="0">
              <a:spAutoFit/>
            </a:bodyPr>
            <a:lstStyle/>
            <a:p>
              <a:r>
                <a:rPr lang="en-US" sz="1400" dirty="0">
                  <a:solidFill>
                    <a:srgbClr val="8D42C6"/>
                  </a:solidFill>
                </a:rPr>
                <a:t>Elec</a:t>
              </a:r>
            </a:p>
          </p:txBody>
        </p:sp>
        <p:sp>
          <p:nvSpPr>
            <p:cNvPr id="74" name="TextBox 73">
              <a:extLst>
                <a:ext uri="{FF2B5EF4-FFF2-40B4-BE49-F238E27FC236}">
                  <a16:creationId xmlns:a16="http://schemas.microsoft.com/office/drawing/2014/main" id="{AF38B1EF-C1E9-0681-4846-EA6F6F96CBBC}"/>
                </a:ext>
              </a:extLst>
            </p:cNvPr>
            <p:cNvSpPr txBox="1"/>
            <p:nvPr/>
          </p:nvSpPr>
          <p:spPr>
            <a:xfrm>
              <a:off x="4708070" y="2972455"/>
              <a:ext cx="814647" cy="307777"/>
            </a:xfrm>
            <a:prstGeom prst="rect">
              <a:avLst/>
            </a:prstGeom>
            <a:noFill/>
          </p:spPr>
          <p:txBody>
            <a:bodyPr wrap="none" rtlCol="0">
              <a:spAutoFit/>
            </a:bodyPr>
            <a:lstStyle/>
            <a:p>
              <a:r>
                <a:rPr lang="en-US" sz="1400" dirty="0">
                  <a:solidFill>
                    <a:srgbClr val="8D42C6"/>
                  </a:solidFill>
                </a:rPr>
                <a:t>E Salt Co</a:t>
              </a:r>
            </a:p>
          </p:txBody>
        </p:sp>
        <p:sp>
          <p:nvSpPr>
            <p:cNvPr id="77" name="TextBox 76">
              <a:extLst>
                <a:ext uri="{FF2B5EF4-FFF2-40B4-BE49-F238E27FC236}">
                  <a16:creationId xmlns:a16="http://schemas.microsoft.com/office/drawing/2014/main" id="{C69E0804-856B-9DC2-83FC-8FB9B7940311}"/>
                </a:ext>
              </a:extLst>
            </p:cNvPr>
            <p:cNvSpPr txBox="1"/>
            <p:nvPr/>
          </p:nvSpPr>
          <p:spPr>
            <a:xfrm rot="1592786" flipH="1">
              <a:off x="765986" y="3494337"/>
              <a:ext cx="1266906" cy="369332"/>
            </a:xfrm>
            <a:prstGeom prst="rect">
              <a:avLst/>
            </a:prstGeom>
            <a:noFill/>
          </p:spPr>
          <p:txBody>
            <a:bodyPr wrap="square" rtlCol="0">
              <a:spAutoFit/>
            </a:bodyPr>
            <a:lstStyle/>
            <a:p>
              <a:r>
                <a:rPr lang="en-US" dirty="0"/>
                <a:t>Chelmsford</a:t>
              </a:r>
            </a:p>
          </p:txBody>
        </p:sp>
        <p:cxnSp>
          <p:nvCxnSpPr>
            <p:cNvPr id="79" name="Straight Arrow Connector 78">
              <a:extLst>
                <a:ext uri="{FF2B5EF4-FFF2-40B4-BE49-F238E27FC236}">
                  <a16:creationId xmlns:a16="http://schemas.microsoft.com/office/drawing/2014/main" id="{B2CCECD6-D8DD-D468-8CDF-13208270EDE3}"/>
                </a:ext>
              </a:extLst>
            </p:cNvPr>
            <p:cNvCxnSpPr>
              <a:cxnSpLocks/>
              <a:stCxn id="78" idx="0"/>
            </p:cNvCxnSpPr>
            <p:nvPr/>
          </p:nvCxnSpPr>
          <p:spPr>
            <a:xfrm flipV="1">
              <a:off x="7487241" y="4922472"/>
              <a:ext cx="201461" cy="224139"/>
            </a:xfrm>
            <a:prstGeom prst="straightConnector1">
              <a:avLst/>
            </a:prstGeom>
            <a:ln>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E8504B02-A03E-2004-B28D-D73B82E9F5C5}"/>
                </a:ext>
              </a:extLst>
            </p:cNvPr>
            <p:cNvSpPr txBox="1"/>
            <p:nvPr/>
          </p:nvSpPr>
          <p:spPr>
            <a:xfrm rot="21374584">
              <a:off x="2259531" y="2988589"/>
              <a:ext cx="480890" cy="307777"/>
            </a:xfrm>
            <a:prstGeom prst="rect">
              <a:avLst/>
            </a:prstGeom>
            <a:noFill/>
          </p:spPr>
          <p:txBody>
            <a:bodyPr wrap="square" rtlCol="0">
              <a:spAutoFit/>
            </a:bodyPr>
            <a:lstStyle/>
            <a:p>
              <a:r>
                <a:rPr lang="en-US" sz="1400" dirty="0">
                  <a:solidFill>
                    <a:srgbClr val="8D42C6"/>
                  </a:solidFill>
                </a:rPr>
                <a:t>Priv</a:t>
              </a:r>
            </a:p>
          </p:txBody>
        </p:sp>
        <p:sp>
          <p:nvSpPr>
            <p:cNvPr id="85" name="TextBox 84">
              <a:extLst>
                <a:ext uri="{FF2B5EF4-FFF2-40B4-BE49-F238E27FC236}">
                  <a16:creationId xmlns:a16="http://schemas.microsoft.com/office/drawing/2014/main" id="{20E3414B-EA4B-87F1-7939-7AFFFB9717A6}"/>
                </a:ext>
              </a:extLst>
            </p:cNvPr>
            <p:cNvSpPr txBox="1"/>
            <p:nvPr/>
          </p:nvSpPr>
          <p:spPr>
            <a:xfrm rot="1958631">
              <a:off x="2532088" y="2842156"/>
              <a:ext cx="617285" cy="307777"/>
            </a:xfrm>
            <a:prstGeom prst="rect">
              <a:avLst/>
            </a:prstGeom>
            <a:noFill/>
          </p:spPr>
          <p:txBody>
            <a:bodyPr wrap="none" rtlCol="0">
              <a:spAutoFit/>
            </a:bodyPr>
            <a:lstStyle/>
            <a:p>
              <a:r>
                <a:rPr lang="en-US" sz="1400" dirty="0">
                  <a:solidFill>
                    <a:srgbClr val="8D42C6"/>
                  </a:solidFill>
                </a:rPr>
                <a:t>Webb</a:t>
              </a:r>
            </a:p>
          </p:txBody>
        </p:sp>
        <p:sp>
          <p:nvSpPr>
            <p:cNvPr id="86" name="TextBox 85">
              <a:extLst>
                <a:ext uri="{FF2B5EF4-FFF2-40B4-BE49-F238E27FC236}">
                  <a16:creationId xmlns:a16="http://schemas.microsoft.com/office/drawing/2014/main" id="{523290FA-1B91-625E-964D-8799DA115579}"/>
                </a:ext>
              </a:extLst>
            </p:cNvPr>
            <p:cNvSpPr txBox="1"/>
            <p:nvPr/>
          </p:nvSpPr>
          <p:spPr>
            <a:xfrm rot="20211793">
              <a:off x="1044040" y="2553861"/>
              <a:ext cx="465192" cy="307777"/>
            </a:xfrm>
            <a:prstGeom prst="rect">
              <a:avLst/>
            </a:prstGeom>
            <a:noFill/>
          </p:spPr>
          <p:txBody>
            <a:bodyPr wrap="none" rtlCol="0">
              <a:spAutoFit/>
            </a:bodyPr>
            <a:lstStyle/>
            <a:p>
              <a:r>
                <a:rPr lang="en-US" sz="1400" dirty="0">
                  <a:solidFill>
                    <a:srgbClr val="8D42C6"/>
                  </a:solidFill>
                </a:rPr>
                <a:t>City</a:t>
              </a:r>
            </a:p>
          </p:txBody>
        </p:sp>
      </p:grpSp>
      <p:sp>
        <p:nvSpPr>
          <p:cNvPr id="4" name="Thought Bubble: Cloud 3">
            <a:extLst>
              <a:ext uri="{FF2B5EF4-FFF2-40B4-BE49-F238E27FC236}">
                <a16:creationId xmlns:a16="http://schemas.microsoft.com/office/drawing/2014/main" id="{80467F1C-686E-FD9D-5995-0002A79A5942}"/>
              </a:ext>
            </a:extLst>
          </p:cNvPr>
          <p:cNvSpPr/>
          <p:nvPr/>
        </p:nvSpPr>
        <p:spPr>
          <a:xfrm>
            <a:off x="2792073" y="5418901"/>
            <a:ext cx="914400" cy="612648"/>
          </a:xfrm>
          <a:prstGeom prst="cloudCallout">
            <a:avLst>
              <a:gd name="adj1" fmla="val -88965"/>
              <a:gd name="adj2" fmla="val -146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Jay?</a:t>
            </a:r>
          </a:p>
        </p:txBody>
      </p:sp>
      <p:sp>
        <p:nvSpPr>
          <p:cNvPr id="6" name="TextBox 5">
            <a:extLst>
              <a:ext uri="{FF2B5EF4-FFF2-40B4-BE49-F238E27FC236}">
                <a16:creationId xmlns:a16="http://schemas.microsoft.com/office/drawing/2014/main" id="{5BB3127F-681E-ADCC-A703-8A6E037ABF04}"/>
              </a:ext>
            </a:extLst>
          </p:cNvPr>
          <p:cNvSpPr txBox="1"/>
          <p:nvPr/>
        </p:nvSpPr>
        <p:spPr>
          <a:xfrm>
            <a:off x="5401007" y="6414142"/>
            <a:ext cx="2974148" cy="276999"/>
          </a:xfrm>
          <a:prstGeom prst="rect">
            <a:avLst/>
          </a:prstGeom>
          <a:noFill/>
        </p:spPr>
        <p:txBody>
          <a:bodyPr wrap="none" rtlCol="0">
            <a:spAutoFit/>
          </a:bodyPr>
          <a:lstStyle/>
          <a:p>
            <a:r>
              <a:rPr lang="en-US" sz="1200" dirty="0"/>
              <a:t>https://gpv.lowellma.gov/public/Viewer.aspx</a:t>
            </a:r>
          </a:p>
        </p:txBody>
      </p:sp>
    </p:spTree>
    <p:extLst>
      <p:ext uri="{BB962C8B-B14F-4D97-AF65-F5344CB8AC3E}">
        <p14:creationId xmlns:p14="http://schemas.microsoft.com/office/powerpoint/2010/main" val="160761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13</a:t>
            </a:fld>
            <a:endParaRPr lang="en-US"/>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8128379" cy="461665"/>
          </a:xfrm>
          <a:prstGeom prst="rect">
            <a:avLst/>
          </a:prstGeom>
          <a:noFill/>
        </p:spPr>
        <p:txBody>
          <a:bodyPr wrap="none" rtlCol="0">
            <a:spAutoFit/>
          </a:bodyPr>
          <a:lstStyle/>
          <a:p>
            <a:r>
              <a:rPr lang="en-US" sz="2400" dirty="0"/>
              <a:t>Option #1: Golf Course to Merrimack by City Streets = 1.5 miles </a:t>
            </a:r>
          </a:p>
        </p:txBody>
      </p:sp>
      <p:sp>
        <p:nvSpPr>
          <p:cNvPr id="7" name="TextBox 6">
            <a:extLst>
              <a:ext uri="{FF2B5EF4-FFF2-40B4-BE49-F238E27FC236}">
                <a16:creationId xmlns:a16="http://schemas.microsoft.com/office/drawing/2014/main" id="{CED73A72-023F-9313-7B2C-CF1DC5EC8CE6}"/>
              </a:ext>
            </a:extLst>
          </p:cNvPr>
          <p:cNvSpPr txBox="1"/>
          <p:nvPr/>
        </p:nvSpPr>
        <p:spPr>
          <a:xfrm>
            <a:off x="5087203" y="750570"/>
            <a:ext cx="3619452" cy="6186309"/>
          </a:xfrm>
          <a:prstGeom prst="rect">
            <a:avLst/>
          </a:prstGeom>
          <a:noFill/>
        </p:spPr>
        <p:txBody>
          <a:bodyPr wrap="none" rtlCol="0">
            <a:spAutoFit/>
          </a:bodyPr>
          <a:lstStyle/>
          <a:p>
            <a:r>
              <a:rPr lang="en-US" dirty="0"/>
              <a:t>   	- New fence blocks access to </a:t>
            </a:r>
            <a:br>
              <a:rPr lang="en-US" dirty="0"/>
            </a:br>
            <a:r>
              <a:rPr lang="en-US" dirty="0"/>
              <a:t>	   railroad tracks and river</a:t>
            </a:r>
          </a:p>
          <a:p>
            <a:r>
              <a:rPr lang="en-US" dirty="0"/>
              <a:t>	- Auto parts parking has </a:t>
            </a:r>
            <a:br>
              <a:rPr lang="en-US" dirty="0"/>
            </a:br>
            <a:r>
              <a:rPr lang="en-US" dirty="0"/>
              <a:t>	   filled in canal</a:t>
            </a:r>
          </a:p>
          <a:p>
            <a:r>
              <a:rPr lang="en-US" dirty="0"/>
              <a:t>	- Hadley Park is about where </a:t>
            </a:r>
            <a:br>
              <a:rPr lang="en-US" dirty="0"/>
            </a:br>
            <a:r>
              <a:rPr lang="en-US" dirty="0"/>
              <a:t>	   the canal holding basin was</a:t>
            </a:r>
          </a:p>
          <a:p>
            <a:r>
              <a:rPr lang="en-US" dirty="0"/>
              <a:t>	- Black Brook has carved a new</a:t>
            </a:r>
            <a:br>
              <a:rPr lang="en-US" dirty="0"/>
            </a:br>
            <a:r>
              <a:rPr lang="en-US" dirty="0"/>
              <a:t>           path from GC to river </a:t>
            </a:r>
          </a:p>
          <a:p>
            <a:r>
              <a:rPr lang="en-US" dirty="0"/>
              <a:t>	- Quiet residential streets </a:t>
            </a:r>
            <a:br>
              <a:rPr lang="en-US" dirty="0"/>
            </a:br>
            <a:r>
              <a:rPr lang="en-US" dirty="0"/>
              <a:t>            -- run mostly North-South, </a:t>
            </a:r>
            <a:br>
              <a:rPr lang="en-US" dirty="0"/>
            </a:br>
            <a:r>
              <a:rPr lang="en-US" dirty="0"/>
              <a:t>	       in disconnected fingers</a:t>
            </a:r>
          </a:p>
          <a:p>
            <a:r>
              <a:rPr lang="en-US" dirty="0"/>
              <a:t>	- Canal is a golf water hazard</a:t>
            </a:r>
          </a:p>
          <a:p>
            <a:r>
              <a:rPr lang="en-US" dirty="0"/>
              <a:t>	   --Visible from clubhouse</a:t>
            </a:r>
            <a:br>
              <a:rPr lang="en-US" dirty="0"/>
            </a:br>
            <a:r>
              <a:rPr lang="en-US" dirty="0"/>
              <a:t>	   -- But that’s a half mile detour</a:t>
            </a:r>
            <a:br>
              <a:rPr lang="en-US" dirty="0"/>
            </a:br>
            <a:r>
              <a:rPr lang="en-US" dirty="0"/>
              <a:t>	</a:t>
            </a:r>
            <a:br>
              <a:rPr lang="en-US" dirty="0"/>
            </a:br>
            <a:endParaRPr lang="en-US" dirty="0"/>
          </a:p>
          <a:p>
            <a:r>
              <a:rPr lang="en-US" dirty="0"/>
              <a:t>   Land owned by: All city owned</a:t>
            </a:r>
          </a:p>
          <a:p>
            <a:r>
              <a:rPr lang="en-US" dirty="0"/>
              <a:t>   </a:t>
            </a:r>
          </a:p>
          <a:p>
            <a:r>
              <a:rPr lang="en-US" dirty="0"/>
              <a:t>S  Summary</a:t>
            </a:r>
          </a:p>
          <a:p>
            <a:r>
              <a:rPr lang="en-US" dirty="0"/>
              <a:t>	- Hard to find a good route</a:t>
            </a:r>
          </a:p>
          <a:p>
            <a:r>
              <a:rPr lang="en-US" dirty="0"/>
              <a:t>	- Not much to see</a:t>
            </a:r>
            <a:br>
              <a:rPr lang="en-US" dirty="0"/>
            </a:br>
            <a:r>
              <a:rPr lang="en-US" dirty="0"/>
              <a:t>	- But it’s free</a:t>
            </a:r>
          </a:p>
        </p:txBody>
      </p:sp>
      <p:pic>
        <p:nvPicPr>
          <p:cNvPr id="4" name="Picture 3">
            <a:extLst>
              <a:ext uri="{FF2B5EF4-FFF2-40B4-BE49-F238E27FC236}">
                <a16:creationId xmlns:a16="http://schemas.microsoft.com/office/drawing/2014/main" id="{54CFB70E-D74A-30E0-4E6C-CF9F5BDB221B}"/>
              </a:ext>
            </a:extLst>
          </p:cNvPr>
          <p:cNvPicPr>
            <a:picLocks noChangeAspect="1"/>
          </p:cNvPicPr>
          <p:nvPr/>
        </p:nvPicPr>
        <p:blipFill rotWithShape="1">
          <a:blip r:embed="rId2">
            <a:extLst>
              <a:ext uri="{28A0092B-C50C-407E-A947-70E740481C1C}">
                <a14:useLocalDpi xmlns:a14="http://schemas.microsoft.com/office/drawing/2010/main" val="0"/>
              </a:ext>
            </a:extLst>
          </a:blip>
          <a:srcRect l="26289" r="-547"/>
          <a:stretch/>
        </p:blipFill>
        <p:spPr>
          <a:xfrm>
            <a:off x="573729" y="750570"/>
            <a:ext cx="4736124" cy="5356860"/>
          </a:xfrm>
          <a:prstGeom prst="rect">
            <a:avLst/>
          </a:prstGeom>
        </p:spPr>
      </p:pic>
      <p:sp>
        <p:nvSpPr>
          <p:cNvPr id="9" name="TextBox 8">
            <a:extLst>
              <a:ext uri="{FF2B5EF4-FFF2-40B4-BE49-F238E27FC236}">
                <a16:creationId xmlns:a16="http://schemas.microsoft.com/office/drawing/2014/main" id="{574F5352-953B-7083-483B-8D4497C5BD43}"/>
              </a:ext>
            </a:extLst>
          </p:cNvPr>
          <p:cNvSpPr txBox="1"/>
          <p:nvPr/>
        </p:nvSpPr>
        <p:spPr>
          <a:xfrm flipH="1">
            <a:off x="33956" y="1155651"/>
            <a:ext cx="974189" cy="646331"/>
          </a:xfrm>
          <a:prstGeom prst="rect">
            <a:avLst/>
          </a:prstGeom>
          <a:noFill/>
        </p:spPr>
        <p:txBody>
          <a:bodyPr wrap="square" rtlCol="0">
            <a:spAutoFit/>
          </a:bodyPr>
          <a:lstStyle/>
          <a:p>
            <a:r>
              <a:rPr lang="en-US" dirty="0"/>
              <a:t>Roark</a:t>
            </a:r>
            <a:br>
              <a:rPr lang="en-US" dirty="0"/>
            </a:br>
            <a:r>
              <a:rPr lang="en-US" dirty="0"/>
              <a:t>Bridge</a:t>
            </a:r>
          </a:p>
        </p:txBody>
      </p:sp>
      <p:cxnSp>
        <p:nvCxnSpPr>
          <p:cNvPr id="18" name="Straight Connector 17">
            <a:extLst>
              <a:ext uri="{FF2B5EF4-FFF2-40B4-BE49-F238E27FC236}">
                <a16:creationId xmlns:a16="http://schemas.microsoft.com/office/drawing/2014/main" id="{FD1CB8FA-CBD7-B51A-4371-3018ACED9E89}"/>
              </a:ext>
            </a:extLst>
          </p:cNvPr>
          <p:cNvCxnSpPr>
            <a:cxnSpLocks/>
          </p:cNvCxnSpPr>
          <p:nvPr/>
        </p:nvCxnSpPr>
        <p:spPr>
          <a:xfrm flipH="1">
            <a:off x="1941705" y="1732232"/>
            <a:ext cx="358347" cy="1538507"/>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E6EA9A-0B5C-6C82-F39B-29373A4B8CE4}"/>
              </a:ext>
            </a:extLst>
          </p:cNvPr>
          <p:cNvCxnSpPr>
            <a:cxnSpLocks/>
          </p:cNvCxnSpPr>
          <p:nvPr/>
        </p:nvCxnSpPr>
        <p:spPr>
          <a:xfrm flipH="1">
            <a:off x="1981200" y="2724249"/>
            <a:ext cx="113340" cy="4292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A4BB11-C2B3-8C9E-11BE-4A165A48E3BE}"/>
              </a:ext>
            </a:extLst>
          </p:cNvPr>
          <p:cNvCxnSpPr>
            <a:cxnSpLocks/>
          </p:cNvCxnSpPr>
          <p:nvPr/>
        </p:nvCxnSpPr>
        <p:spPr>
          <a:xfrm flipH="1">
            <a:off x="2151843" y="2558425"/>
            <a:ext cx="169691" cy="568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9FBB3F-7401-153D-F829-81FE25322F60}"/>
              </a:ext>
            </a:extLst>
          </p:cNvPr>
          <p:cNvCxnSpPr>
            <a:cxnSpLocks/>
          </p:cNvCxnSpPr>
          <p:nvPr/>
        </p:nvCxnSpPr>
        <p:spPr>
          <a:xfrm flipH="1">
            <a:off x="2360280" y="2558425"/>
            <a:ext cx="187809"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045FE3-6377-B95D-710C-26CD8C68569C}"/>
              </a:ext>
            </a:extLst>
          </p:cNvPr>
          <p:cNvCxnSpPr>
            <a:cxnSpLocks/>
          </p:cNvCxnSpPr>
          <p:nvPr/>
        </p:nvCxnSpPr>
        <p:spPr>
          <a:xfrm flipH="1">
            <a:off x="2094540" y="2615279"/>
            <a:ext cx="57303" cy="10897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8DB8FA-1EF4-5413-3047-22B6B8EC4212}"/>
              </a:ext>
            </a:extLst>
          </p:cNvPr>
          <p:cNvCxnSpPr>
            <a:cxnSpLocks/>
          </p:cNvCxnSpPr>
          <p:nvPr/>
        </p:nvCxnSpPr>
        <p:spPr>
          <a:xfrm flipV="1">
            <a:off x="3103275" y="1966197"/>
            <a:ext cx="473782" cy="45483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EADBD0-C164-872C-8C23-4DD552155E73}"/>
              </a:ext>
            </a:extLst>
          </p:cNvPr>
          <p:cNvCxnSpPr>
            <a:cxnSpLocks/>
          </p:cNvCxnSpPr>
          <p:nvPr/>
        </p:nvCxnSpPr>
        <p:spPr>
          <a:xfrm flipH="1" flipV="1">
            <a:off x="3477563" y="1568220"/>
            <a:ext cx="99494" cy="39797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0D81B16-A009-FDFB-D157-532FCC6B6B92}"/>
              </a:ext>
            </a:extLst>
          </p:cNvPr>
          <p:cNvCxnSpPr>
            <a:cxnSpLocks/>
          </p:cNvCxnSpPr>
          <p:nvPr/>
        </p:nvCxnSpPr>
        <p:spPr>
          <a:xfrm flipV="1">
            <a:off x="3470936" y="1335367"/>
            <a:ext cx="39335" cy="23285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88050EC-2723-2099-D0AA-EB7562F738F6}"/>
              </a:ext>
            </a:extLst>
          </p:cNvPr>
          <p:cNvCxnSpPr>
            <a:cxnSpLocks/>
          </p:cNvCxnSpPr>
          <p:nvPr/>
        </p:nvCxnSpPr>
        <p:spPr>
          <a:xfrm flipH="1">
            <a:off x="2207880" y="971254"/>
            <a:ext cx="3240617" cy="79121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F6D3447B-40E2-11E1-CA0A-74C2435ECDB1}"/>
              </a:ext>
            </a:extLst>
          </p:cNvPr>
          <p:cNvCxnSpPr>
            <a:cxnSpLocks/>
          </p:cNvCxnSpPr>
          <p:nvPr/>
        </p:nvCxnSpPr>
        <p:spPr>
          <a:xfrm flipH="1">
            <a:off x="2231056" y="1511366"/>
            <a:ext cx="3174801" cy="42446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8DCDDAC3-5CE5-688F-C1BE-5D9042B92802}"/>
              </a:ext>
            </a:extLst>
          </p:cNvPr>
          <p:cNvCxnSpPr>
            <a:cxnSpLocks/>
          </p:cNvCxnSpPr>
          <p:nvPr/>
        </p:nvCxnSpPr>
        <p:spPr>
          <a:xfrm flipH="1">
            <a:off x="2207880" y="2061743"/>
            <a:ext cx="3240617" cy="30243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4A40D7B0-CE87-7B85-1D40-58F5ED23765D}"/>
              </a:ext>
            </a:extLst>
          </p:cNvPr>
          <p:cNvCxnSpPr>
            <a:cxnSpLocks/>
          </p:cNvCxnSpPr>
          <p:nvPr/>
        </p:nvCxnSpPr>
        <p:spPr>
          <a:xfrm flipH="1" flipV="1">
            <a:off x="3221720" y="2364174"/>
            <a:ext cx="2184137" cy="25110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5" name="Straight Arrow Connector 64">
            <a:extLst>
              <a:ext uri="{FF2B5EF4-FFF2-40B4-BE49-F238E27FC236}">
                <a16:creationId xmlns:a16="http://schemas.microsoft.com/office/drawing/2014/main" id="{32E8B297-D4CE-45D1-FEB4-D31F1AB98BB5}"/>
              </a:ext>
            </a:extLst>
          </p:cNvPr>
          <p:cNvCxnSpPr>
            <a:cxnSpLocks/>
          </p:cNvCxnSpPr>
          <p:nvPr/>
        </p:nvCxnSpPr>
        <p:spPr>
          <a:xfrm flipH="1">
            <a:off x="2930194" y="3153508"/>
            <a:ext cx="2518303" cy="90548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8" name="Straight Arrow Connector 67">
            <a:extLst>
              <a:ext uri="{FF2B5EF4-FFF2-40B4-BE49-F238E27FC236}">
                <a16:creationId xmlns:a16="http://schemas.microsoft.com/office/drawing/2014/main" id="{654A034A-11F3-D254-8C41-18C26D2FE4CF}"/>
              </a:ext>
            </a:extLst>
          </p:cNvPr>
          <p:cNvCxnSpPr>
            <a:cxnSpLocks/>
          </p:cNvCxnSpPr>
          <p:nvPr/>
        </p:nvCxnSpPr>
        <p:spPr>
          <a:xfrm flipH="1">
            <a:off x="3231385" y="3966752"/>
            <a:ext cx="2324282" cy="132302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0657B053-C4CE-F4F5-1275-C53EE614FA15}"/>
              </a:ext>
            </a:extLst>
          </p:cNvPr>
          <p:cNvCxnSpPr>
            <a:cxnSpLocks/>
          </p:cNvCxnSpPr>
          <p:nvPr/>
        </p:nvCxnSpPr>
        <p:spPr>
          <a:xfrm>
            <a:off x="3043451" y="3597862"/>
            <a:ext cx="296715" cy="10241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DE8E82A-99FF-4993-583E-C369960A1CAA}"/>
              </a:ext>
            </a:extLst>
          </p:cNvPr>
          <p:cNvCxnSpPr>
            <a:cxnSpLocks/>
          </p:cNvCxnSpPr>
          <p:nvPr/>
        </p:nvCxnSpPr>
        <p:spPr>
          <a:xfrm>
            <a:off x="3221720" y="3521122"/>
            <a:ext cx="305590" cy="10593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69A0639-0794-0940-F4B8-71AB68C64C5A}"/>
              </a:ext>
            </a:extLst>
          </p:cNvPr>
          <p:cNvCxnSpPr>
            <a:cxnSpLocks/>
          </p:cNvCxnSpPr>
          <p:nvPr/>
        </p:nvCxnSpPr>
        <p:spPr>
          <a:xfrm flipH="1">
            <a:off x="3340166" y="4580446"/>
            <a:ext cx="178269" cy="4159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278C8AA4-1B8F-8CE0-77EC-3205BDB6C9B6}"/>
              </a:ext>
            </a:extLst>
          </p:cNvPr>
          <p:cNvCxnSpPr>
            <a:cxnSpLocks/>
          </p:cNvCxnSpPr>
          <p:nvPr/>
        </p:nvCxnSpPr>
        <p:spPr>
          <a:xfrm flipH="1">
            <a:off x="3453423" y="4267200"/>
            <a:ext cx="2102244" cy="37082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4CAE2C9F-E4DB-880F-A157-EF0C32D35BB1}"/>
              </a:ext>
            </a:extLst>
          </p:cNvPr>
          <p:cNvCxnSpPr>
            <a:cxnSpLocks/>
          </p:cNvCxnSpPr>
          <p:nvPr/>
        </p:nvCxnSpPr>
        <p:spPr>
          <a:xfrm flipH="1" flipV="1">
            <a:off x="3510271" y="4368790"/>
            <a:ext cx="2045396" cy="8891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6" name="TextBox 95">
            <a:extLst>
              <a:ext uri="{FF2B5EF4-FFF2-40B4-BE49-F238E27FC236}">
                <a16:creationId xmlns:a16="http://schemas.microsoft.com/office/drawing/2014/main" id="{CB15717C-80DC-FD00-6C28-E785E245CF18}"/>
              </a:ext>
            </a:extLst>
          </p:cNvPr>
          <p:cNvSpPr txBox="1"/>
          <p:nvPr/>
        </p:nvSpPr>
        <p:spPr>
          <a:xfrm flipH="1">
            <a:off x="80305" y="3262511"/>
            <a:ext cx="1167374" cy="369332"/>
          </a:xfrm>
          <a:prstGeom prst="rect">
            <a:avLst/>
          </a:prstGeom>
          <a:noFill/>
        </p:spPr>
        <p:txBody>
          <a:bodyPr wrap="square" rtlCol="0">
            <a:spAutoFit/>
          </a:bodyPr>
          <a:lstStyle/>
          <a:p>
            <a:r>
              <a:rPr lang="en-US" dirty="0"/>
              <a:t>Baldwin St</a:t>
            </a:r>
          </a:p>
        </p:txBody>
      </p:sp>
      <p:sp>
        <p:nvSpPr>
          <p:cNvPr id="97" name="TextBox 96">
            <a:extLst>
              <a:ext uri="{FF2B5EF4-FFF2-40B4-BE49-F238E27FC236}">
                <a16:creationId xmlns:a16="http://schemas.microsoft.com/office/drawing/2014/main" id="{BB46961F-9682-3AC9-67CF-0F07FDDFA4A3}"/>
              </a:ext>
            </a:extLst>
          </p:cNvPr>
          <p:cNvSpPr txBox="1"/>
          <p:nvPr/>
        </p:nvSpPr>
        <p:spPr>
          <a:xfrm flipH="1">
            <a:off x="41845" y="4184124"/>
            <a:ext cx="1405868" cy="369332"/>
          </a:xfrm>
          <a:prstGeom prst="rect">
            <a:avLst/>
          </a:prstGeom>
          <a:noFill/>
        </p:spPr>
        <p:txBody>
          <a:bodyPr wrap="square" rtlCol="0">
            <a:spAutoFit/>
          </a:bodyPr>
          <a:lstStyle/>
          <a:p>
            <a:r>
              <a:rPr lang="en-US" dirty="0"/>
              <a:t>Westview St</a:t>
            </a:r>
          </a:p>
        </p:txBody>
      </p:sp>
      <p:cxnSp>
        <p:nvCxnSpPr>
          <p:cNvPr id="98" name="Straight Arrow Connector 97">
            <a:extLst>
              <a:ext uri="{FF2B5EF4-FFF2-40B4-BE49-F238E27FC236}">
                <a16:creationId xmlns:a16="http://schemas.microsoft.com/office/drawing/2014/main" id="{7D700A93-BD86-BBD9-00AA-931C157A11BF}"/>
              </a:ext>
            </a:extLst>
          </p:cNvPr>
          <p:cNvCxnSpPr>
            <a:cxnSpLocks/>
            <a:stCxn id="96" idx="1"/>
          </p:cNvCxnSpPr>
          <p:nvPr/>
        </p:nvCxnSpPr>
        <p:spPr>
          <a:xfrm flipV="1">
            <a:off x="1247679" y="3058907"/>
            <a:ext cx="1189934" cy="38827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3A8B7FD6-A1A2-A09B-561E-F9C5B9B9B2E8}"/>
              </a:ext>
            </a:extLst>
          </p:cNvPr>
          <p:cNvCxnSpPr>
            <a:cxnSpLocks/>
            <a:stCxn id="97" idx="1"/>
          </p:cNvCxnSpPr>
          <p:nvPr/>
        </p:nvCxnSpPr>
        <p:spPr>
          <a:xfrm flipV="1">
            <a:off x="1447713" y="4130509"/>
            <a:ext cx="2247987" cy="23828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05" name="TextBox 104">
            <a:extLst>
              <a:ext uri="{FF2B5EF4-FFF2-40B4-BE49-F238E27FC236}">
                <a16:creationId xmlns:a16="http://schemas.microsoft.com/office/drawing/2014/main" id="{9B5DF061-87B4-D11B-4219-A4D76B80288C}"/>
              </a:ext>
            </a:extLst>
          </p:cNvPr>
          <p:cNvSpPr txBox="1"/>
          <p:nvPr/>
        </p:nvSpPr>
        <p:spPr>
          <a:xfrm flipH="1">
            <a:off x="25606" y="5320255"/>
            <a:ext cx="1405868" cy="369332"/>
          </a:xfrm>
          <a:prstGeom prst="rect">
            <a:avLst/>
          </a:prstGeom>
          <a:noFill/>
        </p:spPr>
        <p:txBody>
          <a:bodyPr wrap="square" rtlCol="0">
            <a:spAutoFit/>
          </a:bodyPr>
          <a:lstStyle/>
          <a:p>
            <a:r>
              <a:rPr lang="en-US" dirty="0"/>
              <a:t>Stedman St</a:t>
            </a:r>
          </a:p>
        </p:txBody>
      </p:sp>
      <p:cxnSp>
        <p:nvCxnSpPr>
          <p:cNvPr id="106" name="Straight Arrow Connector 105">
            <a:extLst>
              <a:ext uri="{FF2B5EF4-FFF2-40B4-BE49-F238E27FC236}">
                <a16:creationId xmlns:a16="http://schemas.microsoft.com/office/drawing/2014/main" id="{9ECB95B0-1A13-56CD-B6AE-1265D3500E42}"/>
              </a:ext>
            </a:extLst>
          </p:cNvPr>
          <p:cNvCxnSpPr>
            <a:cxnSpLocks/>
          </p:cNvCxnSpPr>
          <p:nvPr/>
        </p:nvCxnSpPr>
        <p:spPr>
          <a:xfrm flipV="1">
            <a:off x="1247679" y="5162503"/>
            <a:ext cx="899904" cy="34241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FAF3DB9E-4739-EBC9-F47D-1C30301708D3}"/>
              </a:ext>
            </a:extLst>
          </p:cNvPr>
          <p:cNvSpPr txBox="1"/>
          <p:nvPr/>
        </p:nvSpPr>
        <p:spPr>
          <a:xfrm flipH="1">
            <a:off x="16340" y="4667243"/>
            <a:ext cx="1156651" cy="369332"/>
          </a:xfrm>
          <a:prstGeom prst="rect">
            <a:avLst/>
          </a:prstGeom>
          <a:noFill/>
        </p:spPr>
        <p:txBody>
          <a:bodyPr wrap="square" rtlCol="0">
            <a:spAutoFit/>
          </a:bodyPr>
          <a:lstStyle/>
          <a:p>
            <a:r>
              <a:rPr lang="en-US" dirty="0"/>
              <a:t>Old Dump</a:t>
            </a:r>
          </a:p>
        </p:txBody>
      </p:sp>
      <p:cxnSp>
        <p:nvCxnSpPr>
          <p:cNvPr id="112" name="Straight Arrow Connector 111">
            <a:extLst>
              <a:ext uri="{FF2B5EF4-FFF2-40B4-BE49-F238E27FC236}">
                <a16:creationId xmlns:a16="http://schemas.microsoft.com/office/drawing/2014/main" id="{5A29D346-2592-EAFA-6400-0C26F7207C39}"/>
              </a:ext>
            </a:extLst>
          </p:cNvPr>
          <p:cNvCxnSpPr>
            <a:cxnSpLocks/>
          </p:cNvCxnSpPr>
          <p:nvPr/>
        </p:nvCxnSpPr>
        <p:spPr>
          <a:xfrm flipV="1">
            <a:off x="1097315" y="4775446"/>
            <a:ext cx="350398" cy="3772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C81FBE0-56BB-DFFB-4E35-21BDABC497C9}"/>
              </a:ext>
            </a:extLst>
          </p:cNvPr>
          <p:cNvSpPr txBox="1"/>
          <p:nvPr/>
        </p:nvSpPr>
        <p:spPr>
          <a:xfrm flipH="1">
            <a:off x="19811" y="2610699"/>
            <a:ext cx="1575601" cy="369332"/>
          </a:xfrm>
          <a:prstGeom prst="rect">
            <a:avLst/>
          </a:prstGeom>
          <a:noFill/>
        </p:spPr>
        <p:txBody>
          <a:bodyPr wrap="square" rtlCol="0">
            <a:spAutoFit/>
          </a:bodyPr>
          <a:lstStyle/>
          <a:p>
            <a:r>
              <a:rPr lang="en-US" dirty="0"/>
              <a:t>~ Canal route</a:t>
            </a:r>
          </a:p>
        </p:txBody>
      </p:sp>
      <p:cxnSp>
        <p:nvCxnSpPr>
          <p:cNvPr id="6" name="Straight Arrow Connector 5">
            <a:extLst>
              <a:ext uri="{FF2B5EF4-FFF2-40B4-BE49-F238E27FC236}">
                <a16:creationId xmlns:a16="http://schemas.microsoft.com/office/drawing/2014/main" id="{FD31B382-0D87-E2BC-501E-EA6F8EC7D064}"/>
              </a:ext>
            </a:extLst>
          </p:cNvPr>
          <p:cNvCxnSpPr>
            <a:cxnSpLocks/>
          </p:cNvCxnSpPr>
          <p:nvPr/>
        </p:nvCxnSpPr>
        <p:spPr>
          <a:xfrm flipV="1">
            <a:off x="1370217" y="2592002"/>
            <a:ext cx="724323" cy="2440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5FE318D-3235-F289-DD62-2AE44044B99E}"/>
              </a:ext>
            </a:extLst>
          </p:cNvPr>
          <p:cNvSpPr txBox="1"/>
          <p:nvPr/>
        </p:nvSpPr>
        <p:spPr>
          <a:xfrm flipH="1">
            <a:off x="71096" y="3684955"/>
            <a:ext cx="1360377" cy="369332"/>
          </a:xfrm>
          <a:prstGeom prst="rect">
            <a:avLst/>
          </a:prstGeom>
          <a:noFill/>
        </p:spPr>
        <p:txBody>
          <a:bodyPr wrap="square" rtlCol="0">
            <a:spAutoFit/>
          </a:bodyPr>
          <a:lstStyle/>
          <a:p>
            <a:r>
              <a:rPr lang="en-US" dirty="0"/>
              <a:t>Canal visible</a:t>
            </a:r>
          </a:p>
        </p:txBody>
      </p:sp>
      <p:cxnSp>
        <p:nvCxnSpPr>
          <p:cNvPr id="14" name="Straight Arrow Connector 13">
            <a:extLst>
              <a:ext uri="{FF2B5EF4-FFF2-40B4-BE49-F238E27FC236}">
                <a16:creationId xmlns:a16="http://schemas.microsoft.com/office/drawing/2014/main" id="{4EF3DA95-78CA-E122-E0C8-A2BCC4523921}"/>
              </a:ext>
            </a:extLst>
          </p:cNvPr>
          <p:cNvCxnSpPr>
            <a:cxnSpLocks/>
            <a:stCxn id="13" idx="1"/>
          </p:cNvCxnSpPr>
          <p:nvPr/>
        </p:nvCxnSpPr>
        <p:spPr>
          <a:xfrm>
            <a:off x="1431473" y="3869621"/>
            <a:ext cx="102271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8999F863-FBBD-03A9-80B3-68A2C68B43DB}"/>
              </a:ext>
            </a:extLst>
          </p:cNvPr>
          <p:cNvSpPr txBox="1"/>
          <p:nvPr/>
        </p:nvSpPr>
        <p:spPr>
          <a:xfrm flipH="1">
            <a:off x="2502996" y="5176635"/>
            <a:ext cx="1156651" cy="369332"/>
          </a:xfrm>
          <a:prstGeom prst="rect">
            <a:avLst/>
          </a:prstGeom>
          <a:noFill/>
        </p:spPr>
        <p:txBody>
          <a:bodyPr wrap="square" rtlCol="0">
            <a:spAutoFit/>
          </a:bodyPr>
          <a:lstStyle/>
          <a:p>
            <a:r>
              <a:rPr lang="en-US" dirty="0"/>
              <a:t>G C</a:t>
            </a:r>
          </a:p>
        </p:txBody>
      </p:sp>
      <p:sp>
        <p:nvSpPr>
          <p:cNvPr id="8" name="Freeform: Shape 7">
            <a:extLst>
              <a:ext uri="{FF2B5EF4-FFF2-40B4-BE49-F238E27FC236}">
                <a16:creationId xmlns:a16="http://schemas.microsoft.com/office/drawing/2014/main" id="{5E317724-B028-1996-DCC7-FB637AB44665}"/>
              </a:ext>
            </a:extLst>
          </p:cNvPr>
          <p:cNvSpPr/>
          <p:nvPr/>
        </p:nvSpPr>
        <p:spPr>
          <a:xfrm>
            <a:off x="4294094" y="5531224"/>
            <a:ext cx="753035" cy="537882"/>
          </a:xfrm>
          <a:custGeom>
            <a:avLst/>
            <a:gdLst>
              <a:gd name="connsiteX0" fmla="*/ 753035 w 753035"/>
              <a:gd name="connsiteY0" fmla="*/ 537882 h 537882"/>
              <a:gd name="connsiteX1" fmla="*/ 717177 w 753035"/>
              <a:gd name="connsiteY1" fmla="*/ 493058 h 537882"/>
              <a:gd name="connsiteX2" fmla="*/ 699247 w 753035"/>
              <a:gd name="connsiteY2" fmla="*/ 475129 h 537882"/>
              <a:gd name="connsiteX3" fmla="*/ 618565 w 753035"/>
              <a:gd name="connsiteY3" fmla="*/ 340658 h 537882"/>
              <a:gd name="connsiteX4" fmla="*/ 555812 w 753035"/>
              <a:gd name="connsiteY4" fmla="*/ 268941 h 537882"/>
              <a:gd name="connsiteX5" fmla="*/ 510988 w 753035"/>
              <a:gd name="connsiteY5" fmla="*/ 304800 h 537882"/>
              <a:gd name="connsiteX6" fmla="*/ 502024 w 753035"/>
              <a:gd name="connsiteY6" fmla="*/ 349623 h 537882"/>
              <a:gd name="connsiteX7" fmla="*/ 385482 w 753035"/>
              <a:gd name="connsiteY7" fmla="*/ 322729 h 537882"/>
              <a:gd name="connsiteX8" fmla="*/ 349624 w 753035"/>
              <a:gd name="connsiteY8" fmla="*/ 286870 h 537882"/>
              <a:gd name="connsiteX9" fmla="*/ 331694 w 753035"/>
              <a:gd name="connsiteY9" fmla="*/ 215152 h 537882"/>
              <a:gd name="connsiteX10" fmla="*/ 268941 w 753035"/>
              <a:gd name="connsiteY10" fmla="*/ 170329 h 537882"/>
              <a:gd name="connsiteX11" fmla="*/ 259977 w 753035"/>
              <a:gd name="connsiteY11" fmla="*/ 89647 h 537882"/>
              <a:gd name="connsiteX12" fmla="*/ 251012 w 753035"/>
              <a:gd name="connsiteY12" fmla="*/ 62752 h 537882"/>
              <a:gd name="connsiteX13" fmla="*/ 215153 w 753035"/>
              <a:gd name="connsiteY13" fmla="*/ 0 h 537882"/>
              <a:gd name="connsiteX14" fmla="*/ 71718 w 753035"/>
              <a:gd name="connsiteY14" fmla="*/ 8964 h 537882"/>
              <a:gd name="connsiteX15" fmla="*/ 26894 w 753035"/>
              <a:gd name="connsiteY15" fmla="*/ 53788 h 537882"/>
              <a:gd name="connsiteX16" fmla="*/ 0 w 753035"/>
              <a:gd name="connsiteY16" fmla="*/ 62752 h 5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035" h="537882">
                <a:moveTo>
                  <a:pt x="753035" y="537882"/>
                </a:moveTo>
                <a:cubicBezTo>
                  <a:pt x="741082" y="522941"/>
                  <a:pt x="729629" y="507586"/>
                  <a:pt x="717177" y="493058"/>
                </a:cubicBezTo>
                <a:cubicBezTo>
                  <a:pt x="711676" y="486641"/>
                  <a:pt x="703596" y="482377"/>
                  <a:pt x="699247" y="475129"/>
                </a:cubicBezTo>
                <a:cubicBezTo>
                  <a:pt x="592685" y="297528"/>
                  <a:pt x="735867" y="504882"/>
                  <a:pt x="618565" y="340658"/>
                </a:cubicBezTo>
                <a:cubicBezTo>
                  <a:pt x="609281" y="312808"/>
                  <a:pt x="606488" y="258806"/>
                  <a:pt x="555812" y="268941"/>
                </a:cubicBezTo>
                <a:cubicBezTo>
                  <a:pt x="537049" y="272694"/>
                  <a:pt x="525929" y="292847"/>
                  <a:pt x="510988" y="304800"/>
                </a:cubicBezTo>
                <a:cubicBezTo>
                  <a:pt x="508000" y="319741"/>
                  <a:pt x="511778" y="337918"/>
                  <a:pt x="502024" y="349623"/>
                </a:cubicBezTo>
                <a:cubicBezTo>
                  <a:pt x="474823" y="382264"/>
                  <a:pt x="388539" y="324088"/>
                  <a:pt x="385482" y="322729"/>
                </a:cubicBezTo>
                <a:cubicBezTo>
                  <a:pt x="373529" y="310776"/>
                  <a:pt x="357184" y="301989"/>
                  <a:pt x="349624" y="286870"/>
                </a:cubicBezTo>
                <a:cubicBezTo>
                  <a:pt x="338604" y="264830"/>
                  <a:pt x="345720" y="235412"/>
                  <a:pt x="331694" y="215152"/>
                </a:cubicBezTo>
                <a:cubicBezTo>
                  <a:pt x="317062" y="194017"/>
                  <a:pt x="289859" y="185270"/>
                  <a:pt x="268941" y="170329"/>
                </a:cubicBezTo>
                <a:cubicBezTo>
                  <a:pt x="265953" y="143435"/>
                  <a:pt x="264425" y="116338"/>
                  <a:pt x="259977" y="89647"/>
                </a:cubicBezTo>
                <a:cubicBezTo>
                  <a:pt x="258423" y="80326"/>
                  <a:pt x="254735" y="71438"/>
                  <a:pt x="251012" y="62752"/>
                </a:cubicBezTo>
                <a:cubicBezTo>
                  <a:pt x="237365" y="30910"/>
                  <a:pt x="233157" y="27006"/>
                  <a:pt x="215153" y="0"/>
                </a:cubicBezTo>
                <a:cubicBezTo>
                  <a:pt x="167341" y="2988"/>
                  <a:pt x="117780" y="-4196"/>
                  <a:pt x="71718" y="8964"/>
                </a:cubicBezTo>
                <a:cubicBezTo>
                  <a:pt x="51401" y="14769"/>
                  <a:pt x="46940" y="47106"/>
                  <a:pt x="26894" y="53788"/>
                </a:cubicBezTo>
                <a:lnTo>
                  <a:pt x="0" y="62752"/>
                </a:lnTo>
              </a:path>
            </a:pathLst>
          </a:custGeom>
          <a:no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BA1DC3D-5D17-AF75-4ED6-25AD20499267}"/>
              </a:ext>
            </a:extLst>
          </p:cNvPr>
          <p:cNvCxnSpPr>
            <a:cxnSpLocks/>
          </p:cNvCxnSpPr>
          <p:nvPr/>
        </p:nvCxnSpPr>
        <p:spPr>
          <a:xfrm>
            <a:off x="3842799" y="3835841"/>
            <a:ext cx="153280" cy="5939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F89D8D-704C-9E69-E446-9781726961E1}"/>
              </a:ext>
            </a:extLst>
          </p:cNvPr>
          <p:cNvCxnSpPr>
            <a:cxnSpLocks/>
          </p:cNvCxnSpPr>
          <p:nvPr/>
        </p:nvCxnSpPr>
        <p:spPr>
          <a:xfrm>
            <a:off x="4313788" y="4405247"/>
            <a:ext cx="217783" cy="52237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CD6AA9-061A-01D2-6925-210547835651}"/>
              </a:ext>
            </a:extLst>
          </p:cNvPr>
          <p:cNvCxnSpPr>
            <a:cxnSpLocks/>
          </p:cNvCxnSpPr>
          <p:nvPr/>
        </p:nvCxnSpPr>
        <p:spPr>
          <a:xfrm flipV="1">
            <a:off x="4593962" y="4884165"/>
            <a:ext cx="394527" cy="7370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E85FAA-C082-8706-A18C-5FFF846D258A}"/>
              </a:ext>
            </a:extLst>
          </p:cNvPr>
          <p:cNvCxnSpPr>
            <a:cxnSpLocks/>
          </p:cNvCxnSpPr>
          <p:nvPr/>
        </p:nvCxnSpPr>
        <p:spPr>
          <a:xfrm flipH="1">
            <a:off x="5087203" y="5904118"/>
            <a:ext cx="130256" cy="12592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3F4467-950C-B2AF-4564-3544933DF3BB}"/>
              </a:ext>
            </a:extLst>
          </p:cNvPr>
          <p:cNvCxnSpPr>
            <a:cxnSpLocks/>
          </p:cNvCxnSpPr>
          <p:nvPr/>
        </p:nvCxnSpPr>
        <p:spPr>
          <a:xfrm>
            <a:off x="5152331" y="5689587"/>
            <a:ext cx="87272" cy="21453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F65EE4-B453-B5E0-6F29-B5419599692D}"/>
              </a:ext>
            </a:extLst>
          </p:cNvPr>
          <p:cNvCxnSpPr>
            <a:cxnSpLocks/>
          </p:cNvCxnSpPr>
          <p:nvPr/>
        </p:nvCxnSpPr>
        <p:spPr>
          <a:xfrm flipH="1" flipV="1">
            <a:off x="4938365" y="5590228"/>
            <a:ext cx="213966" cy="14518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B884FCC-464E-B1A4-36F1-AFA0CC29BE2D}"/>
              </a:ext>
            </a:extLst>
          </p:cNvPr>
          <p:cNvCxnSpPr>
            <a:cxnSpLocks/>
          </p:cNvCxnSpPr>
          <p:nvPr/>
        </p:nvCxnSpPr>
        <p:spPr>
          <a:xfrm flipV="1">
            <a:off x="4938365" y="5329886"/>
            <a:ext cx="42315" cy="30616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F5A3F5-6FFE-A970-2919-30505C5159E7}"/>
              </a:ext>
            </a:extLst>
          </p:cNvPr>
          <p:cNvCxnSpPr>
            <a:cxnSpLocks/>
          </p:cNvCxnSpPr>
          <p:nvPr/>
        </p:nvCxnSpPr>
        <p:spPr>
          <a:xfrm flipH="1" flipV="1">
            <a:off x="4959522" y="4891229"/>
            <a:ext cx="21158" cy="429026"/>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A4D932F-7AE9-E13B-CF7A-78A0694F62BA}"/>
              </a:ext>
            </a:extLst>
          </p:cNvPr>
          <p:cNvCxnSpPr>
            <a:cxnSpLocks/>
          </p:cNvCxnSpPr>
          <p:nvPr/>
        </p:nvCxnSpPr>
        <p:spPr>
          <a:xfrm>
            <a:off x="3996079" y="3880774"/>
            <a:ext cx="0" cy="279804"/>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E767BE-7E22-4EDA-892F-2B38816744BC}"/>
              </a:ext>
            </a:extLst>
          </p:cNvPr>
          <p:cNvCxnSpPr>
            <a:cxnSpLocks/>
          </p:cNvCxnSpPr>
          <p:nvPr/>
        </p:nvCxnSpPr>
        <p:spPr>
          <a:xfrm flipH="1" flipV="1">
            <a:off x="4003738" y="4144315"/>
            <a:ext cx="290356" cy="22447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C506DF2-53C0-F86B-F4E9-10429449047C}"/>
              </a:ext>
            </a:extLst>
          </p:cNvPr>
          <p:cNvSpPr txBox="1"/>
          <p:nvPr/>
        </p:nvSpPr>
        <p:spPr>
          <a:xfrm flipH="1">
            <a:off x="3247248" y="6278064"/>
            <a:ext cx="1405868" cy="369332"/>
          </a:xfrm>
          <a:prstGeom prst="rect">
            <a:avLst/>
          </a:prstGeom>
          <a:noFill/>
        </p:spPr>
        <p:txBody>
          <a:bodyPr wrap="square" rtlCol="0">
            <a:spAutoFit/>
          </a:bodyPr>
          <a:lstStyle/>
          <a:p>
            <a:r>
              <a:rPr lang="en-US" dirty="0">
                <a:solidFill>
                  <a:srgbClr val="0070C0"/>
                </a:solidFill>
              </a:rPr>
              <a:t>Steep or wet</a:t>
            </a:r>
          </a:p>
        </p:txBody>
      </p:sp>
      <p:sp>
        <p:nvSpPr>
          <p:cNvPr id="57" name="TextBox 56">
            <a:extLst>
              <a:ext uri="{FF2B5EF4-FFF2-40B4-BE49-F238E27FC236}">
                <a16:creationId xmlns:a16="http://schemas.microsoft.com/office/drawing/2014/main" id="{319AE50C-A15E-7ADD-E93F-F8EB5E392B55}"/>
              </a:ext>
            </a:extLst>
          </p:cNvPr>
          <p:cNvSpPr txBox="1"/>
          <p:nvPr/>
        </p:nvSpPr>
        <p:spPr>
          <a:xfrm flipH="1">
            <a:off x="5713805" y="4714970"/>
            <a:ext cx="3091564" cy="369332"/>
          </a:xfrm>
          <a:prstGeom prst="rect">
            <a:avLst/>
          </a:prstGeom>
          <a:noFill/>
        </p:spPr>
        <p:txBody>
          <a:bodyPr wrap="square" rtlCol="0">
            <a:spAutoFit/>
          </a:bodyPr>
          <a:lstStyle/>
          <a:p>
            <a:r>
              <a:rPr lang="en-US" dirty="0">
                <a:solidFill>
                  <a:srgbClr val="8D42C6"/>
                </a:solidFill>
              </a:rPr>
              <a:t>- Option 1A: All on streets, free</a:t>
            </a:r>
          </a:p>
        </p:txBody>
      </p:sp>
      <p:cxnSp>
        <p:nvCxnSpPr>
          <p:cNvPr id="58" name="Straight Arrow Connector 57">
            <a:extLst>
              <a:ext uri="{FF2B5EF4-FFF2-40B4-BE49-F238E27FC236}">
                <a16:creationId xmlns:a16="http://schemas.microsoft.com/office/drawing/2014/main" id="{A7BE5D52-CAFF-1A57-02A0-DC3E561015D4}"/>
              </a:ext>
            </a:extLst>
          </p:cNvPr>
          <p:cNvCxnSpPr>
            <a:cxnSpLocks/>
            <a:stCxn id="55" idx="0"/>
          </p:cNvCxnSpPr>
          <p:nvPr/>
        </p:nvCxnSpPr>
        <p:spPr>
          <a:xfrm flipV="1">
            <a:off x="3950182" y="5763156"/>
            <a:ext cx="621818" cy="514908"/>
          </a:xfrm>
          <a:prstGeom prst="straightConnector1">
            <a:avLst/>
          </a:prstGeom>
          <a:ln w="127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F82A80EA-6061-DF63-F204-595D61A637A8}"/>
              </a:ext>
            </a:extLst>
          </p:cNvPr>
          <p:cNvCxnSpPr>
            <a:cxnSpLocks/>
          </p:cNvCxnSpPr>
          <p:nvPr/>
        </p:nvCxnSpPr>
        <p:spPr>
          <a:xfrm flipH="1">
            <a:off x="5045348" y="4921015"/>
            <a:ext cx="609033" cy="6604"/>
          </a:xfrm>
          <a:prstGeom prst="straightConnector1">
            <a:avLst/>
          </a:prstGeom>
          <a:ln w="12700">
            <a:solidFill>
              <a:srgbClr val="8D42C6"/>
            </a:solidFill>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3045FD2D-4BCE-2ABB-490F-BFA4D29BB366}"/>
              </a:ext>
            </a:extLst>
          </p:cNvPr>
          <p:cNvSpPr txBox="1"/>
          <p:nvPr/>
        </p:nvSpPr>
        <p:spPr>
          <a:xfrm flipH="1">
            <a:off x="4909618" y="6153393"/>
            <a:ext cx="646049" cy="646331"/>
          </a:xfrm>
          <a:prstGeom prst="rect">
            <a:avLst/>
          </a:prstGeom>
          <a:noFill/>
        </p:spPr>
        <p:txBody>
          <a:bodyPr wrap="square" rtlCol="0">
            <a:spAutoFit/>
          </a:bodyPr>
          <a:lstStyle/>
          <a:p>
            <a:r>
              <a:rPr lang="en-US" dirty="0"/>
              <a:t>Ball</a:t>
            </a:r>
            <a:br>
              <a:rPr lang="en-US" dirty="0"/>
            </a:br>
            <a:r>
              <a:rPr lang="en-US" dirty="0"/>
              <a:t>Field</a:t>
            </a:r>
          </a:p>
        </p:txBody>
      </p:sp>
      <p:cxnSp>
        <p:nvCxnSpPr>
          <p:cNvPr id="71" name="Straight Arrow Connector 70">
            <a:extLst>
              <a:ext uri="{FF2B5EF4-FFF2-40B4-BE49-F238E27FC236}">
                <a16:creationId xmlns:a16="http://schemas.microsoft.com/office/drawing/2014/main" id="{9A3581AC-0769-9C5F-26C5-83036B03428E}"/>
              </a:ext>
            </a:extLst>
          </p:cNvPr>
          <p:cNvCxnSpPr>
            <a:cxnSpLocks/>
          </p:cNvCxnSpPr>
          <p:nvPr/>
        </p:nvCxnSpPr>
        <p:spPr>
          <a:xfrm flipH="1" flipV="1">
            <a:off x="5152331" y="6049869"/>
            <a:ext cx="43636" cy="17174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40706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E6C28-BBA7-FC06-A885-0CC99A1EE453}"/>
              </a:ext>
            </a:extLst>
          </p:cNvPr>
          <p:cNvSpPr>
            <a:spLocks noGrp="1"/>
          </p:cNvSpPr>
          <p:nvPr>
            <p:ph type="title"/>
          </p:nvPr>
        </p:nvSpPr>
        <p:spPr>
          <a:xfrm>
            <a:off x="628650" y="365126"/>
            <a:ext cx="7886700" cy="977899"/>
          </a:xfrm>
        </p:spPr>
        <p:txBody>
          <a:bodyPr>
            <a:normAutofit/>
          </a:bodyPr>
          <a:lstStyle/>
          <a:p>
            <a:r>
              <a:rPr lang="en-US" sz="3200" dirty="0"/>
              <a:t>Option #2: via Canal and Stedman St = 1.7 mi</a:t>
            </a:r>
          </a:p>
        </p:txBody>
      </p:sp>
      <p:sp>
        <p:nvSpPr>
          <p:cNvPr id="3" name="Slide Number Placeholder 2">
            <a:extLst>
              <a:ext uri="{FF2B5EF4-FFF2-40B4-BE49-F238E27FC236}">
                <a16:creationId xmlns:a16="http://schemas.microsoft.com/office/drawing/2014/main" id="{4CFAFBD9-6ABD-1C64-3C0C-CF657AD03FF7}"/>
              </a:ext>
            </a:extLst>
          </p:cNvPr>
          <p:cNvSpPr>
            <a:spLocks noGrp="1"/>
          </p:cNvSpPr>
          <p:nvPr>
            <p:ph type="sldNum" sz="quarter" idx="12"/>
          </p:nvPr>
        </p:nvSpPr>
        <p:spPr>
          <a:xfrm>
            <a:off x="6494033" y="6360043"/>
            <a:ext cx="2057400" cy="365125"/>
          </a:xfrm>
        </p:spPr>
        <p:txBody>
          <a:bodyPr/>
          <a:lstStyle/>
          <a:p>
            <a:fld id="{BD3B2A05-6373-4037-9133-FDE3B40E1D74}" type="slidenum">
              <a:rPr lang="en-US" smtClean="0"/>
              <a:t>14</a:t>
            </a:fld>
            <a:endParaRPr lang="en-US" dirty="0"/>
          </a:p>
        </p:txBody>
      </p:sp>
      <p:sp>
        <p:nvSpPr>
          <p:cNvPr id="6" name="TextBox 5">
            <a:extLst>
              <a:ext uri="{FF2B5EF4-FFF2-40B4-BE49-F238E27FC236}">
                <a16:creationId xmlns:a16="http://schemas.microsoft.com/office/drawing/2014/main" id="{E8DB947D-6E86-91BE-DF96-2E07126E85A4}"/>
              </a:ext>
            </a:extLst>
          </p:cNvPr>
          <p:cNvSpPr txBox="1"/>
          <p:nvPr/>
        </p:nvSpPr>
        <p:spPr>
          <a:xfrm>
            <a:off x="4899189" y="1057127"/>
            <a:ext cx="4323235" cy="5078313"/>
          </a:xfrm>
          <a:prstGeom prst="rect">
            <a:avLst/>
          </a:prstGeom>
          <a:noFill/>
        </p:spPr>
        <p:txBody>
          <a:bodyPr wrap="none" rtlCol="0">
            <a:spAutoFit/>
          </a:bodyPr>
          <a:lstStyle/>
          <a:p>
            <a:r>
              <a:rPr lang="en-US" dirty="0"/>
              <a:t>North half is same as Option #1</a:t>
            </a:r>
          </a:p>
          <a:p>
            <a:r>
              <a:rPr lang="en-US" dirty="0"/>
              <a:t>   - </a:t>
            </a:r>
            <a:r>
              <a:rPr lang="en-US" dirty="0" err="1"/>
              <a:t>Autoparts</a:t>
            </a:r>
            <a:r>
              <a:rPr lang="en-US" dirty="0"/>
              <a:t>, Hadley Park, Baldwin St</a:t>
            </a:r>
          </a:p>
          <a:p>
            <a:endParaRPr lang="en-US" dirty="0"/>
          </a:p>
          <a:p>
            <a:r>
              <a:rPr lang="en-US" dirty="0"/>
              <a:t>South Half</a:t>
            </a:r>
          </a:p>
          <a:p>
            <a:r>
              <a:rPr lang="en-US" dirty="0"/>
              <a:t>  - Stedman St onto Olde Canal Drive</a:t>
            </a:r>
          </a:p>
          <a:p>
            <a:r>
              <a:rPr lang="en-US" dirty="0"/>
              <a:t>  - Stay straight into woods trail</a:t>
            </a:r>
            <a:br>
              <a:rPr lang="en-US" dirty="0"/>
            </a:br>
            <a:r>
              <a:rPr lang="en-US" dirty="0"/>
              <a:t>    along south edge of golf course</a:t>
            </a:r>
          </a:p>
          <a:p>
            <a:r>
              <a:rPr lang="en-US" dirty="0"/>
              <a:t>  -Take canal towpath south to beaver dam</a:t>
            </a:r>
          </a:p>
          <a:p>
            <a:r>
              <a:rPr lang="en-US" dirty="0"/>
              <a:t>  - Cross dam and due east on Option #2</a:t>
            </a:r>
          </a:p>
          <a:p>
            <a:r>
              <a:rPr lang="en-US" dirty="0"/>
              <a:t>  - Join dirt road south</a:t>
            </a:r>
          </a:p>
          <a:p>
            <a:r>
              <a:rPr lang="en-US" dirty="0"/>
              <a:t>  - Go around end of Rindo Park to schools</a:t>
            </a:r>
          </a:p>
          <a:p>
            <a:endParaRPr lang="en-US" dirty="0"/>
          </a:p>
          <a:p>
            <a:r>
              <a:rPr lang="en-US" dirty="0"/>
              <a:t>Advantage: Only option that actually </a:t>
            </a:r>
            <a:br>
              <a:rPr lang="en-US" dirty="0"/>
            </a:br>
            <a:r>
              <a:rPr lang="en-US" dirty="0"/>
              <a:t>sees original canal</a:t>
            </a:r>
          </a:p>
          <a:p>
            <a:endParaRPr lang="en-US" dirty="0"/>
          </a:p>
          <a:p>
            <a:r>
              <a:rPr lang="en-US" dirty="0"/>
              <a:t>Disadvantages: </a:t>
            </a:r>
            <a:br>
              <a:rPr lang="en-US" dirty="0"/>
            </a:br>
            <a:r>
              <a:rPr lang="en-US" dirty="0"/>
              <a:t>- Stedman is busier than residential streets</a:t>
            </a:r>
          </a:p>
          <a:p>
            <a:r>
              <a:rPr lang="en-US" dirty="0"/>
              <a:t>- Need easement Olde Canal to old canal</a:t>
            </a:r>
          </a:p>
        </p:txBody>
      </p:sp>
      <p:cxnSp>
        <p:nvCxnSpPr>
          <p:cNvPr id="39" name="Straight Arrow Connector 38">
            <a:extLst>
              <a:ext uri="{FF2B5EF4-FFF2-40B4-BE49-F238E27FC236}">
                <a16:creationId xmlns:a16="http://schemas.microsoft.com/office/drawing/2014/main" id="{5BBC355F-C5BA-974B-F0B0-D325DC118D95}"/>
              </a:ext>
            </a:extLst>
          </p:cNvPr>
          <p:cNvCxnSpPr>
            <a:cxnSpLocks/>
            <a:stCxn id="34" idx="0"/>
          </p:cNvCxnSpPr>
          <p:nvPr/>
        </p:nvCxnSpPr>
        <p:spPr>
          <a:xfrm flipV="1">
            <a:off x="3015530" y="5398049"/>
            <a:ext cx="69637" cy="84861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nvGrpSpPr>
          <p:cNvPr id="93" name="Group 92">
            <a:extLst>
              <a:ext uri="{FF2B5EF4-FFF2-40B4-BE49-F238E27FC236}">
                <a16:creationId xmlns:a16="http://schemas.microsoft.com/office/drawing/2014/main" id="{77F683B6-4992-4510-628C-648B349672C7}"/>
              </a:ext>
            </a:extLst>
          </p:cNvPr>
          <p:cNvGrpSpPr/>
          <p:nvPr/>
        </p:nvGrpSpPr>
        <p:grpSpPr>
          <a:xfrm>
            <a:off x="0" y="1316797"/>
            <a:ext cx="5974900" cy="5437694"/>
            <a:chOff x="0" y="1340206"/>
            <a:chExt cx="5974900" cy="5437694"/>
          </a:xfrm>
        </p:grpSpPr>
        <p:pic>
          <p:nvPicPr>
            <p:cNvPr id="5" name="Picture 4">
              <a:extLst>
                <a:ext uri="{FF2B5EF4-FFF2-40B4-BE49-F238E27FC236}">
                  <a16:creationId xmlns:a16="http://schemas.microsoft.com/office/drawing/2014/main" id="{E191DE69-E4AB-8EBE-D0F1-DE44097E64F0}"/>
                </a:ext>
              </a:extLst>
            </p:cNvPr>
            <p:cNvPicPr>
              <a:picLocks noChangeAspect="1"/>
            </p:cNvPicPr>
            <p:nvPr/>
          </p:nvPicPr>
          <p:blipFill rotWithShape="1">
            <a:blip r:embed="rId2">
              <a:extLst>
                <a:ext uri="{28A0092B-C50C-407E-A947-70E740481C1C}">
                  <a14:useLocalDpi xmlns:a14="http://schemas.microsoft.com/office/drawing/2010/main" val="0"/>
                </a:ext>
              </a:extLst>
            </a:blip>
            <a:srcRect l="29139" r="15698"/>
            <a:stretch/>
          </p:blipFill>
          <p:spPr>
            <a:xfrm>
              <a:off x="1436657" y="1540674"/>
              <a:ext cx="3249181" cy="4472940"/>
            </a:xfrm>
            <a:prstGeom prst="rect">
              <a:avLst/>
            </a:prstGeom>
          </p:spPr>
        </p:pic>
        <p:sp>
          <p:nvSpPr>
            <p:cNvPr id="4" name="TextBox 3">
              <a:extLst>
                <a:ext uri="{FF2B5EF4-FFF2-40B4-BE49-F238E27FC236}">
                  <a16:creationId xmlns:a16="http://schemas.microsoft.com/office/drawing/2014/main" id="{0F73BE1F-4975-2F59-7319-D508FAE9302E}"/>
                </a:ext>
              </a:extLst>
            </p:cNvPr>
            <p:cNvSpPr txBox="1"/>
            <p:nvPr/>
          </p:nvSpPr>
          <p:spPr>
            <a:xfrm flipH="1">
              <a:off x="689487" y="1340206"/>
              <a:ext cx="974189" cy="646331"/>
            </a:xfrm>
            <a:prstGeom prst="rect">
              <a:avLst/>
            </a:prstGeom>
            <a:noFill/>
          </p:spPr>
          <p:txBody>
            <a:bodyPr wrap="square" rtlCol="0">
              <a:spAutoFit/>
            </a:bodyPr>
            <a:lstStyle/>
            <a:p>
              <a:r>
                <a:rPr lang="en-US" dirty="0"/>
                <a:t>Roark</a:t>
              </a:r>
              <a:br>
                <a:rPr lang="en-US" dirty="0"/>
              </a:br>
              <a:r>
                <a:rPr lang="en-US" dirty="0"/>
                <a:t>Bridge</a:t>
              </a:r>
            </a:p>
          </p:txBody>
        </p:sp>
        <p:sp>
          <p:nvSpPr>
            <p:cNvPr id="7" name="TextBox 6">
              <a:extLst>
                <a:ext uri="{FF2B5EF4-FFF2-40B4-BE49-F238E27FC236}">
                  <a16:creationId xmlns:a16="http://schemas.microsoft.com/office/drawing/2014/main" id="{ED2EC2FF-7BD9-54A1-0916-C037AD40DA0E}"/>
                </a:ext>
              </a:extLst>
            </p:cNvPr>
            <p:cNvSpPr txBox="1"/>
            <p:nvPr/>
          </p:nvSpPr>
          <p:spPr>
            <a:xfrm flipH="1">
              <a:off x="166579" y="3119943"/>
              <a:ext cx="1167374" cy="369332"/>
            </a:xfrm>
            <a:prstGeom prst="rect">
              <a:avLst/>
            </a:prstGeom>
            <a:noFill/>
          </p:spPr>
          <p:txBody>
            <a:bodyPr wrap="square" rtlCol="0">
              <a:spAutoFit/>
            </a:bodyPr>
            <a:lstStyle/>
            <a:p>
              <a:r>
                <a:rPr lang="en-US" dirty="0"/>
                <a:t>Baldwin St</a:t>
              </a:r>
            </a:p>
          </p:txBody>
        </p:sp>
        <p:cxnSp>
          <p:nvCxnSpPr>
            <p:cNvPr id="8" name="Straight Arrow Connector 7">
              <a:extLst>
                <a:ext uri="{FF2B5EF4-FFF2-40B4-BE49-F238E27FC236}">
                  <a16:creationId xmlns:a16="http://schemas.microsoft.com/office/drawing/2014/main" id="{9DB641BE-1E00-5457-9D0D-6D7A53663B7C}"/>
                </a:ext>
              </a:extLst>
            </p:cNvPr>
            <p:cNvCxnSpPr>
              <a:cxnSpLocks/>
              <a:stCxn id="7" idx="1"/>
            </p:cNvCxnSpPr>
            <p:nvPr/>
          </p:nvCxnSpPr>
          <p:spPr>
            <a:xfrm flipV="1">
              <a:off x="1333953" y="3033592"/>
              <a:ext cx="1481988" cy="27101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FA0AFCD8-52E4-8DE2-69CF-87B9000DBCDB}"/>
                </a:ext>
              </a:extLst>
            </p:cNvPr>
            <p:cNvSpPr txBox="1"/>
            <p:nvPr/>
          </p:nvSpPr>
          <p:spPr>
            <a:xfrm flipH="1">
              <a:off x="150036" y="4907174"/>
              <a:ext cx="1405868" cy="369332"/>
            </a:xfrm>
            <a:prstGeom prst="rect">
              <a:avLst/>
            </a:prstGeom>
            <a:noFill/>
          </p:spPr>
          <p:txBody>
            <a:bodyPr wrap="square" rtlCol="0">
              <a:spAutoFit/>
            </a:bodyPr>
            <a:lstStyle/>
            <a:p>
              <a:r>
                <a:rPr lang="en-US" dirty="0"/>
                <a:t>Stedman St</a:t>
              </a:r>
            </a:p>
          </p:txBody>
        </p:sp>
        <p:cxnSp>
          <p:nvCxnSpPr>
            <p:cNvPr id="10" name="Straight Arrow Connector 9">
              <a:extLst>
                <a:ext uri="{FF2B5EF4-FFF2-40B4-BE49-F238E27FC236}">
                  <a16:creationId xmlns:a16="http://schemas.microsoft.com/office/drawing/2014/main" id="{D643229A-B9F1-3250-7A5D-8B4A77D582CB}"/>
                </a:ext>
              </a:extLst>
            </p:cNvPr>
            <p:cNvCxnSpPr>
              <a:cxnSpLocks/>
            </p:cNvCxnSpPr>
            <p:nvPr/>
          </p:nvCxnSpPr>
          <p:spPr>
            <a:xfrm flipV="1">
              <a:off x="1403740" y="4962605"/>
              <a:ext cx="853942" cy="12923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E78222EE-01D4-3558-F1AB-8D7A064721A0}"/>
                </a:ext>
              </a:extLst>
            </p:cNvPr>
            <p:cNvSpPr txBox="1"/>
            <p:nvPr/>
          </p:nvSpPr>
          <p:spPr>
            <a:xfrm flipH="1">
              <a:off x="203726" y="4366412"/>
              <a:ext cx="1156651" cy="369332"/>
            </a:xfrm>
            <a:prstGeom prst="rect">
              <a:avLst/>
            </a:prstGeom>
            <a:noFill/>
          </p:spPr>
          <p:txBody>
            <a:bodyPr wrap="square" rtlCol="0">
              <a:spAutoFit/>
            </a:bodyPr>
            <a:lstStyle/>
            <a:p>
              <a:r>
                <a:rPr lang="en-US" dirty="0"/>
                <a:t>Old Dump</a:t>
              </a:r>
            </a:p>
          </p:txBody>
        </p:sp>
        <p:cxnSp>
          <p:nvCxnSpPr>
            <p:cNvPr id="12" name="Straight Arrow Connector 11">
              <a:extLst>
                <a:ext uri="{FF2B5EF4-FFF2-40B4-BE49-F238E27FC236}">
                  <a16:creationId xmlns:a16="http://schemas.microsoft.com/office/drawing/2014/main" id="{4746E1A0-FE1F-6005-0E45-263813BD0677}"/>
                </a:ext>
              </a:extLst>
            </p:cNvPr>
            <p:cNvCxnSpPr>
              <a:cxnSpLocks/>
              <a:stCxn id="11" idx="1"/>
            </p:cNvCxnSpPr>
            <p:nvPr/>
          </p:nvCxnSpPr>
          <p:spPr>
            <a:xfrm flipV="1">
              <a:off x="1360377" y="4362903"/>
              <a:ext cx="530890" cy="18817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277E98B4-3CD0-ED34-95F2-090FBF0B3297}"/>
                </a:ext>
              </a:extLst>
            </p:cNvPr>
            <p:cNvSpPr txBox="1"/>
            <p:nvPr/>
          </p:nvSpPr>
          <p:spPr>
            <a:xfrm flipH="1">
              <a:off x="115278" y="2565945"/>
              <a:ext cx="1372782" cy="369332"/>
            </a:xfrm>
            <a:prstGeom prst="rect">
              <a:avLst/>
            </a:prstGeom>
            <a:noFill/>
          </p:spPr>
          <p:txBody>
            <a:bodyPr wrap="square" rtlCol="0">
              <a:spAutoFit/>
            </a:bodyPr>
            <a:lstStyle/>
            <a:p>
              <a:r>
                <a:rPr lang="en-US" dirty="0"/>
                <a:t>Canal route</a:t>
              </a:r>
            </a:p>
          </p:txBody>
        </p:sp>
        <p:cxnSp>
          <p:nvCxnSpPr>
            <p:cNvPr id="14" name="Straight Arrow Connector 13">
              <a:extLst>
                <a:ext uri="{FF2B5EF4-FFF2-40B4-BE49-F238E27FC236}">
                  <a16:creationId xmlns:a16="http://schemas.microsoft.com/office/drawing/2014/main" id="{56CB65A0-D371-16F8-CF75-83E807F95AE5}"/>
                </a:ext>
              </a:extLst>
            </p:cNvPr>
            <p:cNvCxnSpPr>
              <a:cxnSpLocks/>
            </p:cNvCxnSpPr>
            <p:nvPr/>
          </p:nvCxnSpPr>
          <p:spPr>
            <a:xfrm flipV="1">
              <a:off x="1362643" y="2745982"/>
              <a:ext cx="1067698" cy="1298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5CC8E098-F944-FEE4-893A-3AA3FD0D479B}"/>
                </a:ext>
              </a:extLst>
            </p:cNvPr>
            <p:cNvSpPr txBox="1"/>
            <p:nvPr/>
          </p:nvSpPr>
          <p:spPr>
            <a:xfrm flipH="1">
              <a:off x="0" y="3847334"/>
              <a:ext cx="1360377" cy="369332"/>
            </a:xfrm>
            <a:prstGeom prst="rect">
              <a:avLst/>
            </a:prstGeom>
            <a:noFill/>
          </p:spPr>
          <p:txBody>
            <a:bodyPr wrap="square" rtlCol="0">
              <a:spAutoFit/>
            </a:bodyPr>
            <a:lstStyle/>
            <a:p>
              <a:r>
                <a:rPr lang="en-US" dirty="0"/>
                <a:t>Canal visible</a:t>
              </a:r>
            </a:p>
          </p:txBody>
        </p:sp>
        <p:cxnSp>
          <p:nvCxnSpPr>
            <p:cNvPr id="16" name="Straight Arrow Connector 15">
              <a:extLst>
                <a:ext uri="{FF2B5EF4-FFF2-40B4-BE49-F238E27FC236}">
                  <a16:creationId xmlns:a16="http://schemas.microsoft.com/office/drawing/2014/main" id="{2340CF45-4EDB-8261-52F9-375AAE191BAF}"/>
                </a:ext>
              </a:extLst>
            </p:cNvPr>
            <p:cNvCxnSpPr>
              <a:cxnSpLocks/>
              <a:stCxn id="15" idx="1"/>
            </p:cNvCxnSpPr>
            <p:nvPr/>
          </p:nvCxnSpPr>
          <p:spPr>
            <a:xfrm flipV="1">
              <a:off x="1360377" y="3532708"/>
              <a:ext cx="1372783" cy="499292"/>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56582EF6-2FDF-150F-69CC-606776F1CC37}"/>
                </a:ext>
              </a:extLst>
            </p:cNvPr>
            <p:cNvCxnSpPr>
              <a:cxnSpLocks/>
              <a:stCxn id="15" idx="1"/>
            </p:cNvCxnSpPr>
            <p:nvPr/>
          </p:nvCxnSpPr>
          <p:spPr>
            <a:xfrm flipV="1">
              <a:off x="1360377" y="3708147"/>
              <a:ext cx="1372783" cy="32385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00AD8D9C-8A35-7B14-9D7D-6A31532CD9E6}"/>
                </a:ext>
              </a:extLst>
            </p:cNvPr>
            <p:cNvCxnSpPr>
              <a:cxnSpLocks/>
              <a:stCxn id="15" idx="1"/>
            </p:cNvCxnSpPr>
            <p:nvPr/>
          </p:nvCxnSpPr>
          <p:spPr>
            <a:xfrm flipV="1">
              <a:off x="1360377" y="3873449"/>
              <a:ext cx="1455564" cy="15855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39282F12-BB41-B9FA-1BA4-BD6C3C995362}"/>
                </a:ext>
              </a:extLst>
            </p:cNvPr>
            <p:cNvCxnSpPr>
              <a:cxnSpLocks/>
              <a:stCxn id="15" idx="1"/>
            </p:cNvCxnSpPr>
            <p:nvPr/>
          </p:nvCxnSpPr>
          <p:spPr>
            <a:xfrm>
              <a:off x="1360377" y="4032000"/>
              <a:ext cx="1794611" cy="46834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2" name="TextBox 31">
              <a:extLst>
                <a:ext uri="{FF2B5EF4-FFF2-40B4-BE49-F238E27FC236}">
                  <a16:creationId xmlns:a16="http://schemas.microsoft.com/office/drawing/2014/main" id="{67EDF7EA-1344-3F0E-AB6D-9174E05EE644}"/>
                </a:ext>
              </a:extLst>
            </p:cNvPr>
            <p:cNvSpPr txBox="1"/>
            <p:nvPr/>
          </p:nvSpPr>
          <p:spPr>
            <a:xfrm flipH="1">
              <a:off x="6" y="5494267"/>
              <a:ext cx="1609980" cy="369332"/>
            </a:xfrm>
            <a:prstGeom prst="rect">
              <a:avLst/>
            </a:prstGeom>
            <a:noFill/>
          </p:spPr>
          <p:txBody>
            <a:bodyPr wrap="square" rtlCol="0">
              <a:spAutoFit/>
            </a:bodyPr>
            <a:lstStyle/>
            <a:p>
              <a:r>
                <a:rPr lang="en-US" dirty="0"/>
                <a:t>Olde Canal Dr</a:t>
              </a:r>
            </a:p>
          </p:txBody>
        </p:sp>
        <p:cxnSp>
          <p:nvCxnSpPr>
            <p:cNvPr id="33" name="Straight Arrow Connector 32">
              <a:extLst>
                <a:ext uri="{FF2B5EF4-FFF2-40B4-BE49-F238E27FC236}">
                  <a16:creationId xmlns:a16="http://schemas.microsoft.com/office/drawing/2014/main" id="{B1E36CF9-70E9-9E76-6647-EC83F218C5B4}"/>
                </a:ext>
              </a:extLst>
            </p:cNvPr>
            <p:cNvCxnSpPr>
              <a:cxnSpLocks/>
            </p:cNvCxnSpPr>
            <p:nvPr/>
          </p:nvCxnSpPr>
          <p:spPr>
            <a:xfrm flipV="1">
              <a:off x="1403740" y="5427355"/>
              <a:ext cx="998576" cy="25662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1818150E-EFEB-2746-2F77-1B51629BC804}"/>
                </a:ext>
              </a:extLst>
            </p:cNvPr>
            <p:cNvSpPr txBox="1"/>
            <p:nvPr/>
          </p:nvSpPr>
          <p:spPr>
            <a:xfrm flipH="1">
              <a:off x="2312596" y="6270069"/>
              <a:ext cx="1405868" cy="369332"/>
            </a:xfrm>
            <a:prstGeom prst="rect">
              <a:avLst/>
            </a:prstGeom>
            <a:noFill/>
          </p:spPr>
          <p:txBody>
            <a:bodyPr wrap="square" rtlCol="0">
              <a:spAutoFit/>
            </a:bodyPr>
            <a:lstStyle/>
            <a:p>
              <a:r>
                <a:rPr lang="en-US" dirty="0"/>
                <a:t>“Paper” St</a:t>
              </a:r>
            </a:p>
          </p:txBody>
        </p:sp>
        <p:cxnSp>
          <p:nvCxnSpPr>
            <p:cNvPr id="35" name="Straight Arrow Connector 34">
              <a:extLst>
                <a:ext uri="{FF2B5EF4-FFF2-40B4-BE49-F238E27FC236}">
                  <a16:creationId xmlns:a16="http://schemas.microsoft.com/office/drawing/2014/main" id="{0B22C6E8-1DB0-3533-D624-57B5CD638937}"/>
                </a:ext>
              </a:extLst>
            </p:cNvPr>
            <p:cNvCxnSpPr>
              <a:cxnSpLocks/>
              <a:stCxn id="34" idx="0"/>
            </p:cNvCxnSpPr>
            <p:nvPr/>
          </p:nvCxnSpPr>
          <p:spPr>
            <a:xfrm flipV="1">
              <a:off x="3015530" y="5174901"/>
              <a:ext cx="621544" cy="1095168"/>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758D1969-2DF1-4F40-03B7-92935632A53D}"/>
                </a:ext>
              </a:extLst>
            </p:cNvPr>
            <p:cNvSpPr txBox="1"/>
            <p:nvPr/>
          </p:nvSpPr>
          <p:spPr>
            <a:xfrm flipH="1">
              <a:off x="700806" y="6065076"/>
              <a:ext cx="1405868" cy="646331"/>
            </a:xfrm>
            <a:prstGeom prst="rect">
              <a:avLst/>
            </a:prstGeom>
            <a:noFill/>
          </p:spPr>
          <p:txBody>
            <a:bodyPr wrap="square" rtlCol="0">
              <a:spAutoFit/>
            </a:bodyPr>
            <a:lstStyle/>
            <a:p>
              <a:r>
                <a:rPr lang="en-US" dirty="0"/>
                <a:t>Bear left on</a:t>
              </a:r>
              <a:br>
                <a:rPr lang="en-US" dirty="0"/>
              </a:br>
              <a:r>
                <a:rPr lang="en-US" dirty="0"/>
                <a:t>woods trail</a:t>
              </a:r>
            </a:p>
          </p:txBody>
        </p:sp>
        <p:cxnSp>
          <p:nvCxnSpPr>
            <p:cNvPr id="51" name="Straight Arrow Connector 50">
              <a:extLst>
                <a:ext uri="{FF2B5EF4-FFF2-40B4-BE49-F238E27FC236}">
                  <a16:creationId xmlns:a16="http://schemas.microsoft.com/office/drawing/2014/main" id="{E223C674-0E18-AC2A-14C2-37F69E0E317D}"/>
                </a:ext>
              </a:extLst>
            </p:cNvPr>
            <p:cNvCxnSpPr>
              <a:cxnSpLocks/>
            </p:cNvCxnSpPr>
            <p:nvPr/>
          </p:nvCxnSpPr>
          <p:spPr>
            <a:xfrm flipV="1">
              <a:off x="1863049" y="5443738"/>
              <a:ext cx="1134584" cy="92103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6" name="TextBox 55">
              <a:extLst>
                <a:ext uri="{FF2B5EF4-FFF2-40B4-BE49-F238E27FC236}">
                  <a16:creationId xmlns:a16="http://schemas.microsoft.com/office/drawing/2014/main" id="{66BE3E96-9B5F-ADC6-F842-A2681BA57ACF}"/>
                </a:ext>
              </a:extLst>
            </p:cNvPr>
            <p:cNvSpPr txBox="1"/>
            <p:nvPr/>
          </p:nvSpPr>
          <p:spPr>
            <a:xfrm flipH="1">
              <a:off x="3670436" y="6131569"/>
              <a:ext cx="2304464" cy="646331"/>
            </a:xfrm>
            <a:prstGeom prst="rect">
              <a:avLst/>
            </a:prstGeom>
            <a:noFill/>
          </p:spPr>
          <p:txBody>
            <a:bodyPr wrap="square" rtlCol="0">
              <a:spAutoFit/>
            </a:bodyPr>
            <a:lstStyle/>
            <a:p>
              <a:r>
                <a:rPr lang="en-US" dirty="0"/>
                <a:t>See chart 10</a:t>
              </a:r>
              <a:br>
                <a:rPr lang="en-US" dirty="0"/>
              </a:br>
              <a:r>
                <a:rPr lang="en-US" dirty="0"/>
                <a:t>“Hard Trail Options</a:t>
              </a:r>
            </a:p>
          </p:txBody>
        </p:sp>
        <p:cxnSp>
          <p:nvCxnSpPr>
            <p:cNvPr id="57" name="Straight Arrow Connector 56">
              <a:extLst>
                <a:ext uri="{FF2B5EF4-FFF2-40B4-BE49-F238E27FC236}">
                  <a16:creationId xmlns:a16="http://schemas.microsoft.com/office/drawing/2014/main" id="{779742E6-494F-03E6-EF20-53D11653BC58}"/>
                </a:ext>
              </a:extLst>
            </p:cNvPr>
            <p:cNvCxnSpPr>
              <a:cxnSpLocks/>
            </p:cNvCxnSpPr>
            <p:nvPr/>
          </p:nvCxnSpPr>
          <p:spPr>
            <a:xfrm flipH="1" flipV="1">
              <a:off x="4061142" y="5413594"/>
              <a:ext cx="250531" cy="85647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24A8C330-0385-6D45-1ABB-A2F5789E83C6}"/>
                </a:ext>
              </a:extLst>
            </p:cNvPr>
            <p:cNvCxnSpPr>
              <a:cxnSpLocks/>
            </p:cNvCxnSpPr>
            <p:nvPr/>
          </p:nvCxnSpPr>
          <p:spPr>
            <a:xfrm flipV="1">
              <a:off x="4302040" y="5421458"/>
              <a:ext cx="350436" cy="79844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2C3B7E63-3B7D-9EF5-81AD-6492179939B3}"/>
                </a:ext>
              </a:extLst>
            </p:cNvPr>
            <p:cNvSpPr txBox="1"/>
            <p:nvPr/>
          </p:nvSpPr>
          <p:spPr>
            <a:xfrm flipH="1">
              <a:off x="120265" y="2092073"/>
              <a:ext cx="1467491" cy="369332"/>
            </a:xfrm>
            <a:prstGeom prst="rect">
              <a:avLst/>
            </a:prstGeom>
            <a:noFill/>
          </p:spPr>
          <p:txBody>
            <a:bodyPr wrap="square" rtlCol="0">
              <a:spAutoFit/>
            </a:bodyPr>
            <a:lstStyle/>
            <a:p>
              <a:r>
                <a:rPr lang="en-US" dirty="0"/>
                <a:t>Hadley Park</a:t>
              </a:r>
            </a:p>
          </p:txBody>
        </p:sp>
        <p:cxnSp>
          <p:nvCxnSpPr>
            <p:cNvPr id="76" name="Straight Arrow Connector 75">
              <a:extLst>
                <a:ext uri="{FF2B5EF4-FFF2-40B4-BE49-F238E27FC236}">
                  <a16:creationId xmlns:a16="http://schemas.microsoft.com/office/drawing/2014/main" id="{D6680DD9-0001-D89C-31E0-1BB05063064D}"/>
                </a:ext>
              </a:extLst>
            </p:cNvPr>
            <p:cNvCxnSpPr>
              <a:cxnSpLocks/>
            </p:cNvCxnSpPr>
            <p:nvPr/>
          </p:nvCxnSpPr>
          <p:spPr>
            <a:xfrm>
              <a:off x="1360377" y="2271114"/>
              <a:ext cx="1171376" cy="3402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152863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EFC38-D116-D7FF-9104-8EF5775DD094}"/>
              </a:ext>
            </a:extLst>
          </p:cNvPr>
          <p:cNvSpPr>
            <a:spLocks noGrp="1"/>
          </p:cNvSpPr>
          <p:nvPr>
            <p:ph type="title"/>
          </p:nvPr>
        </p:nvSpPr>
        <p:spPr>
          <a:xfrm>
            <a:off x="628650" y="145488"/>
            <a:ext cx="7886700" cy="464112"/>
          </a:xfrm>
        </p:spPr>
        <p:txBody>
          <a:bodyPr>
            <a:normAutofit fontScale="90000"/>
          </a:bodyPr>
          <a:lstStyle/>
          <a:p>
            <a:r>
              <a:rPr lang="en-US" sz="3600" dirty="0"/>
              <a:t>Original Canal with Towpath</a:t>
            </a:r>
          </a:p>
        </p:txBody>
      </p:sp>
      <p:sp>
        <p:nvSpPr>
          <p:cNvPr id="3" name="Slide Number Placeholder 2">
            <a:extLst>
              <a:ext uri="{FF2B5EF4-FFF2-40B4-BE49-F238E27FC236}">
                <a16:creationId xmlns:a16="http://schemas.microsoft.com/office/drawing/2014/main" id="{C2BD85B5-5D5E-A125-0897-3606504407CF}"/>
              </a:ext>
            </a:extLst>
          </p:cNvPr>
          <p:cNvSpPr>
            <a:spLocks noGrp="1"/>
          </p:cNvSpPr>
          <p:nvPr>
            <p:ph type="sldNum" sz="quarter" idx="12"/>
          </p:nvPr>
        </p:nvSpPr>
        <p:spPr/>
        <p:txBody>
          <a:bodyPr/>
          <a:lstStyle/>
          <a:p>
            <a:fld id="{BD3B2A05-6373-4037-9133-FDE3B40E1D74}" type="slidenum">
              <a:rPr lang="en-US" smtClean="0"/>
              <a:t>15</a:t>
            </a:fld>
            <a:endParaRPr lang="en-US"/>
          </a:p>
        </p:txBody>
      </p:sp>
      <p:pic>
        <p:nvPicPr>
          <p:cNvPr id="7" name="Picture 6">
            <a:extLst>
              <a:ext uri="{FF2B5EF4-FFF2-40B4-BE49-F238E27FC236}">
                <a16:creationId xmlns:a16="http://schemas.microsoft.com/office/drawing/2014/main" id="{B290A5F5-5D08-4F0F-C910-2C95208B5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3855" y="750853"/>
            <a:ext cx="3291840" cy="2468880"/>
          </a:xfrm>
          <a:prstGeom prst="rect">
            <a:avLst/>
          </a:prstGeom>
        </p:spPr>
      </p:pic>
      <p:pic>
        <p:nvPicPr>
          <p:cNvPr id="9" name="Picture 8">
            <a:extLst>
              <a:ext uri="{FF2B5EF4-FFF2-40B4-BE49-F238E27FC236}">
                <a16:creationId xmlns:a16="http://schemas.microsoft.com/office/drawing/2014/main" id="{EAA4DA60-5C49-9927-FB63-DAFC990FE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744" y="3545551"/>
            <a:ext cx="3985309" cy="2988982"/>
          </a:xfrm>
          <a:prstGeom prst="rect">
            <a:avLst/>
          </a:prstGeom>
        </p:spPr>
      </p:pic>
      <p:pic>
        <p:nvPicPr>
          <p:cNvPr id="11" name="Picture 10">
            <a:extLst>
              <a:ext uri="{FF2B5EF4-FFF2-40B4-BE49-F238E27FC236}">
                <a16:creationId xmlns:a16="http://schemas.microsoft.com/office/drawing/2014/main" id="{A8FB750C-9667-9402-2489-962BE5A03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706" y="906936"/>
            <a:ext cx="2979133" cy="2234350"/>
          </a:xfrm>
          <a:prstGeom prst="rect">
            <a:avLst/>
          </a:prstGeom>
        </p:spPr>
      </p:pic>
      <p:sp>
        <p:nvSpPr>
          <p:cNvPr id="12" name="TextBox 11">
            <a:extLst>
              <a:ext uri="{FF2B5EF4-FFF2-40B4-BE49-F238E27FC236}">
                <a16:creationId xmlns:a16="http://schemas.microsoft.com/office/drawing/2014/main" id="{DD2A233A-0FF2-3654-2F4E-9A654251FCD1}"/>
              </a:ext>
            </a:extLst>
          </p:cNvPr>
          <p:cNvSpPr txBox="1"/>
          <p:nvPr/>
        </p:nvSpPr>
        <p:spPr>
          <a:xfrm>
            <a:off x="5148860" y="6482477"/>
            <a:ext cx="2695803" cy="369332"/>
          </a:xfrm>
          <a:prstGeom prst="rect">
            <a:avLst/>
          </a:prstGeom>
          <a:noFill/>
        </p:spPr>
        <p:txBody>
          <a:bodyPr wrap="none" rtlCol="0">
            <a:spAutoFit/>
          </a:bodyPr>
          <a:lstStyle/>
          <a:p>
            <a:r>
              <a:rPr lang="en-US" dirty="0"/>
              <a:t>Canal South of Golf Course</a:t>
            </a:r>
          </a:p>
        </p:txBody>
      </p:sp>
      <p:sp>
        <p:nvSpPr>
          <p:cNvPr id="13" name="TextBox 12">
            <a:extLst>
              <a:ext uri="{FF2B5EF4-FFF2-40B4-BE49-F238E27FC236}">
                <a16:creationId xmlns:a16="http://schemas.microsoft.com/office/drawing/2014/main" id="{9188BC56-566F-7B79-5E6D-A9D99E4CE999}"/>
              </a:ext>
            </a:extLst>
          </p:cNvPr>
          <p:cNvSpPr txBox="1"/>
          <p:nvPr/>
        </p:nvSpPr>
        <p:spPr>
          <a:xfrm>
            <a:off x="4999921" y="3104019"/>
            <a:ext cx="2748701" cy="369332"/>
          </a:xfrm>
          <a:prstGeom prst="rect">
            <a:avLst/>
          </a:prstGeom>
          <a:noFill/>
        </p:spPr>
        <p:txBody>
          <a:bodyPr wrap="none" rtlCol="0">
            <a:spAutoFit/>
          </a:bodyPr>
          <a:lstStyle/>
          <a:p>
            <a:r>
              <a:rPr lang="en-US" dirty="0"/>
              <a:t>Canal North on Golf Course</a:t>
            </a:r>
          </a:p>
        </p:txBody>
      </p:sp>
      <p:sp>
        <p:nvSpPr>
          <p:cNvPr id="14" name="TextBox 13">
            <a:extLst>
              <a:ext uri="{FF2B5EF4-FFF2-40B4-BE49-F238E27FC236}">
                <a16:creationId xmlns:a16="http://schemas.microsoft.com/office/drawing/2014/main" id="{397D3E65-CCAE-2698-71C0-BAAC2A10421F}"/>
              </a:ext>
            </a:extLst>
          </p:cNvPr>
          <p:cNvSpPr txBox="1"/>
          <p:nvPr/>
        </p:nvSpPr>
        <p:spPr>
          <a:xfrm>
            <a:off x="889912" y="3158051"/>
            <a:ext cx="2519921" cy="369332"/>
          </a:xfrm>
          <a:prstGeom prst="rect">
            <a:avLst/>
          </a:prstGeom>
          <a:noFill/>
        </p:spPr>
        <p:txBody>
          <a:bodyPr wrap="none" rtlCol="0">
            <a:spAutoFit/>
          </a:bodyPr>
          <a:lstStyle/>
          <a:p>
            <a:r>
              <a:rPr lang="en-US" dirty="0"/>
              <a:t>Canal S from Westford St</a:t>
            </a:r>
          </a:p>
        </p:txBody>
      </p:sp>
      <p:pic>
        <p:nvPicPr>
          <p:cNvPr id="5" name="Picture 4">
            <a:extLst>
              <a:ext uri="{FF2B5EF4-FFF2-40B4-BE49-F238E27FC236}">
                <a16:creationId xmlns:a16="http://schemas.microsoft.com/office/drawing/2014/main" id="{647E7750-5058-8466-BC28-97EE55D5E4BD}"/>
              </a:ext>
            </a:extLst>
          </p:cNvPr>
          <p:cNvPicPr>
            <a:picLocks noChangeAspect="1"/>
          </p:cNvPicPr>
          <p:nvPr/>
        </p:nvPicPr>
        <p:blipFill rotWithShape="1">
          <a:blip r:embed="rId5">
            <a:extLst>
              <a:ext uri="{28A0092B-C50C-407E-A947-70E740481C1C}">
                <a14:useLocalDpi xmlns:a14="http://schemas.microsoft.com/office/drawing/2010/main" val="0"/>
              </a:ext>
            </a:extLst>
          </a:blip>
          <a:srcRect l="21961" r="13356"/>
          <a:stretch/>
        </p:blipFill>
        <p:spPr>
          <a:xfrm rot="5400000">
            <a:off x="698255" y="3457093"/>
            <a:ext cx="2850131" cy="3304749"/>
          </a:xfrm>
          <a:prstGeom prst="rect">
            <a:avLst/>
          </a:prstGeom>
        </p:spPr>
      </p:pic>
      <p:sp>
        <p:nvSpPr>
          <p:cNvPr id="6" name="TextBox 5">
            <a:extLst>
              <a:ext uri="{FF2B5EF4-FFF2-40B4-BE49-F238E27FC236}">
                <a16:creationId xmlns:a16="http://schemas.microsoft.com/office/drawing/2014/main" id="{B41236F6-892D-05A3-216F-5F51444494EC}"/>
              </a:ext>
            </a:extLst>
          </p:cNvPr>
          <p:cNvSpPr txBox="1"/>
          <p:nvPr/>
        </p:nvSpPr>
        <p:spPr>
          <a:xfrm>
            <a:off x="1080933" y="6473108"/>
            <a:ext cx="1898725" cy="369332"/>
          </a:xfrm>
          <a:prstGeom prst="rect">
            <a:avLst/>
          </a:prstGeom>
          <a:noFill/>
        </p:spPr>
        <p:txBody>
          <a:bodyPr wrap="none" rtlCol="0">
            <a:spAutoFit/>
          </a:bodyPr>
          <a:lstStyle/>
          <a:p>
            <a:r>
              <a:rPr lang="en-US" dirty="0"/>
              <a:t>Paper street to GC</a:t>
            </a:r>
          </a:p>
        </p:txBody>
      </p:sp>
      <p:sp>
        <p:nvSpPr>
          <p:cNvPr id="8" name="TextBox 7">
            <a:extLst>
              <a:ext uri="{FF2B5EF4-FFF2-40B4-BE49-F238E27FC236}">
                <a16:creationId xmlns:a16="http://schemas.microsoft.com/office/drawing/2014/main" id="{19174C9E-668C-DD57-6207-609D7D5C13E8}"/>
              </a:ext>
            </a:extLst>
          </p:cNvPr>
          <p:cNvSpPr txBox="1"/>
          <p:nvPr/>
        </p:nvSpPr>
        <p:spPr>
          <a:xfrm flipH="1">
            <a:off x="7987349" y="2650921"/>
            <a:ext cx="1156651" cy="461665"/>
          </a:xfrm>
          <a:prstGeom prst="rect">
            <a:avLst/>
          </a:prstGeom>
          <a:noFill/>
        </p:spPr>
        <p:txBody>
          <a:bodyPr wrap="square" rtlCol="0">
            <a:spAutoFit/>
          </a:bodyPr>
          <a:lstStyle/>
          <a:p>
            <a:pPr algn="ctr"/>
            <a:r>
              <a:rPr lang="en-US" sz="1200" dirty="0"/>
              <a:t>Towpath</a:t>
            </a:r>
            <a:br>
              <a:rPr lang="en-US" sz="1200" dirty="0"/>
            </a:br>
            <a:r>
              <a:rPr lang="en-US" sz="1200" dirty="0"/>
              <a:t>Side</a:t>
            </a:r>
          </a:p>
        </p:txBody>
      </p:sp>
      <p:cxnSp>
        <p:nvCxnSpPr>
          <p:cNvPr id="10" name="Straight Arrow Connector 9">
            <a:extLst>
              <a:ext uri="{FF2B5EF4-FFF2-40B4-BE49-F238E27FC236}">
                <a16:creationId xmlns:a16="http://schemas.microsoft.com/office/drawing/2014/main" id="{16FA26EC-851B-B337-674B-CAD716F97B61}"/>
              </a:ext>
            </a:extLst>
          </p:cNvPr>
          <p:cNvCxnSpPr>
            <a:cxnSpLocks/>
            <a:stCxn id="8" idx="2"/>
          </p:cNvCxnSpPr>
          <p:nvPr/>
        </p:nvCxnSpPr>
        <p:spPr>
          <a:xfrm flipH="1">
            <a:off x="8438606" y="3112586"/>
            <a:ext cx="127068" cy="31641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322620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16</a:t>
            </a:fld>
            <a:endParaRPr lang="en-US"/>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192803" cy="461665"/>
          </a:xfrm>
          <a:prstGeom prst="rect">
            <a:avLst/>
          </a:prstGeom>
          <a:noFill/>
        </p:spPr>
        <p:txBody>
          <a:bodyPr wrap="none" rtlCol="0">
            <a:spAutoFit/>
          </a:bodyPr>
          <a:lstStyle/>
          <a:p>
            <a:r>
              <a:rPr lang="en-US" sz="2400" dirty="0"/>
              <a:t>Goldilocks Option #3: Canal View and Streets = 1.7 miles </a:t>
            </a:r>
          </a:p>
        </p:txBody>
      </p:sp>
      <p:sp>
        <p:nvSpPr>
          <p:cNvPr id="7" name="TextBox 6">
            <a:extLst>
              <a:ext uri="{FF2B5EF4-FFF2-40B4-BE49-F238E27FC236}">
                <a16:creationId xmlns:a16="http://schemas.microsoft.com/office/drawing/2014/main" id="{CED73A72-023F-9313-7B2C-CF1DC5EC8CE6}"/>
              </a:ext>
            </a:extLst>
          </p:cNvPr>
          <p:cNvSpPr txBox="1"/>
          <p:nvPr/>
        </p:nvSpPr>
        <p:spPr>
          <a:xfrm>
            <a:off x="5087203" y="750570"/>
            <a:ext cx="3816622" cy="5909310"/>
          </a:xfrm>
          <a:prstGeom prst="rect">
            <a:avLst/>
          </a:prstGeom>
          <a:noFill/>
        </p:spPr>
        <p:txBody>
          <a:bodyPr wrap="none" rtlCol="0">
            <a:spAutoFit/>
          </a:bodyPr>
          <a:lstStyle/>
          <a:p>
            <a:r>
              <a:rPr lang="en-US" dirty="0"/>
              <a:t>   	Same as Options 1&amp;2 </a:t>
            </a:r>
            <a:br>
              <a:rPr lang="en-US" dirty="0"/>
            </a:br>
            <a:r>
              <a:rPr lang="en-US" dirty="0"/>
              <a:t>	    -- River to Westford St</a:t>
            </a:r>
          </a:p>
          <a:p>
            <a:endParaRPr lang="en-US" dirty="0"/>
          </a:p>
          <a:p>
            <a:r>
              <a:rPr lang="en-US" dirty="0"/>
              <a:t>	Same as Option 1</a:t>
            </a:r>
          </a:p>
          <a:p>
            <a:r>
              <a:rPr lang="en-US" dirty="0"/>
              <a:t>	    -- Westford &amp; Westview Sts</a:t>
            </a:r>
          </a:p>
          <a:p>
            <a:endParaRPr lang="en-US" dirty="0"/>
          </a:p>
          <a:p>
            <a:r>
              <a:rPr lang="en-US" dirty="0"/>
              <a:t>	Easier Westview to canal</a:t>
            </a:r>
          </a:p>
          <a:p>
            <a:r>
              <a:rPr lang="en-US" dirty="0"/>
              <a:t>	  -- Two “paper streets”</a:t>
            </a:r>
          </a:p>
          <a:p>
            <a:r>
              <a:rPr lang="en-US" dirty="0"/>
              <a:t>	     --- Westview to GC = Salt Co</a:t>
            </a:r>
          </a:p>
          <a:p>
            <a:r>
              <a:rPr lang="en-US" dirty="0"/>
              <a:t>	     --- South edge of GC = city</a:t>
            </a:r>
          </a:p>
          <a:p>
            <a:endParaRPr lang="en-US" dirty="0"/>
          </a:p>
          <a:p>
            <a:r>
              <a:rPr lang="en-US" dirty="0"/>
              <a:t>	Same as Option 3 </a:t>
            </a:r>
            <a:br>
              <a:rPr lang="en-US" dirty="0"/>
            </a:br>
            <a:r>
              <a:rPr lang="en-US" dirty="0"/>
              <a:t>	    -- Ball field to Canal &amp; GC</a:t>
            </a:r>
          </a:p>
          <a:p>
            <a:r>
              <a:rPr lang="en-US" dirty="0"/>
              <a:t>	</a:t>
            </a:r>
          </a:p>
          <a:p>
            <a:r>
              <a:rPr lang="en-US" dirty="0"/>
              <a:t>	Advantages</a:t>
            </a:r>
          </a:p>
          <a:p>
            <a:r>
              <a:rPr lang="en-US" dirty="0"/>
              <a:t>	- Only one easement grantor</a:t>
            </a:r>
          </a:p>
          <a:p>
            <a:r>
              <a:rPr lang="en-US" dirty="0"/>
              <a:t>	- Includes great canal section</a:t>
            </a:r>
            <a:br>
              <a:rPr lang="en-US" dirty="0"/>
            </a:br>
            <a:r>
              <a:rPr lang="en-US" dirty="0"/>
              <a:t>	</a:t>
            </a:r>
          </a:p>
          <a:p>
            <a:r>
              <a:rPr lang="en-US" dirty="0"/>
              <a:t>   	Land owned by: City and E Salt Co</a:t>
            </a:r>
          </a:p>
          <a:p>
            <a:r>
              <a:rPr lang="en-US" dirty="0"/>
              <a:t>   </a:t>
            </a:r>
          </a:p>
          <a:p>
            <a:r>
              <a:rPr lang="en-US" dirty="0"/>
              <a:t>S</a:t>
            </a:r>
          </a:p>
        </p:txBody>
      </p:sp>
      <p:pic>
        <p:nvPicPr>
          <p:cNvPr id="4" name="Picture 3">
            <a:extLst>
              <a:ext uri="{FF2B5EF4-FFF2-40B4-BE49-F238E27FC236}">
                <a16:creationId xmlns:a16="http://schemas.microsoft.com/office/drawing/2014/main" id="{54CFB70E-D74A-30E0-4E6C-CF9F5BDB221B}"/>
              </a:ext>
            </a:extLst>
          </p:cNvPr>
          <p:cNvPicPr>
            <a:picLocks noChangeAspect="1"/>
          </p:cNvPicPr>
          <p:nvPr/>
        </p:nvPicPr>
        <p:blipFill rotWithShape="1">
          <a:blip r:embed="rId2">
            <a:extLst>
              <a:ext uri="{28A0092B-C50C-407E-A947-70E740481C1C}">
                <a14:useLocalDpi xmlns:a14="http://schemas.microsoft.com/office/drawing/2010/main" val="0"/>
              </a:ext>
            </a:extLst>
          </a:blip>
          <a:srcRect l="26289" r="-547"/>
          <a:stretch/>
        </p:blipFill>
        <p:spPr>
          <a:xfrm>
            <a:off x="573729" y="750570"/>
            <a:ext cx="4736124" cy="5356860"/>
          </a:xfrm>
          <a:prstGeom prst="rect">
            <a:avLst/>
          </a:prstGeom>
        </p:spPr>
      </p:pic>
      <p:sp>
        <p:nvSpPr>
          <p:cNvPr id="9" name="TextBox 8">
            <a:extLst>
              <a:ext uri="{FF2B5EF4-FFF2-40B4-BE49-F238E27FC236}">
                <a16:creationId xmlns:a16="http://schemas.microsoft.com/office/drawing/2014/main" id="{574F5352-953B-7083-483B-8D4497C5BD43}"/>
              </a:ext>
            </a:extLst>
          </p:cNvPr>
          <p:cNvSpPr txBox="1"/>
          <p:nvPr/>
        </p:nvSpPr>
        <p:spPr>
          <a:xfrm flipH="1">
            <a:off x="33956" y="1155651"/>
            <a:ext cx="974189" cy="646331"/>
          </a:xfrm>
          <a:prstGeom prst="rect">
            <a:avLst/>
          </a:prstGeom>
          <a:noFill/>
        </p:spPr>
        <p:txBody>
          <a:bodyPr wrap="square" rtlCol="0">
            <a:spAutoFit/>
          </a:bodyPr>
          <a:lstStyle/>
          <a:p>
            <a:r>
              <a:rPr lang="en-US" dirty="0"/>
              <a:t>Roark</a:t>
            </a:r>
            <a:br>
              <a:rPr lang="en-US" dirty="0"/>
            </a:br>
            <a:r>
              <a:rPr lang="en-US" dirty="0"/>
              <a:t>Bridge</a:t>
            </a:r>
          </a:p>
        </p:txBody>
      </p:sp>
      <p:cxnSp>
        <p:nvCxnSpPr>
          <p:cNvPr id="18" name="Straight Connector 17">
            <a:extLst>
              <a:ext uri="{FF2B5EF4-FFF2-40B4-BE49-F238E27FC236}">
                <a16:creationId xmlns:a16="http://schemas.microsoft.com/office/drawing/2014/main" id="{FD1CB8FA-CBD7-B51A-4371-3018ACED9E89}"/>
              </a:ext>
            </a:extLst>
          </p:cNvPr>
          <p:cNvCxnSpPr>
            <a:cxnSpLocks/>
          </p:cNvCxnSpPr>
          <p:nvPr/>
        </p:nvCxnSpPr>
        <p:spPr>
          <a:xfrm flipH="1">
            <a:off x="1941705" y="1732232"/>
            <a:ext cx="358347" cy="1538507"/>
          </a:xfrm>
          <a:prstGeom prst="line">
            <a:avLst/>
          </a:prstGeom>
          <a:ln w="19050">
            <a:solidFill>
              <a:schemeClr val="accent1">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EE6EA9A-0B5C-6C82-F39B-29373A4B8CE4}"/>
              </a:ext>
            </a:extLst>
          </p:cNvPr>
          <p:cNvCxnSpPr>
            <a:cxnSpLocks/>
          </p:cNvCxnSpPr>
          <p:nvPr/>
        </p:nvCxnSpPr>
        <p:spPr>
          <a:xfrm flipH="1">
            <a:off x="1981200" y="2724249"/>
            <a:ext cx="113340" cy="42925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CA4BB11-C2B3-8C9E-11BE-4A165A48E3BE}"/>
              </a:ext>
            </a:extLst>
          </p:cNvPr>
          <p:cNvCxnSpPr>
            <a:cxnSpLocks/>
          </p:cNvCxnSpPr>
          <p:nvPr/>
        </p:nvCxnSpPr>
        <p:spPr>
          <a:xfrm flipH="1">
            <a:off x="2151843" y="2558425"/>
            <a:ext cx="169691" cy="5685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09FBB3F-7401-153D-F829-81FE25322F60}"/>
              </a:ext>
            </a:extLst>
          </p:cNvPr>
          <p:cNvCxnSpPr>
            <a:cxnSpLocks/>
          </p:cNvCxnSpPr>
          <p:nvPr/>
        </p:nvCxnSpPr>
        <p:spPr>
          <a:xfrm flipH="1">
            <a:off x="2360280" y="2558425"/>
            <a:ext cx="187809" cy="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3045FE3-6377-B95D-710C-26CD8C68569C}"/>
              </a:ext>
            </a:extLst>
          </p:cNvPr>
          <p:cNvCxnSpPr>
            <a:cxnSpLocks/>
          </p:cNvCxnSpPr>
          <p:nvPr/>
        </p:nvCxnSpPr>
        <p:spPr>
          <a:xfrm flipH="1">
            <a:off x="2094540" y="2615279"/>
            <a:ext cx="57303" cy="10897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7F8DB8FA-1EF4-5413-3047-22B6B8EC4212}"/>
              </a:ext>
            </a:extLst>
          </p:cNvPr>
          <p:cNvCxnSpPr>
            <a:cxnSpLocks/>
          </p:cNvCxnSpPr>
          <p:nvPr/>
        </p:nvCxnSpPr>
        <p:spPr>
          <a:xfrm flipV="1">
            <a:off x="3103275" y="1966197"/>
            <a:ext cx="473782" cy="454831"/>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DEADBD0-C164-872C-8C23-4DD552155E73}"/>
              </a:ext>
            </a:extLst>
          </p:cNvPr>
          <p:cNvCxnSpPr>
            <a:cxnSpLocks/>
          </p:cNvCxnSpPr>
          <p:nvPr/>
        </p:nvCxnSpPr>
        <p:spPr>
          <a:xfrm flipH="1" flipV="1">
            <a:off x="3477563" y="1568220"/>
            <a:ext cx="99494" cy="39797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0D81B16-A009-FDFB-D157-532FCC6B6B92}"/>
              </a:ext>
            </a:extLst>
          </p:cNvPr>
          <p:cNvCxnSpPr>
            <a:cxnSpLocks/>
          </p:cNvCxnSpPr>
          <p:nvPr/>
        </p:nvCxnSpPr>
        <p:spPr>
          <a:xfrm flipV="1">
            <a:off x="3470936" y="1335367"/>
            <a:ext cx="39335" cy="232853"/>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D88050EC-2723-2099-D0AA-EB7562F738F6}"/>
              </a:ext>
            </a:extLst>
          </p:cNvPr>
          <p:cNvCxnSpPr>
            <a:cxnSpLocks/>
          </p:cNvCxnSpPr>
          <p:nvPr/>
        </p:nvCxnSpPr>
        <p:spPr>
          <a:xfrm flipH="1">
            <a:off x="2685742" y="925989"/>
            <a:ext cx="2863420" cy="199114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6" name="Straight Arrow Connector 55">
            <a:extLst>
              <a:ext uri="{FF2B5EF4-FFF2-40B4-BE49-F238E27FC236}">
                <a16:creationId xmlns:a16="http://schemas.microsoft.com/office/drawing/2014/main" id="{F6D3447B-40E2-11E1-CA0A-74C2435ECDB1}"/>
              </a:ext>
            </a:extLst>
          </p:cNvPr>
          <p:cNvCxnSpPr>
            <a:cxnSpLocks/>
          </p:cNvCxnSpPr>
          <p:nvPr/>
        </p:nvCxnSpPr>
        <p:spPr>
          <a:xfrm flipH="1">
            <a:off x="3527310" y="1800357"/>
            <a:ext cx="1994309" cy="1580456"/>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8DCDDAC3-5CE5-688F-C1BE-5D9042B92802}"/>
              </a:ext>
            </a:extLst>
          </p:cNvPr>
          <p:cNvCxnSpPr>
            <a:cxnSpLocks/>
          </p:cNvCxnSpPr>
          <p:nvPr/>
        </p:nvCxnSpPr>
        <p:spPr>
          <a:xfrm flipH="1">
            <a:off x="4003738" y="2610699"/>
            <a:ext cx="1530945" cy="2800877"/>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62" name="Straight Arrow Connector 61">
            <a:extLst>
              <a:ext uri="{FF2B5EF4-FFF2-40B4-BE49-F238E27FC236}">
                <a16:creationId xmlns:a16="http://schemas.microsoft.com/office/drawing/2014/main" id="{4A40D7B0-CE87-7B85-1D40-58F5ED23765D}"/>
              </a:ext>
            </a:extLst>
          </p:cNvPr>
          <p:cNvCxnSpPr>
            <a:cxnSpLocks/>
          </p:cNvCxnSpPr>
          <p:nvPr/>
        </p:nvCxnSpPr>
        <p:spPr>
          <a:xfrm flipH="1">
            <a:off x="4306972" y="3966752"/>
            <a:ext cx="1255232" cy="170867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0657B053-C4CE-F4F5-1275-C53EE614FA15}"/>
              </a:ext>
            </a:extLst>
          </p:cNvPr>
          <p:cNvCxnSpPr>
            <a:cxnSpLocks/>
          </p:cNvCxnSpPr>
          <p:nvPr/>
        </p:nvCxnSpPr>
        <p:spPr>
          <a:xfrm>
            <a:off x="3043451" y="3597862"/>
            <a:ext cx="296715" cy="102418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DE8E82A-99FF-4993-583E-C369960A1CAA}"/>
              </a:ext>
            </a:extLst>
          </p:cNvPr>
          <p:cNvCxnSpPr>
            <a:cxnSpLocks/>
          </p:cNvCxnSpPr>
          <p:nvPr/>
        </p:nvCxnSpPr>
        <p:spPr>
          <a:xfrm>
            <a:off x="3221720" y="3521122"/>
            <a:ext cx="305590" cy="10593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69A0639-0794-0940-F4B8-71AB68C64C5A}"/>
              </a:ext>
            </a:extLst>
          </p:cNvPr>
          <p:cNvCxnSpPr>
            <a:cxnSpLocks/>
          </p:cNvCxnSpPr>
          <p:nvPr/>
        </p:nvCxnSpPr>
        <p:spPr>
          <a:xfrm flipH="1">
            <a:off x="3340166" y="4580446"/>
            <a:ext cx="178269" cy="41596"/>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CB15717C-80DC-FD00-6C28-E785E245CF18}"/>
              </a:ext>
            </a:extLst>
          </p:cNvPr>
          <p:cNvSpPr txBox="1"/>
          <p:nvPr/>
        </p:nvSpPr>
        <p:spPr>
          <a:xfrm flipH="1">
            <a:off x="80305" y="3262511"/>
            <a:ext cx="1167374" cy="369332"/>
          </a:xfrm>
          <a:prstGeom prst="rect">
            <a:avLst/>
          </a:prstGeom>
          <a:noFill/>
        </p:spPr>
        <p:txBody>
          <a:bodyPr wrap="square" rtlCol="0">
            <a:spAutoFit/>
          </a:bodyPr>
          <a:lstStyle/>
          <a:p>
            <a:r>
              <a:rPr lang="en-US" dirty="0"/>
              <a:t>Baldwin St</a:t>
            </a:r>
          </a:p>
        </p:txBody>
      </p:sp>
      <p:sp>
        <p:nvSpPr>
          <p:cNvPr id="97" name="TextBox 96">
            <a:extLst>
              <a:ext uri="{FF2B5EF4-FFF2-40B4-BE49-F238E27FC236}">
                <a16:creationId xmlns:a16="http://schemas.microsoft.com/office/drawing/2014/main" id="{BB46961F-9682-3AC9-67CF-0F07FDDFA4A3}"/>
              </a:ext>
            </a:extLst>
          </p:cNvPr>
          <p:cNvSpPr txBox="1"/>
          <p:nvPr/>
        </p:nvSpPr>
        <p:spPr>
          <a:xfrm flipH="1">
            <a:off x="41845" y="4184124"/>
            <a:ext cx="1405868" cy="369332"/>
          </a:xfrm>
          <a:prstGeom prst="rect">
            <a:avLst/>
          </a:prstGeom>
          <a:noFill/>
        </p:spPr>
        <p:txBody>
          <a:bodyPr wrap="square" rtlCol="0">
            <a:spAutoFit/>
          </a:bodyPr>
          <a:lstStyle/>
          <a:p>
            <a:r>
              <a:rPr lang="en-US" dirty="0"/>
              <a:t>Westview St</a:t>
            </a:r>
          </a:p>
        </p:txBody>
      </p:sp>
      <p:cxnSp>
        <p:nvCxnSpPr>
          <p:cNvPr id="98" name="Straight Arrow Connector 97">
            <a:extLst>
              <a:ext uri="{FF2B5EF4-FFF2-40B4-BE49-F238E27FC236}">
                <a16:creationId xmlns:a16="http://schemas.microsoft.com/office/drawing/2014/main" id="{7D700A93-BD86-BBD9-00AA-931C157A11BF}"/>
              </a:ext>
            </a:extLst>
          </p:cNvPr>
          <p:cNvCxnSpPr>
            <a:cxnSpLocks/>
            <a:stCxn id="96" idx="1"/>
          </p:cNvCxnSpPr>
          <p:nvPr/>
        </p:nvCxnSpPr>
        <p:spPr>
          <a:xfrm flipV="1">
            <a:off x="1247679" y="3058907"/>
            <a:ext cx="1189934" cy="38827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101" name="Straight Arrow Connector 100">
            <a:extLst>
              <a:ext uri="{FF2B5EF4-FFF2-40B4-BE49-F238E27FC236}">
                <a16:creationId xmlns:a16="http://schemas.microsoft.com/office/drawing/2014/main" id="{3A8B7FD6-A1A2-A09B-561E-F9C5B9B9B2E8}"/>
              </a:ext>
            </a:extLst>
          </p:cNvPr>
          <p:cNvCxnSpPr>
            <a:cxnSpLocks/>
            <a:stCxn id="97" idx="1"/>
          </p:cNvCxnSpPr>
          <p:nvPr/>
        </p:nvCxnSpPr>
        <p:spPr>
          <a:xfrm flipV="1">
            <a:off x="1447713" y="4130509"/>
            <a:ext cx="2247987" cy="23828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11" name="TextBox 110">
            <a:extLst>
              <a:ext uri="{FF2B5EF4-FFF2-40B4-BE49-F238E27FC236}">
                <a16:creationId xmlns:a16="http://schemas.microsoft.com/office/drawing/2014/main" id="{FAF3DB9E-4739-EBC9-F47D-1C30301708D3}"/>
              </a:ext>
            </a:extLst>
          </p:cNvPr>
          <p:cNvSpPr txBox="1"/>
          <p:nvPr/>
        </p:nvSpPr>
        <p:spPr>
          <a:xfrm flipH="1">
            <a:off x="16340" y="4667243"/>
            <a:ext cx="1156651" cy="369332"/>
          </a:xfrm>
          <a:prstGeom prst="rect">
            <a:avLst/>
          </a:prstGeom>
          <a:noFill/>
        </p:spPr>
        <p:txBody>
          <a:bodyPr wrap="square" rtlCol="0">
            <a:spAutoFit/>
          </a:bodyPr>
          <a:lstStyle/>
          <a:p>
            <a:r>
              <a:rPr lang="en-US" dirty="0"/>
              <a:t>Old Dump</a:t>
            </a:r>
          </a:p>
        </p:txBody>
      </p:sp>
      <p:cxnSp>
        <p:nvCxnSpPr>
          <p:cNvPr id="112" name="Straight Arrow Connector 111">
            <a:extLst>
              <a:ext uri="{FF2B5EF4-FFF2-40B4-BE49-F238E27FC236}">
                <a16:creationId xmlns:a16="http://schemas.microsoft.com/office/drawing/2014/main" id="{5A29D346-2592-EAFA-6400-0C26F7207C39}"/>
              </a:ext>
            </a:extLst>
          </p:cNvPr>
          <p:cNvCxnSpPr>
            <a:cxnSpLocks/>
          </p:cNvCxnSpPr>
          <p:nvPr/>
        </p:nvCxnSpPr>
        <p:spPr>
          <a:xfrm flipV="1">
            <a:off x="1097315" y="4775446"/>
            <a:ext cx="350398" cy="37729"/>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AC81FBE0-56BB-DFFB-4E35-21BDABC497C9}"/>
              </a:ext>
            </a:extLst>
          </p:cNvPr>
          <p:cNvSpPr txBox="1"/>
          <p:nvPr/>
        </p:nvSpPr>
        <p:spPr>
          <a:xfrm flipH="1">
            <a:off x="19811" y="2610699"/>
            <a:ext cx="1575601" cy="369332"/>
          </a:xfrm>
          <a:prstGeom prst="rect">
            <a:avLst/>
          </a:prstGeom>
          <a:noFill/>
        </p:spPr>
        <p:txBody>
          <a:bodyPr wrap="square" rtlCol="0">
            <a:spAutoFit/>
          </a:bodyPr>
          <a:lstStyle/>
          <a:p>
            <a:r>
              <a:rPr lang="en-US" dirty="0"/>
              <a:t>~ Canal route</a:t>
            </a:r>
          </a:p>
        </p:txBody>
      </p:sp>
      <p:cxnSp>
        <p:nvCxnSpPr>
          <p:cNvPr id="6" name="Straight Arrow Connector 5">
            <a:extLst>
              <a:ext uri="{FF2B5EF4-FFF2-40B4-BE49-F238E27FC236}">
                <a16:creationId xmlns:a16="http://schemas.microsoft.com/office/drawing/2014/main" id="{FD31B382-0D87-E2BC-501E-EA6F8EC7D064}"/>
              </a:ext>
            </a:extLst>
          </p:cNvPr>
          <p:cNvCxnSpPr>
            <a:cxnSpLocks/>
          </p:cNvCxnSpPr>
          <p:nvPr/>
        </p:nvCxnSpPr>
        <p:spPr>
          <a:xfrm flipV="1">
            <a:off x="1370217" y="2592002"/>
            <a:ext cx="724323" cy="24404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55FE318D-3235-F289-DD62-2AE44044B99E}"/>
              </a:ext>
            </a:extLst>
          </p:cNvPr>
          <p:cNvSpPr txBox="1"/>
          <p:nvPr/>
        </p:nvSpPr>
        <p:spPr>
          <a:xfrm flipH="1">
            <a:off x="71096" y="3684955"/>
            <a:ext cx="1360377" cy="369332"/>
          </a:xfrm>
          <a:prstGeom prst="rect">
            <a:avLst/>
          </a:prstGeom>
          <a:noFill/>
        </p:spPr>
        <p:txBody>
          <a:bodyPr wrap="square" rtlCol="0">
            <a:spAutoFit/>
          </a:bodyPr>
          <a:lstStyle/>
          <a:p>
            <a:r>
              <a:rPr lang="en-US" dirty="0"/>
              <a:t>Canal visible</a:t>
            </a:r>
          </a:p>
        </p:txBody>
      </p:sp>
      <p:cxnSp>
        <p:nvCxnSpPr>
          <p:cNvPr id="14" name="Straight Arrow Connector 13">
            <a:extLst>
              <a:ext uri="{FF2B5EF4-FFF2-40B4-BE49-F238E27FC236}">
                <a16:creationId xmlns:a16="http://schemas.microsoft.com/office/drawing/2014/main" id="{4EF3DA95-78CA-E122-E0C8-A2BCC4523921}"/>
              </a:ext>
            </a:extLst>
          </p:cNvPr>
          <p:cNvCxnSpPr>
            <a:cxnSpLocks/>
            <a:stCxn id="13" idx="1"/>
          </p:cNvCxnSpPr>
          <p:nvPr/>
        </p:nvCxnSpPr>
        <p:spPr>
          <a:xfrm>
            <a:off x="1431473" y="3869621"/>
            <a:ext cx="1022711" cy="0"/>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8999F863-FBBD-03A9-80B3-68A2C68B43DB}"/>
              </a:ext>
            </a:extLst>
          </p:cNvPr>
          <p:cNvSpPr txBox="1"/>
          <p:nvPr/>
        </p:nvSpPr>
        <p:spPr>
          <a:xfrm flipH="1">
            <a:off x="2502996" y="5176635"/>
            <a:ext cx="1156651" cy="369332"/>
          </a:xfrm>
          <a:prstGeom prst="rect">
            <a:avLst/>
          </a:prstGeom>
          <a:noFill/>
        </p:spPr>
        <p:txBody>
          <a:bodyPr wrap="square" rtlCol="0">
            <a:spAutoFit/>
          </a:bodyPr>
          <a:lstStyle/>
          <a:p>
            <a:r>
              <a:rPr lang="en-US" dirty="0"/>
              <a:t>G C</a:t>
            </a:r>
          </a:p>
        </p:txBody>
      </p:sp>
      <p:sp>
        <p:nvSpPr>
          <p:cNvPr id="8" name="Freeform: Shape 7">
            <a:extLst>
              <a:ext uri="{FF2B5EF4-FFF2-40B4-BE49-F238E27FC236}">
                <a16:creationId xmlns:a16="http://schemas.microsoft.com/office/drawing/2014/main" id="{5E317724-B028-1996-DCC7-FB637AB44665}"/>
              </a:ext>
            </a:extLst>
          </p:cNvPr>
          <p:cNvSpPr/>
          <p:nvPr/>
        </p:nvSpPr>
        <p:spPr>
          <a:xfrm>
            <a:off x="4294094" y="5531224"/>
            <a:ext cx="753035" cy="537882"/>
          </a:xfrm>
          <a:custGeom>
            <a:avLst/>
            <a:gdLst>
              <a:gd name="connsiteX0" fmla="*/ 753035 w 753035"/>
              <a:gd name="connsiteY0" fmla="*/ 537882 h 537882"/>
              <a:gd name="connsiteX1" fmla="*/ 717177 w 753035"/>
              <a:gd name="connsiteY1" fmla="*/ 493058 h 537882"/>
              <a:gd name="connsiteX2" fmla="*/ 699247 w 753035"/>
              <a:gd name="connsiteY2" fmla="*/ 475129 h 537882"/>
              <a:gd name="connsiteX3" fmla="*/ 618565 w 753035"/>
              <a:gd name="connsiteY3" fmla="*/ 340658 h 537882"/>
              <a:gd name="connsiteX4" fmla="*/ 555812 w 753035"/>
              <a:gd name="connsiteY4" fmla="*/ 268941 h 537882"/>
              <a:gd name="connsiteX5" fmla="*/ 510988 w 753035"/>
              <a:gd name="connsiteY5" fmla="*/ 304800 h 537882"/>
              <a:gd name="connsiteX6" fmla="*/ 502024 w 753035"/>
              <a:gd name="connsiteY6" fmla="*/ 349623 h 537882"/>
              <a:gd name="connsiteX7" fmla="*/ 385482 w 753035"/>
              <a:gd name="connsiteY7" fmla="*/ 322729 h 537882"/>
              <a:gd name="connsiteX8" fmla="*/ 349624 w 753035"/>
              <a:gd name="connsiteY8" fmla="*/ 286870 h 537882"/>
              <a:gd name="connsiteX9" fmla="*/ 331694 w 753035"/>
              <a:gd name="connsiteY9" fmla="*/ 215152 h 537882"/>
              <a:gd name="connsiteX10" fmla="*/ 268941 w 753035"/>
              <a:gd name="connsiteY10" fmla="*/ 170329 h 537882"/>
              <a:gd name="connsiteX11" fmla="*/ 259977 w 753035"/>
              <a:gd name="connsiteY11" fmla="*/ 89647 h 537882"/>
              <a:gd name="connsiteX12" fmla="*/ 251012 w 753035"/>
              <a:gd name="connsiteY12" fmla="*/ 62752 h 537882"/>
              <a:gd name="connsiteX13" fmla="*/ 215153 w 753035"/>
              <a:gd name="connsiteY13" fmla="*/ 0 h 537882"/>
              <a:gd name="connsiteX14" fmla="*/ 71718 w 753035"/>
              <a:gd name="connsiteY14" fmla="*/ 8964 h 537882"/>
              <a:gd name="connsiteX15" fmla="*/ 26894 w 753035"/>
              <a:gd name="connsiteY15" fmla="*/ 53788 h 537882"/>
              <a:gd name="connsiteX16" fmla="*/ 0 w 753035"/>
              <a:gd name="connsiteY16" fmla="*/ 62752 h 537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3035" h="537882">
                <a:moveTo>
                  <a:pt x="753035" y="537882"/>
                </a:moveTo>
                <a:cubicBezTo>
                  <a:pt x="741082" y="522941"/>
                  <a:pt x="729629" y="507586"/>
                  <a:pt x="717177" y="493058"/>
                </a:cubicBezTo>
                <a:cubicBezTo>
                  <a:pt x="711676" y="486641"/>
                  <a:pt x="703596" y="482377"/>
                  <a:pt x="699247" y="475129"/>
                </a:cubicBezTo>
                <a:cubicBezTo>
                  <a:pt x="592685" y="297528"/>
                  <a:pt x="735867" y="504882"/>
                  <a:pt x="618565" y="340658"/>
                </a:cubicBezTo>
                <a:cubicBezTo>
                  <a:pt x="609281" y="312808"/>
                  <a:pt x="606488" y="258806"/>
                  <a:pt x="555812" y="268941"/>
                </a:cubicBezTo>
                <a:cubicBezTo>
                  <a:pt x="537049" y="272694"/>
                  <a:pt x="525929" y="292847"/>
                  <a:pt x="510988" y="304800"/>
                </a:cubicBezTo>
                <a:cubicBezTo>
                  <a:pt x="508000" y="319741"/>
                  <a:pt x="511778" y="337918"/>
                  <a:pt x="502024" y="349623"/>
                </a:cubicBezTo>
                <a:cubicBezTo>
                  <a:pt x="474823" y="382264"/>
                  <a:pt x="388539" y="324088"/>
                  <a:pt x="385482" y="322729"/>
                </a:cubicBezTo>
                <a:cubicBezTo>
                  <a:pt x="373529" y="310776"/>
                  <a:pt x="357184" y="301989"/>
                  <a:pt x="349624" y="286870"/>
                </a:cubicBezTo>
                <a:cubicBezTo>
                  <a:pt x="338604" y="264830"/>
                  <a:pt x="345720" y="235412"/>
                  <a:pt x="331694" y="215152"/>
                </a:cubicBezTo>
                <a:cubicBezTo>
                  <a:pt x="317062" y="194017"/>
                  <a:pt x="289859" y="185270"/>
                  <a:pt x="268941" y="170329"/>
                </a:cubicBezTo>
                <a:cubicBezTo>
                  <a:pt x="265953" y="143435"/>
                  <a:pt x="264425" y="116338"/>
                  <a:pt x="259977" y="89647"/>
                </a:cubicBezTo>
                <a:cubicBezTo>
                  <a:pt x="258423" y="80326"/>
                  <a:pt x="254735" y="71438"/>
                  <a:pt x="251012" y="62752"/>
                </a:cubicBezTo>
                <a:cubicBezTo>
                  <a:pt x="237365" y="30910"/>
                  <a:pt x="233157" y="27006"/>
                  <a:pt x="215153" y="0"/>
                </a:cubicBezTo>
                <a:cubicBezTo>
                  <a:pt x="167341" y="2988"/>
                  <a:pt x="117780" y="-4196"/>
                  <a:pt x="71718" y="8964"/>
                </a:cubicBezTo>
                <a:cubicBezTo>
                  <a:pt x="51401" y="14769"/>
                  <a:pt x="46940" y="47106"/>
                  <a:pt x="26894" y="53788"/>
                </a:cubicBezTo>
                <a:lnTo>
                  <a:pt x="0" y="62752"/>
                </a:lnTo>
              </a:path>
            </a:pathLst>
          </a:custGeom>
          <a:no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7BA1DC3D-5D17-AF75-4ED6-25AD20499267}"/>
              </a:ext>
            </a:extLst>
          </p:cNvPr>
          <p:cNvCxnSpPr>
            <a:cxnSpLocks/>
          </p:cNvCxnSpPr>
          <p:nvPr/>
        </p:nvCxnSpPr>
        <p:spPr>
          <a:xfrm>
            <a:off x="3842799" y="3835841"/>
            <a:ext cx="153280" cy="5939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F89D8D-704C-9E69-E446-9781726961E1}"/>
              </a:ext>
            </a:extLst>
          </p:cNvPr>
          <p:cNvCxnSpPr>
            <a:cxnSpLocks/>
          </p:cNvCxnSpPr>
          <p:nvPr/>
        </p:nvCxnSpPr>
        <p:spPr>
          <a:xfrm>
            <a:off x="4313788" y="4405247"/>
            <a:ext cx="217783" cy="52237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CD6AA9-061A-01D2-6925-210547835651}"/>
              </a:ext>
            </a:extLst>
          </p:cNvPr>
          <p:cNvCxnSpPr>
            <a:cxnSpLocks/>
          </p:cNvCxnSpPr>
          <p:nvPr/>
        </p:nvCxnSpPr>
        <p:spPr>
          <a:xfrm flipV="1">
            <a:off x="4593962" y="4884165"/>
            <a:ext cx="394527" cy="7370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7E85FAA-C082-8706-A18C-5FFF846D258A}"/>
              </a:ext>
            </a:extLst>
          </p:cNvPr>
          <p:cNvCxnSpPr>
            <a:cxnSpLocks/>
          </p:cNvCxnSpPr>
          <p:nvPr/>
        </p:nvCxnSpPr>
        <p:spPr>
          <a:xfrm flipH="1">
            <a:off x="5087203" y="5904118"/>
            <a:ext cx="130256" cy="125920"/>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23F4467-950C-B2AF-4564-3544933DF3BB}"/>
              </a:ext>
            </a:extLst>
          </p:cNvPr>
          <p:cNvCxnSpPr>
            <a:cxnSpLocks/>
          </p:cNvCxnSpPr>
          <p:nvPr/>
        </p:nvCxnSpPr>
        <p:spPr>
          <a:xfrm>
            <a:off x="5152331" y="5689587"/>
            <a:ext cx="87272" cy="214531"/>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1F65EE4-B453-B5E0-6F29-B5419599692D}"/>
              </a:ext>
            </a:extLst>
          </p:cNvPr>
          <p:cNvCxnSpPr>
            <a:cxnSpLocks/>
          </p:cNvCxnSpPr>
          <p:nvPr/>
        </p:nvCxnSpPr>
        <p:spPr>
          <a:xfrm flipH="1" flipV="1">
            <a:off x="4938365" y="5590228"/>
            <a:ext cx="213966" cy="145182"/>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B884FCC-464E-B1A4-36F1-AFA0CC29BE2D}"/>
              </a:ext>
            </a:extLst>
          </p:cNvPr>
          <p:cNvCxnSpPr>
            <a:cxnSpLocks/>
          </p:cNvCxnSpPr>
          <p:nvPr/>
        </p:nvCxnSpPr>
        <p:spPr>
          <a:xfrm flipV="1">
            <a:off x="4938365" y="5329886"/>
            <a:ext cx="42315" cy="30616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5F5A3F5-6FFE-A970-2919-30505C5159E7}"/>
              </a:ext>
            </a:extLst>
          </p:cNvPr>
          <p:cNvCxnSpPr>
            <a:cxnSpLocks/>
          </p:cNvCxnSpPr>
          <p:nvPr/>
        </p:nvCxnSpPr>
        <p:spPr>
          <a:xfrm flipH="1" flipV="1">
            <a:off x="4959522" y="4891229"/>
            <a:ext cx="21158" cy="429026"/>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A4D932F-7AE9-E13B-CF7A-78A0694F62BA}"/>
              </a:ext>
            </a:extLst>
          </p:cNvPr>
          <p:cNvCxnSpPr>
            <a:cxnSpLocks/>
          </p:cNvCxnSpPr>
          <p:nvPr/>
        </p:nvCxnSpPr>
        <p:spPr>
          <a:xfrm>
            <a:off x="3996079" y="3880774"/>
            <a:ext cx="0" cy="279804"/>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DE767BE-7E22-4EDA-892F-2B38816744BC}"/>
              </a:ext>
            </a:extLst>
          </p:cNvPr>
          <p:cNvCxnSpPr>
            <a:cxnSpLocks/>
          </p:cNvCxnSpPr>
          <p:nvPr/>
        </p:nvCxnSpPr>
        <p:spPr>
          <a:xfrm flipH="1" flipV="1">
            <a:off x="4003738" y="4144315"/>
            <a:ext cx="290356" cy="224475"/>
          </a:xfrm>
          <a:prstGeom prst="line">
            <a:avLst/>
          </a:prstGeom>
          <a:ln w="19050">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C506DF2-53C0-F86B-F4E9-10429449047C}"/>
              </a:ext>
            </a:extLst>
          </p:cNvPr>
          <p:cNvSpPr txBox="1"/>
          <p:nvPr/>
        </p:nvSpPr>
        <p:spPr>
          <a:xfrm flipH="1">
            <a:off x="2371922" y="6395304"/>
            <a:ext cx="1405868" cy="369332"/>
          </a:xfrm>
          <a:prstGeom prst="rect">
            <a:avLst/>
          </a:prstGeom>
          <a:noFill/>
        </p:spPr>
        <p:txBody>
          <a:bodyPr wrap="square" rtlCol="0">
            <a:spAutoFit/>
          </a:bodyPr>
          <a:lstStyle/>
          <a:p>
            <a:r>
              <a:rPr lang="en-US" dirty="0">
                <a:solidFill>
                  <a:srgbClr val="FF0000"/>
                </a:solidFill>
              </a:rPr>
              <a:t>See chart 10</a:t>
            </a:r>
          </a:p>
        </p:txBody>
      </p:sp>
      <p:cxnSp>
        <p:nvCxnSpPr>
          <p:cNvPr id="58" name="Straight Arrow Connector 57">
            <a:extLst>
              <a:ext uri="{FF2B5EF4-FFF2-40B4-BE49-F238E27FC236}">
                <a16:creationId xmlns:a16="http://schemas.microsoft.com/office/drawing/2014/main" id="{A7BE5D52-CAFF-1A57-02A0-DC3E561015D4}"/>
              </a:ext>
            </a:extLst>
          </p:cNvPr>
          <p:cNvCxnSpPr>
            <a:cxnSpLocks/>
            <a:stCxn id="55" idx="0"/>
          </p:cNvCxnSpPr>
          <p:nvPr/>
        </p:nvCxnSpPr>
        <p:spPr>
          <a:xfrm flipV="1">
            <a:off x="3074856" y="5880396"/>
            <a:ext cx="621818" cy="514908"/>
          </a:xfrm>
          <a:prstGeom prst="straightConnector1">
            <a:avLst/>
          </a:prstGeom>
          <a:ln w="12700">
            <a:solidFill>
              <a:srgbClr val="0070C0"/>
            </a:solidFill>
            <a:tailEnd type="triangle"/>
          </a:ln>
        </p:spPr>
        <p:style>
          <a:lnRef idx="1">
            <a:schemeClr val="dk1"/>
          </a:lnRef>
          <a:fillRef idx="0">
            <a:schemeClr val="dk1"/>
          </a:fillRef>
          <a:effectRef idx="0">
            <a:schemeClr val="dk1"/>
          </a:effectRef>
          <a:fontRef idx="minor">
            <a:schemeClr val="tx1"/>
          </a:fontRef>
        </p:style>
      </p:cxnSp>
      <p:sp>
        <p:nvSpPr>
          <p:cNvPr id="69" name="TextBox 68">
            <a:extLst>
              <a:ext uri="{FF2B5EF4-FFF2-40B4-BE49-F238E27FC236}">
                <a16:creationId xmlns:a16="http://schemas.microsoft.com/office/drawing/2014/main" id="{3045FD2D-4BCE-2ABB-490F-BFA4D29BB366}"/>
              </a:ext>
            </a:extLst>
          </p:cNvPr>
          <p:cNvSpPr txBox="1"/>
          <p:nvPr/>
        </p:nvSpPr>
        <p:spPr>
          <a:xfrm flipH="1">
            <a:off x="4909618" y="6153393"/>
            <a:ext cx="646049" cy="646331"/>
          </a:xfrm>
          <a:prstGeom prst="rect">
            <a:avLst/>
          </a:prstGeom>
          <a:noFill/>
        </p:spPr>
        <p:txBody>
          <a:bodyPr wrap="square" rtlCol="0">
            <a:spAutoFit/>
          </a:bodyPr>
          <a:lstStyle/>
          <a:p>
            <a:r>
              <a:rPr lang="en-US" dirty="0"/>
              <a:t>Ball</a:t>
            </a:r>
            <a:br>
              <a:rPr lang="en-US" dirty="0"/>
            </a:br>
            <a:r>
              <a:rPr lang="en-US" dirty="0"/>
              <a:t>Field</a:t>
            </a:r>
          </a:p>
        </p:txBody>
      </p:sp>
      <p:cxnSp>
        <p:nvCxnSpPr>
          <p:cNvPr id="71" name="Straight Arrow Connector 70">
            <a:extLst>
              <a:ext uri="{FF2B5EF4-FFF2-40B4-BE49-F238E27FC236}">
                <a16:creationId xmlns:a16="http://schemas.microsoft.com/office/drawing/2014/main" id="{9A3581AC-0769-9C5F-26C5-83036B03428E}"/>
              </a:ext>
            </a:extLst>
          </p:cNvPr>
          <p:cNvCxnSpPr>
            <a:cxnSpLocks/>
          </p:cNvCxnSpPr>
          <p:nvPr/>
        </p:nvCxnSpPr>
        <p:spPr>
          <a:xfrm flipH="1" flipV="1">
            <a:off x="5152331" y="6049869"/>
            <a:ext cx="43636" cy="171743"/>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12" name="Freeform: Shape 11">
            <a:extLst>
              <a:ext uri="{FF2B5EF4-FFF2-40B4-BE49-F238E27FC236}">
                <a16:creationId xmlns:a16="http://schemas.microsoft.com/office/drawing/2014/main" id="{08E587D5-FC54-69FD-9CF3-1F483997D3AF}"/>
              </a:ext>
            </a:extLst>
          </p:cNvPr>
          <p:cNvSpPr/>
          <p:nvPr/>
        </p:nvSpPr>
        <p:spPr>
          <a:xfrm>
            <a:off x="3963151" y="5809102"/>
            <a:ext cx="753035" cy="225047"/>
          </a:xfrm>
          <a:custGeom>
            <a:avLst/>
            <a:gdLst>
              <a:gd name="connsiteX0" fmla="*/ 2171702 w 2171702"/>
              <a:gd name="connsiteY0" fmla="*/ 250648 h 574498"/>
              <a:gd name="connsiteX1" fmla="*/ 2124077 w 2171702"/>
              <a:gd name="connsiteY1" fmla="*/ 203023 h 574498"/>
              <a:gd name="connsiteX2" fmla="*/ 2095502 w 2171702"/>
              <a:gd name="connsiteY2" fmla="*/ 193498 h 574498"/>
              <a:gd name="connsiteX3" fmla="*/ 1524002 w 2171702"/>
              <a:gd name="connsiteY3" fmla="*/ 183973 h 574498"/>
              <a:gd name="connsiteX4" fmla="*/ 1409702 w 2171702"/>
              <a:gd name="connsiteY4" fmla="*/ 155398 h 574498"/>
              <a:gd name="connsiteX5" fmla="*/ 1381127 w 2171702"/>
              <a:gd name="connsiteY5" fmla="*/ 145873 h 574498"/>
              <a:gd name="connsiteX6" fmla="*/ 1038227 w 2171702"/>
              <a:gd name="connsiteY6" fmla="*/ 126823 h 574498"/>
              <a:gd name="connsiteX7" fmla="*/ 990602 w 2171702"/>
              <a:gd name="connsiteY7" fmla="*/ 107773 h 574498"/>
              <a:gd name="connsiteX8" fmla="*/ 866777 w 2171702"/>
              <a:gd name="connsiteY8" fmla="*/ 50623 h 574498"/>
              <a:gd name="connsiteX9" fmla="*/ 800102 w 2171702"/>
              <a:gd name="connsiteY9" fmla="*/ 31573 h 574498"/>
              <a:gd name="connsiteX10" fmla="*/ 600077 w 2171702"/>
              <a:gd name="connsiteY10" fmla="*/ 22048 h 574498"/>
              <a:gd name="connsiteX11" fmla="*/ 257177 w 2171702"/>
              <a:gd name="connsiteY11" fmla="*/ 12523 h 574498"/>
              <a:gd name="connsiteX12" fmla="*/ 228602 w 2171702"/>
              <a:gd name="connsiteY12" fmla="*/ 31573 h 574498"/>
              <a:gd name="connsiteX13" fmla="*/ 200027 w 2171702"/>
              <a:gd name="connsiteY13" fmla="*/ 69673 h 574498"/>
              <a:gd name="connsiteX14" fmla="*/ 171452 w 2171702"/>
              <a:gd name="connsiteY14" fmla="*/ 98248 h 574498"/>
              <a:gd name="connsiteX15" fmla="*/ 142877 w 2171702"/>
              <a:gd name="connsiteY15" fmla="*/ 174448 h 574498"/>
              <a:gd name="connsiteX16" fmla="*/ 133352 w 2171702"/>
              <a:gd name="connsiteY16" fmla="*/ 212548 h 574498"/>
              <a:gd name="connsiteX17" fmla="*/ 114302 w 2171702"/>
              <a:gd name="connsiteY17" fmla="*/ 241123 h 574498"/>
              <a:gd name="connsiteX18" fmla="*/ 104777 w 2171702"/>
              <a:gd name="connsiteY18" fmla="*/ 269698 h 574498"/>
              <a:gd name="connsiteX19" fmla="*/ 85727 w 2171702"/>
              <a:gd name="connsiteY19" fmla="*/ 336373 h 574498"/>
              <a:gd name="connsiteX20" fmla="*/ 38102 w 2171702"/>
              <a:gd name="connsiteY20" fmla="*/ 431623 h 574498"/>
              <a:gd name="connsiteX21" fmla="*/ 19052 w 2171702"/>
              <a:gd name="connsiteY21" fmla="*/ 479248 h 574498"/>
              <a:gd name="connsiteX22" fmla="*/ 2 w 2171702"/>
              <a:gd name="connsiteY22" fmla="*/ 574498 h 5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171702" h="574498">
                <a:moveTo>
                  <a:pt x="2171702" y="250648"/>
                </a:moveTo>
                <a:cubicBezTo>
                  <a:pt x="2155827" y="234773"/>
                  <a:pt x="2142038" y="216493"/>
                  <a:pt x="2124077" y="203023"/>
                </a:cubicBezTo>
                <a:cubicBezTo>
                  <a:pt x="2116045" y="196999"/>
                  <a:pt x="2105537" y="193817"/>
                  <a:pt x="2095502" y="193498"/>
                </a:cubicBezTo>
                <a:cubicBezTo>
                  <a:pt x="1905071" y="187453"/>
                  <a:pt x="1714502" y="187148"/>
                  <a:pt x="1524002" y="183973"/>
                </a:cubicBezTo>
                <a:cubicBezTo>
                  <a:pt x="1485902" y="174448"/>
                  <a:pt x="1446959" y="167817"/>
                  <a:pt x="1409702" y="155398"/>
                </a:cubicBezTo>
                <a:cubicBezTo>
                  <a:pt x="1400177" y="152223"/>
                  <a:pt x="1391090" y="147118"/>
                  <a:pt x="1381127" y="145873"/>
                </a:cubicBezTo>
                <a:cubicBezTo>
                  <a:pt x="1300428" y="135786"/>
                  <a:pt x="1093832" y="129241"/>
                  <a:pt x="1038227" y="126823"/>
                </a:cubicBezTo>
                <a:cubicBezTo>
                  <a:pt x="1022352" y="120473"/>
                  <a:pt x="1006126" y="114938"/>
                  <a:pt x="990602" y="107773"/>
                </a:cubicBezTo>
                <a:cubicBezTo>
                  <a:pt x="935566" y="82372"/>
                  <a:pt x="918819" y="67970"/>
                  <a:pt x="866777" y="50623"/>
                </a:cubicBezTo>
                <a:cubicBezTo>
                  <a:pt x="844849" y="43314"/>
                  <a:pt x="823085" y="34035"/>
                  <a:pt x="800102" y="31573"/>
                </a:cubicBezTo>
                <a:cubicBezTo>
                  <a:pt x="733731" y="24462"/>
                  <a:pt x="666752" y="25223"/>
                  <a:pt x="600077" y="22048"/>
                </a:cubicBezTo>
                <a:cubicBezTo>
                  <a:pt x="443839" y="-272"/>
                  <a:pt x="439434" y="-9348"/>
                  <a:pt x="257177" y="12523"/>
                </a:cubicBezTo>
                <a:cubicBezTo>
                  <a:pt x="245811" y="13887"/>
                  <a:pt x="236697" y="23478"/>
                  <a:pt x="228602" y="31573"/>
                </a:cubicBezTo>
                <a:cubicBezTo>
                  <a:pt x="217377" y="42798"/>
                  <a:pt x="210358" y="57620"/>
                  <a:pt x="200027" y="69673"/>
                </a:cubicBezTo>
                <a:cubicBezTo>
                  <a:pt x="191261" y="79900"/>
                  <a:pt x="180977" y="88723"/>
                  <a:pt x="171452" y="98248"/>
                </a:cubicBezTo>
                <a:cubicBezTo>
                  <a:pt x="147003" y="196045"/>
                  <a:pt x="180234" y="74830"/>
                  <a:pt x="142877" y="174448"/>
                </a:cubicBezTo>
                <a:cubicBezTo>
                  <a:pt x="138280" y="186705"/>
                  <a:pt x="138509" y="200516"/>
                  <a:pt x="133352" y="212548"/>
                </a:cubicBezTo>
                <a:cubicBezTo>
                  <a:pt x="128843" y="223070"/>
                  <a:pt x="119422" y="230884"/>
                  <a:pt x="114302" y="241123"/>
                </a:cubicBezTo>
                <a:cubicBezTo>
                  <a:pt x="109812" y="250103"/>
                  <a:pt x="107662" y="260081"/>
                  <a:pt x="104777" y="269698"/>
                </a:cubicBezTo>
                <a:cubicBezTo>
                  <a:pt x="98135" y="291838"/>
                  <a:pt x="94528" y="315000"/>
                  <a:pt x="85727" y="336373"/>
                </a:cubicBezTo>
                <a:cubicBezTo>
                  <a:pt x="72211" y="369197"/>
                  <a:pt x="51285" y="398664"/>
                  <a:pt x="38102" y="431623"/>
                </a:cubicBezTo>
                <a:cubicBezTo>
                  <a:pt x="31752" y="447498"/>
                  <a:pt x="23749" y="462808"/>
                  <a:pt x="19052" y="479248"/>
                </a:cubicBezTo>
                <a:cubicBezTo>
                  <a:pt x="-687" y="548334"/>
                  <a:pt x="2" y="537842"/>
                  <a:pt x="2" y="574498"/>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27C3174-7E1E-5AF7-B476-AE14DCDFA611}"/>
              </a:ext>
            </a:extLst>
          </p:cNvPr>
          <p:cNvSpPr/>
          <p:nvPr/>
        </p:nvSpPr>
        <p:spPr>
          <a:xfrm>
            <a:off x="4726749" y="5878360"/>
            <a:ext cx="223887" cy="202400"/>
          </a:xfrm>
          <a:custGeom>
            <a:avLst/>
            <a:gdLst>
              <a:gd name="connsiteX0" fmla="*/ 192723 w 223887"/>
              <a:gd name="connsiteY0" fmla="*/ 202400 h 202400"/>
              <a:gd name="connsiteX1" fmla="*/ 211011 w 223887"/>
              <a:gd name="connsiteY1" fmla="*/ 83528 h 202400"/>
              <a:gd name="connsiteX2" fmla="*/ 156147 w 223887"/>
              <a:gd name="connsiteY2" fmla="*/ 37808 h 202400"/>
              <a:gd name="connsiteX3" fmla="*/ 137859 w 223887"/>
              <a:gd name="connsiteY3" fmla="*/ 1232 h 202400"/>
              <a:gd name="connsiteX4" fmla="*/ 37275 w 223887"/>
              <a:gd name="connsiteY4" fmla="*/ 65240 h 202400"/>
              <a:gd name="connsiteX5" fmla="*/ 699 w 223887"/>
              <a:gd name="connsiteY5" fmla="*/ 28664 h 20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887" h="202400">
                <a:moveTo>
                  <a:pt x="192723" y="202400"/>
                </a:moveTo>
                <a:cubicBezTo>
                  <a:pt x="213545" y="160756"/>
                  <a:pt x="240174" y="133522"/>
                  <a:pt x="211011" y="83528"/>
                </a:cubicBezTo>
                <a:cubicBezTo>
                  <a:pt x="199016" y="62965"/>
                  <a:pt x="174435" y="53048"/>
                  <a:pt x="156147" y="37808"/>
                </a:cubicBezTo>
                <a:cubicBezTo>
                  <a:pt x="150051" y="25616"/>
                  <a:pt x="151083" y="4538"/>
                  <a:pt x="137859" y="1232"/>
                </a:cubicBezTo>
                <a:cubicBezTo>
                  <a:pt x="97693" y="-8809"/>
                  <a:pt x="57333" y="45182"/>
                  <a:pt x="37275" y="65240"/>
                </a:cubicBezTo>
                <a:cubicBezTo>
                  <a:pt x="-8172" y="53878"/>
                  <a:pt x="699" y="68663"/>
                  <a:pt x="699" y="28664"/>
                </a:cubicBezTo>
              </a:path>
            </a:pathLst>
          </a:custGeom>
          <a:noFill/>
          <a:ln w="28575">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85810D33-4283-07AD-5F44-EE99DDD57E33}"/>
              </a:ext>
            </a:extLst>
          </p:cNvPr>
          <p:cNvCxnSpPr>
            <a:cxnSpLocks/>
            <a:endCxn id="12" idx="22"/>
          </p:cNvCxnSpPr>
          <p:nvPr/>
        </p:nvCxnSpPr>
        <p:spPr>
          <a:xfrm>
            <a:off x="3577057" y="5689587"/>
            <a:ext cx="386095" cy="344562"/>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510DCA7C-5BD9-95B8-9E77-D12067C06EE6}"/>
              </a:ext>
            </a:extLst>
          </p:cNvPr>
          <p:cNvSpPr/>
          <p:nvPr/>
        </p:nvSpPr>
        <p:spPr>
          <a:xfrm>
            <a:off x="3602736" y="5458968"/>
            <a:ext cx="630936" cy="246888"/>
          </a:xfrm>
          <a:custGeom>
            <a:avLst/>
            <a:gdLst>
              <a:gd name="connsiteX0" fmla="*/ 0 w 630936"/>
              <a:gd name="connsiteY0" fmla="*/ 246888 h 246888"/>
              <a:gd name="connsiteX1" fmla="*/ 109728 w 630936"/>
              <a:gd name="connsiteY1" fmla="*/ 228600 h 246888"/>
              <a:gd name="connsiteX2" fmla="*/ 274320 w 630936"/>
              <a:gd name="connsiteY2" fmla="*/ 210312 h 246888"/>
              <a:gd name="connsiteX3" fmla="*/ 301752 w 630936"/>
              <a:gd name="connsiteY3" fmla="*/ 128016 h 246888"/>
              <a:gd name="connsiteX4" fmla="*/ 310896 w 630936"/>
              <a:gd name="connsiteY4" fmla="*/ 100584 h 246888"/>
              <a:gd name="connsiteX5" fmla="*/ 411480 w 630936"/>
              <a:gd name="connsiteY5" fmla="*/ 73152 h 246888"/>
              <a:gd name="connsiteX6" fmla="*/ 576072 w 630936"/>
              <a:gd name="connsiteY6" fmla="*/ 45720 h 246888"/>
              <a:gd name="connsiteX7" fmla="*/ 630936 w 630936"/>
              <a:gd name="connsiteY7" fmla="*/ 0 h 246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936" h="246888">
                <a:moveTo>
                  <a:pt x="0" y="246888"/>
                </a:moveTo>
                <a:cubicBezTo>
                  <a:pt x="36576" y="240792"/>
                  <a:pt x="72680" y="230144"/>
                  <a:pt x="109728" y="228600"/>
                </a:cubicBezTo>
                <a:cubicBezTo>
                  <a:pt x="275315" y="221701"/>
                  <a:pt x="166861" y="264041"/>
                  <a:pt x="274320" y="210312"/>
                </a:cubicBezTo>
                <a:cubicBezTo>
                  <a:pt x="305847" y="131496"/>
                  <a:pt x="282065" y="196922"/>
                  <a:pt x="301752" y="128016"/>
                </a:cubicBezTo>
                <a:cubicBezTo>
                  <a:pt x="304400" y="118748"/>
                  <a:pt x="303053" y="106186"/>
                  <a:pt x="310896" y="100584"/>
                </a:cubicBezTo>
                <a:cubicBezTo>
                  <a:pt x="327562" y="88680"/>
                  <a:pt x="389540" y="76968"/>
                  <a:pt x="411480" y="73152"/>
                </a:cubicBezTo>
                <a:lnTo>
                  <a:pt x="576072" y="45720"/>
                </a:lnTo>
                <a:cubicBezTo>
                  <a:pt x="625158" y="6451"/>
                  <a:pt x="607992" y="22944"/>
                  <a:pt x="630936" y="0"/>
                </a:cubicBezTo>
              </a:path>
            </a:pathLst>
          </a:cu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8261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9BF5D-AEDB-86A0-33AA-E5821E5CE84A}"/>
              </a:ext>
            </a:extLst>
          </p:cNvPr>
          <p:cNvSpPr>
            <a:spLocks noGrp="1"/>
          </p:cNvSpPr>
          <p:nvPr>
            <p:ph type="title"/>
          </p:nvPr>
        </p:nvSpPr>
        <p:spPr/>
        <p:txBody>
          <a:bodyPr/>
          <a:lstStyle/>
          <a:p>
            <a:r>
              <a:rPr lang="en-US" dirty="0"/>
              <a:t>Historic Link to Thoreau </a:t>
            </a:r>
          </a:p>
        </p:txBody>
      </p:sp>
      <p:sp>
        <p:nvSpPr>
          <p:cNvPr id="3" name="Content Placeholder 2">
            <a:extLst>
              <a:ext uri="{FF2B5EF4-FFF2-40B4-BE49-F238E27FC236}">
                <a16:creationId xmlns:a16="http://schemas.microsoft.com/office/drawing/2014/main" id="{40F0E1CD-8A1E-4497-A8BE-E5C7EAE5621E}"/>
              </a:ext>
            </a:extLst>
          </p:cNvPr>
          <p:cNvSpPr>
            <a:spLocks noGrp="1"/>
          </p:cNvSpPr>
          <p:nvPr>
            <p:ph idx="1"/>
          </p:nvPr>
        </p:nvSpPr>
        <p:spPr>
          <a:xfrm>
            <a:off x="628650" y="1549535"/>
            <a:ext cx="7886700" cy="5066418"/>
          </a:xfrm>
        </p:spPr>
        <p:txBody>
          <a:bodyPr>
            <a:normAutofit fontScale="85000" lnSpcReduction="20000"/>
          </a:bodyPr>
          <a:lstStyle/>
          <a:p>
            <a:r>
              <a:rPr lang="en-US" dirty="0"/>
              <a:t>In 1839 Henry David Thoreau took a canoe trip from Concord MA to the Merrimac River and wrote a book * about his travels.</a:t>
            </a:r>
          </a:p>
          <a:p>
            <a:pPr marL="0" marR="0">
              <a:spcAft>
                <a:spcPts val="0"/>
              </a:spcAft>
            </a:pPr>
            <a:r>
              <a:rPr lang="en-US" dirty="0"/>
              <a:t>An ardent naturalist, he preferred the natural Concord River</a:t>
            </a:r>
            <a:br>
              <a:rPr lang="en-US" dirty="0"/>
            </a:br>
            <a:r>
              <a:rPr lang="en-US" dirty="0"/>
              <a:t>   over the new canal, but he noted:</a:t>
            </a:r>
          </a:p>
          <a:p>
            <a:pPr marL="457200" lvl="1" indent="0">
              <a:buNone/>
            </a:pPr>
            <a:r>
              <a:rPr lang="en-US" sz="2600" dirty="0">
                <a:effectLst/>
                <a:latin typeface="Times New Roman" panose="02020603050405020304" pitchFamily="18" charset="0"/>
                <a:ea typeface="Calibri" panose="020F0502020204030204" pitchFamily="34" charset="0"/>
              </a:rPr>
              <a:t>"in the lapse of ages, Nature will recover . . . and gradually plant fit shrubs and flowers along its borders. Already the kingfisher sat upon a pine over the water, and the bream and pickerel swam below. Thus all works pass directly out of the hands of the architect </a:t>
            </a:r>
            <a:r>
              <a:rPr lang="en-US" sz="2600" kern="0" dirty="0">
                <a:effectLst/>
                <a:latin typeface="Times New Roman" panose="02020603050405020304" pitchFamily="18" charset="0"/>
                <a:ea typeface="Calibri" panose="020F0502020204030204" pitchFamily="34" charset="0"/>
              </a:rPr>
              <a:t>into the hands of Nature, to be perfected." </a:t>
            </a:r>
            <a:endParaRPr lang="en-US" sz="4600" dirty="0"/>
          </a:p>
          <a:p>
            <a:r>
              <a:rPr lang="en-US" dirty="0"/>
              <a:t>One of the best sections of the canal on which Thoreau journeyed in 1839 still exists in Lowell, mellowed back to nature by the passage of two centuries of benign neglect. </a:t>
            </a:r>
          </a:p>
          <a:p>
            <a:r>
              <a:rPr lang="en-US" dirty="0"/>
              <a:t>Lowell's proposed MC Heritage Park will memorialize </a:t>
            </a:r>
            <a:br>
              <a:rPr lang="en-US" dirty="0"/>
            </a:br>
            <a:r>
              <a:rPr lang="en-US" dirty="0"/>
              <a:t>this inspiring author, his trip, and the low cost water transport that made Lowell competitive with Manchester, England.</a:t>
            </a:r>
          </a:p>
        </p:txBody>
      </p:sp>
      <p:sp>
        <p:nvSpPr>
          <p:cNvPr id="4" name="Slide Number Placeholder 3">
            <a:extLst>
              <a:ext uri="{FF2B5EF4-FFF2-40B4-BE49-F238E27FC236}">
                <a16:creationId xmlns:a16="http://schemas.microsoft.com/office/drawing/2014/main" id="{D04647A9-D51C-1DDB-178B-2B9DAB8143D5}"/>
              </a:ext>
            </a:extLst>
          </p:cNvPr>
          <p:cNvSpPr>
            <a:spLocks noGrp="1"/>
          </p:cNvSpPr>
          <p:nvPr>
            <p:ph type="sldNum" sz="quarter" idx="12"/>
          </p:nvPr>
        </p:nvSpPr>
        <p:spPr/>
        <p:txBody>
          <a:bodyPr/>
          <a:lstStyle/>
          <a:p>
            <a:fld id="{BD3B2A05-6373-4037-9133-FDE3B40E1D74}" type="slidenum">
              <a:rPr lang="en-US" smtClean="0"/>
              <a:t>17</a:t>
            </a:fld>
            <a:endParaRPr lang="en-US"/>
          </a:p>
        </p:txBody>
      </p:sp>
      <p:sp>
        <p:nvSpPr>
          <p:cNvPr id="5" name="TextBox 4">
            <a:extLst>
              <a:ext uri="{FF2B5EF4-FFF2-40B4-BE49-F238E27FC236}">
                <a16:creationId xmlns:a16="http://schemas.microsoft.com/office/drawing/2014/main" id="{47CDCB94-03F8-491F-BDEC-5612D514F67F}"/>
              </a:ext>
            </a:extLst>
          </p:cNvPr>
          <p:cNvSpPr txBox="1"/>
          <p:nvPr/>
        </p:nvSpPr>
        <p:spPr>
          <a:xfrm>
            <a:off x="3539267" y="6070670"/>
            <a:ext cx="4862357" cy="338554"/>
          </a:xfrm>
          <a:prstGeom prst="rect">
            <a:avLst/>
          </a:prstGeom>
          <a:noFill/>
        </p:spPr>
        <p:txBody>
          <a:bodyPr wrap="none" rtlCol="0">
            <a:spAutoFit/>
          </a:bodyPr>
          <a:lstStyle/>
          <a:p>
            <a:r>
              <a:rPr lang="en-US" sz="1600" dirty="0"/>
              <a:t>*  “A Week on the Concord and Merrimack Rivers”, 1839</a:t>
            </a:r>
          </a:p>
        </p:txBody>
      </p:sp>
    </p:spTree>
    <p:extLst>
      <p:ext uri="{BB962C8B-B14F-4D97-AF65-F5344CB8AC3E}">
        <p14:creationId xmlns:p14="http://schemas.microsoft.com/office/powerpoint/2010/main" val="25023902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09D6F-7C30-3A9C-0B53-863C8349A77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B61769D8-2C35-C076-1382-F71F7D5FD194}"/>
              </a:ext>
            </a:extLst>
          </p:cNvPr>
          <p:cNvSpPr>
            <a:spLocks noGrp="1"/>
          </p:cNvSpPr>
          <p:nvPr>
            <p:ph idx="1"/>
          </p:nvPr>
        </p:nvSpPr>
        <p:spPr>
          <a:xfrm>
            <a:off x="514350" y="1416050"/>
            <a:ext cx="7886700" cy="4351338"/>
          </a:xfrm>
        </p:spPr>
        <p:txBody>
          <a:bodyPr>
            <a:normAutofit fontScale="85000" lnSpcReduction="20000"/>
          </a:bodyPr>
          <a:lstStyle/>
          <a:p>
            <a:r>
              <a:rPr lang="en-US" dirty="0"/>
              <a:t>This is just early concept work</a:t>
            </a:r>
          </a:p>
          <a:p>
            <a:r>
              <a:rPr lang="en-US" dirty="0"/>
              <a:t>Trail from BFRT to schools looks </a:t>
            </a:r>
            <a:r>
              <a:rPr lang="en-US" i="1" dirty="0"/>
              <a:t>relatively</a:t>
            </a:r>
            <a:r>
              <a:rPr lang="en-US" dirty="0"/>
              <a:t> easy</a:t>
            </a:r>
          </a:p>
          <a:p>
            <a:pPr lvl="1"/>
            <a:r>
              <a:rPr lang="en-US" dirty="0"/>
              <a:t>Includes safe routes to school, a park, and a nature trail</a:t>
            </a:r>
          </a:p>
          <a:p>
            <a:r>
              <a:rPr lang="en-US" dirty="0"/>
              <a:t>Harder from schools to city streets or canal</a:t>
            </a:r>
          </a:p>
          <a:p>
            <a:pPr lvl="1"/>
            <a:r>
              <a:rPr lang="en-US" dirty="0"/>
              <a:t>Some engineering for wet and steep parts</a:t>
            </a:r>
          </a:p>
          <a:p>
            <a:r>
              <a:rPr lang="en-US" dirty="0"/>
              <a:t>Three options for northern end</a:t>
            </a:r>
          </a:p>
          <a:p>
            <a:pPr lvl="1"/>
            <a:r>
              <a:rPr lang="en-US" dirty="0"/>
              <a:t> Two include a quarter mile of original canal </a:t>
            </a:r>
          </a:p>
          <a:p>
            <a:r>
              <a:rPr lang="en-US" dirty="0"/>
              <a:t>Most land is owned by city or the electric companies</a:t>
            </a:r>
          </a:p>
          <a:p>
            <a:pPr lvl="1"/>
            <a:r>
              <a:rPr lang="en-US" dirty="0"/>
              <a:t>A few privately owned parcels may need easement</a:t>
            </a:r>
          </a:p>
          <a:p>
            <a:pPr lvl="1"/>
            <a:r>
              <a:rPr lang="en-US" dirty="0"/>
              <a:t>Canal routes need an easement from Eastern Salt Co.</a:t>
            </a:r>
          </a:p>
          <a:p>
            <a:pPr lvl="2"/>
            <a:r>
              <a:rPr lang="en-US" dirty="0"/>
              <a:t>Encouraging news: This is a family owned company </a:t>
            </a:r>
            <a:br>
              <a:rPr lang="en-US" dirty="0"/>
            </a:br>
            <a:r>
              <a:rPr lang="en-US" dirty="0"/>
              <a:t>with national HQ on Middle St in downtown Lowell</a:t>
            </a:r>
          </a:p>
          <a:p>
            <a:r>
              <a:rPr lang="en-US" dirty="0"/>
              <a:t>More work to be done</a:t>
            </a:r>
          </a:p>
        </p:txBody>
      </p:sp>
      <p:sp>
        <p:nvSpPr>
          <p:cNvPr id="4" name="Slide Number Placeholder 3">
            <a:extLst>
              <a:ext uri="{FF2B5EF4-FFF2-40B4-BE49-F238E27FC236}">
                <a16:creationId xmlns:a16="http://schemas.microsoft.com/office/drawing/2014/main" id="{90EAF1C4-2AA8-B471-7C09-DF3AF30EE338}"/>
              </a:ext>
            </a:extLst>
          </p:cNvPr>
          <p:cNvSpPr>
            <a:spLocks noGrp="1"/>
          </p:cNvSpPr>
          <p:nvPr>
            <p:ph type="sldNum" sz="quarter" idx="12"/>
          </p:nvPr>
        </p:nvSpPr>
        <p:spPr/>
        <p:txBody>
          <a:bodyPr/>
          <a:lstStyle/>
          <a:p>
            <a:fld id="{BD3B2A05-6373-4037-9133-FDE3B40E1D74}" type="slidenum">
              <a:rPr lang="en-US" smtClean="0"/>
              <a:t>18</a:t>
            </a:fld>
            <a:endParaRPr lang="en-US"/>
          </a:p>
        </p:txBody>
      </p:sp>
    </p:spTree>
    <p:extLst>
      <p:ext uri="{BB962C8B-B14F-4D97-AF65-F5344CB8AC3E}">
        <p14:creationId xmlns:p14="http://schemas.microsoft.com/office/powerpoint/2010/main" val="1799199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F1E52-F4DE-8076-0147-2003A26F08BD}"/>
              </a:ext>
            </a:extLst>
          </p:cNvPr>
          <p:cNvSpPr>
            <a:spLocks noGrp="1"/>
          </p:cNvSpPr>
          <p:nvPr>
            <p:ph type="title"/>
          </p:nvPr>
        </p:nvSpPr>
        <p:spPr>
          <a:xfrm>
            <a:off x="628650" y="365126"/>
            <a:ext cx="7886700" cy="365125"/>
          </a:xfrm>
        </p:spPr>
        <p:txBody>
          <a:bodyPr>
            <a:normAutofit fontScale="90000"/>
          </a:bodyPr>
          <a:lstStyle/>
          <a:p>
            <a:r>
              <a:rPr lang="en-US" dirty="0"/>
              <a:t>Review: Area Trails and Plans</a:t>
            </a:r>
          </a:p>
        </p:txBody>
      </p:sp>
      <p:sp>
        <p:nvSpPr>
          <p:cNvPr id="3" name="Slide Number Placeholder 2">
            <a:extLst>
              <a:ext uri="{FF2B5EF4-FFF2-40B4-BE49-F238E27FC236}">
                <a16:creationId xmlns:a16="http://schemas.microsoft.com/office/drawing/2014/main" id="{AE002F12-022A-77B6-1560-90A73802A87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3B2A05-6373-4037-9133-FDE3B40E1D7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B92E613F-FEF9-955A-2701-57D3FEFC65B9}"/>
              </a:ext>
            </a:extLst>
          </p:cNvPr>
          <p:cNvGrpSpPr/>
          <p:nvPr/>
        </p:nvGrpSpPr>
        <p:grpSpPr>
          <a:xfrm>
            <a:off x="7302037" y="4894411"/>
            <a:ext cx="1619838" cy="1384995"/>
            <a:chOff x="7524162" y="4187545"/>
            <a:chExt cx="1619838" cy="1384995"/>
          </a:xfrm>
        </p:grpSpPr>
        <p:sp>
          <p:nvSpPr>
            <p:cNvPr id="24" name="TextBox 23">
              <a:extLst>
                <a:ext uri="{FF2B5EF4-FFF2-40B4-BE49-F238E27FC236}">
                  <a16:creationId xmlns:a16="http://schemas.microsoft.com/office/drawing/2014/main" id="{B75729BA-34B2-DC0C-EA5D-EF08598080DF}"/>
                </a:ext>
              </a:extLst>
            </p:cNvPr>
            <p:cNvSpPr txBox="1"/>
            <p:nvPr/>
          </p:nvSpPr>
          <p:spPr>
            <a:xfrm>
              <a:off x="7524162" y="4187545"/>
              <a:ext cx="1619838" cy="1384995"/>
            </a:xfrm>
            <a:prstGeom prst="rect">
              <a:avLst/>
            </a:prstGeom>
            <a:no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1400" b="0" i="0" u="sng" strike="noStrike" kern="1200" cap="none" spc="0" normalizeH="0" baseline="0" noProof="0" dirty="0">
                  <a:ln>
                    <a:noFill/>
                  </a:ln>
                  <a:solidFill>
                    <a:srgbClr val="FF0000"/>
                  </a:solidFill>
                  <a:effectLst/>
                  <a:uLnTx/>
                  <a:uFillTx/>
                  <a:latin typeface="Calibri" panose="020F0502020204030204"/>
                  <a:ea typeface="+mn-ea"/>
                  <a:cs typeface="+mn-cs"/>
                </a:rPr>
                <a:t>Trails Legend</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1400" dirty="0">
                  <a:solidFill>
                    <a:srgbClr val="7030A0"/>
                  </a:solidFill>
                  <a:latin typeface="Calibri" panose="020F0502020204030204"/>
                </a:rPr>
                <a:t>Existing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In </a:t>
              </a:r>
              <a:r>
                <a:rPr lang="en-US" sz="1400" dirty="0">
                  <a:solidFill>
                    <a:srgbClr val="FF0000"/>
                  </a:solidFill>
                  <a:latin typeface="Calibri" panose="020F0502020204030204"/>
                </a:rPr>
                <a:t>progress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Proposed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	   Background</a:t>
              </a:r>
              <a:endParaRPr kumimoji="0" lang="en-US" sz="1400" b="0" i="0" u="none" strike="noStrike" kern="1200" cap="none" spc="0" normalizeH="0" baseline="0" noProof="0" dirty="0">
                <a:ln>
                  <a:noFill/>
                </a:ln>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cxnSp>
          <p:nvCxnSpPr>
            <p:cNvPr id="38" name="Straight Connector 37">
              <a:extLst>
                <a:ext uri="{FF2B5EF4-FFF2-40B4-BE49-F238E27FC236}">
                  <a16:creationId xmlns:a16="http://schemas.microsoft.com/office/drawing/2014/main" id="{0E954FED-33FA-BB84-E884-97367C1ED193}"/>
                </a:ext>
              </a:extLst>
            </p:cNvPr>
            <p:cNvCxnSpPr>
              <a:cxnSpLocks/>
            </p:cNvCxnSpPr>
            <p:nvPr/>
          </p:nvCxnSpPr>
          <p:spPr>
            <a:xfrm>
              <a:off x="7582782" y="4559565"/>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6413CC4-0B1D-3EDF-C98B-5537AAF52DF7}"/>
                </a:ext>
              </a:extLst>
            </p:cNvPr>
            <p:cNvCxnSpPr>
              <a:cxnSpLocks/>
            </p:cNvCxnSpPr>
            <p:nvPr/>
          </p:nvCxnSpPr>
          <p:spPr>
            <a:xfrm>
              <a:off x="7594502" y="4799890"/>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136657F2-C9C4-9BF0-7CC8-B536052AB4EE}"/>
                </a:ext>
              </a:extLst>
            </p:cNvPr>
            <p:cNvCxnSpPr>
              <a:cxnSpLocks/>
            </p:cNvCxnSpPr>
            <p:nvPr/>
          </p:nvCxnSpPr>
          <p:spPr>
            <a:xfrm>
              <a:off x="7596311" y="4985431"/>
              <a:ext cx="523932"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378920D-DB85-89AB-86ED-E4350EE5A0D7}"/>
                </a:ext>
              </a:extLst>
            </p:cNvPr>
            <p:cNvCxnSpPr>
              <a:cxnSpLocks/>
            </p:cNvCxnSpPr>
            <p:nvPr/>
          </p:nvCxnSpPr>
          <p:spPr>
            <a:xfrm>
              <a:off x="7553477" y="5222202"/>
              <a:ext cx="523932"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E62E7042-A254-0D36-9937-0A09E5322D7C}"/>
                </a:ext>
              </a:extLst>
            </p:cNvPr>
            <p:cNvCxnSpPr>
              <a:cxnSpLocks/>
            </p:cNvCxnSpPr>
            <p:nvPr/>
          </p:nvCxnSpPr>
          <p:spPr>
            <a:xfrm>
              <a:off x="7594502" y="5003260"/>
              <a:ext cx="523932" cy="0"/>
            </a:xfrm>
            <a:prstGeom prst="line">
              <a:avLst/>
            </a:prstGeom>
            <a:ln w="762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13E6AD1-FF14-852A-9877-1D40FCEA6CD9}"/>
                </a:ext>
              </a:extLst>
            </p:cNvPr>
            <p:cNvCxnSpPr>
              <a:cxnSpLocks/>
            </p:cNvCxnSpPr>
            <p:nvPr/>
          </p:nvCxnSpPr>
          <p:spPr>
            <a:xfrm>
              <a:off x="7594502" y="4799890"/>
              <a:ext cx="523932" cy="0"/>
            </a:xfrm>
            <a:prstGeom prst="line">
              <a:avLst/>
            </a:prstGeom>
            <a:ln w="76200">
              <a:solidFill>
                <a:srgbClr val="FFFF00"/>
              </a:solidFill>
              <a:prstDash val="sysDot"/>
            </a:ln>
          </p:spPr>
          <p:style>
            <a:lnRef idx="1">
              <a:schemeClr val="accent1"/>
            </a:lnRef>
            <a:fillRef idx="0">
              <a:schemeClr val="accent1"/>
            </a:fillRef>
            <a:effectRef idx="0">
              <a:schemeClr val="accent1"/>
            </a:effectRef>
            <a:fontRef idx="minor">
              <a:schemeClr val="tx1"/>
            </a:fontRef>
          </p:style>
        </p:cxnSp>
      </p:grpSp>
      <p:grpSp>
        <p:nvGrpSpPr>
          <p:cNvPr id="82" name="Group 81">
            <a:extLst>
              <a:ext uri="{FF2B5EF4-FFF2-40B4-BE49-F238E27FC236}">
                <a16:creationId xmlns:a16="http://schemas.microsoft.com/office/drawing/2014/main" id="{88BA8E85-86C4-A81E-786C-743145BB1A9A}"/>
              </a:ext>
            </a:extLst>
          </p:cNvPr>
          <p:cNvGrpSpPr/>
          <p:nvPr/>
        </p:nvGrpSpPr>
        <p:grpSpPr>
          <a:xfrm>
            <a:off x="183313" y="980775"/>
            <a:ext cx="7223606" cy="5803693"/>
            <a:chOff x="183313" y="980775"/>
            <a:chExt cx="7223606" cy="5803693"/>
          </a:xfrm>
        </p:grpSpPr>
        <p:pic>
          <p:nvPicPr>
            <p:cNvPr id="7" name="Picture 6">
              <a:extLst>
                <a:ext uri="{FF2B5EF4-FFF2-40B4-BE49-F238E27FC236}">
                  <a16:creationId xmlns:a16="http://schemas.microsoft.com/office/drawing/2014/main" id="{229E9F70-668F-B7FA-05EC-A862C4BAB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945" y="1443809"/>
              <a:ext cx="3635055" cy="4198984"/>
            </a:xfrm>
            <a:prstGeom prst="rect">
              <a:avLst/>
            </a:prstGeom>
          </p:spPr>
        </p:pic>
        <p:sp>
          <p:nvSpPr>
            <p:cNvPr id="8" name="TextBox 7">
              <a:extLst>
                <a:ext uri="{FF2B5EF4-FFF2-40B4-BE49-F238E27FC236}">
                  <a16:creationId xmlns:a16="http://schemas.microsoft.com/office/drawing/2014/main" id="{7D78C25A-8126-BE81-C240-600A525F9610}"/>
                </a:ext>
              </a:extLst>
            </p:cNvPr>
            <p:cNvSpPr txBox="1"/>
            <p:nvPr/>
          </p:nvSpPr>
          <p:spPr>
            <a:xfrm>
              <a:off x="183313" y="5222202"/>
              <a:ext cx="575772"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BFRT</a:t>
              </a:r>
            </a:p>
          </p:txBody>
        </p:sp>
        <p:sp>
          <p:nvSpPr>
            <p:cNvPr id="9" name="TextBox 8">
              <a:extLst>
                <a:ext uri="{FF2B5EF4-FFF2-40B4-BE49-F238E27FC236}">
                  <a16:creationId xmlns:a16="http://schemas.microsoft.com/office/drawing/2014/main" id="{D408C874-D9C2-EB3D-36FC-254F7F3B3D27}"/>
                </a:ext>
              </a:extLst>
            </p:cNvPr>
            <p:cNvSpPr txBox="1"/>
            <p:nvPr/>
          </p:nvSpPr>
          <p:spPr>
            <a:xfrm>
              <a:off x="4680116" y="4932676"/>
              <a:ext cx="1382623"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Middlesex Canal</a:t>
              </a:r>
            </a:p>
          </p:txBody>
        </p:sp>
        <p:cxnSp>
          <p:nvCxnSpPr>
            <p:cNvPr id="10" name="Straight Arrow Connector 9">
              <a:extLst>
                <a:ext uri="{FF2B5EF4-FFF2-40B4-BE49-F238E27FC236}">
                  <a16:creationId xmlns:a16="http://schemas.microsoft.com/office/drawing/2014/main" id="{641D4E5B-121E-8362-3528-DFE407643F7A}"/>
                </a:ext>
              </a:extLst>
            </p:cNvPr>
            <p:cNvCxnSpPr>
              <a:cxnSpLocks/>
              <a:stCxn id="9" idx="1"/>
            </p:cNvCxnSpPr>
            <p:nvPr/>
          </p:nvCxnSpPr>
          <p:spPr>
            <a:xfrm flipH="1">
              <a:off x="4114800" y="5086565"/>
              <a:ext cx="565316" cy="327626"/>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D58FC13-FC28-7251-095D-4914F2534960}"/>
                </a:ext>
              </a:extLst>
            </p:cNvPr>
            <p:cNvSpPr txBox="1"/>
            <p:nvPr/>
          </p:nvSpPr>
          <p:spPr>
            <a:xfrm>
              <a:off x="4962212" y="1488139"/>
              <a:ext cx="1983107"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Concord River Greenway</a:t>
              </a:r>
            </a:p>
          </p:txBody>
        </p:sp>
        <p:cxnSp>
          <p:nvCxnSpPr>
            <p:cNvPr id="12" name="Straight Arrow Connector 11">
              <a:extLst>
                <a:ext uri="{FF2B5EF4-FFF2-40B4-BE49-F238E27FC236}">
                  <a16:creationId xmlns:a16="http://schemas.microsoft.com/office/drawing/2014/main" id="{5AF12938-7F3B-2EA5-CF4A-A0B853AC5170}"/>
                </a:ext>
              </a:extLst>
            </p:cNvPr>
            <p:cNvCxnSpPr>
              <a:cxnSpLocks/>
              <a:stCxn id="11" idx="1"/>
            </p:cNvCxnSpPr>
            <p:nvPr/>
          </p:nvCxnSpPr>
          <p:spPr>
            <a:xfrm flipH="1">
              <a:off x="4348521" y="1642028"/>
              <a:ext cx="613691" cy="231668"/>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B1D54C9-1762-4E82-8B26-2019417F8F50}"/>
                </a:ext>
              </a:extLst>
            </p:cNvPr>
            <p:cNvSpPr txBox="1"/>
            <p:nvPr/>
          </p:nvSpPr>
          <p:spPr>
            <a:xfrm>
              <a:off x="1930664" y="6045804"/>
              <a:ext cx="1867784"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solidFill>
                    <a:srgbClr val="FF0000"/>
                  </a:solidFill>
                  <a:latin typeface="Calibri" panose="020F0502020204030204"/>
                </a:rPr>
                <a:t>Riverneck</a:t>
              </a: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Idea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1 mile of woods trail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½ mile of bike lane</a:t>
              </a:r>
            </a:p>
          </p:txBody>
        </p:sp>
        <p:cxnSp>
          <p:nvCxnSpPr>
            <p:cNvPr id="14" name="Straight Arrow Connector 13">
              <a:extLst>
                <a:ext uri="{FF2B5EF4-FFF2-40B4-BE49-F238E27FC236}">
                  <a16:creationId xmlns:a16="http://schemas.microsoft.com/office/drawing/2014/main" id="{882329F2-FB2E-B242-7A0B-495DD5BA6C94}"/>
                </a:ext>
              </a:extLst>
            </p:cNvPr>
            <p:cNvCxnSpPr>
              <a:cxnSpLocks/>
              <a:stCxn id="13" idx="0"/>
            </p:cNvCxnSpPr>
            <p:nvPr/>
          </p:nvCxnSpPr>
          <p:spPr>
            <a:xfrm flipH="1" flipV="1">
              <a:off x="2530929" y="4506686"/>
              <a:ext cx="333627" cy="15391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B344E93-5F61-4CC6-F181-10A823E7E645}"/>
                </a:ext>
              </a:extLst>
            </p:cNvPr>
            <p:cNvSpPr txBox="1"/>
            <p:nvPr/>
          </p:nvSpPr>
          <p:spPr>
            <a:xfrm>
              <a:off x="5060186" y="3639103"/>
              <a:ext cx="2346733" cy="738664"/>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Old MassDOT Plan </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1 mile of city streets</a:t>
              </a:r>
              <a:b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 + 1 mile of busy country road</a:t>
              </a:r>
            </a:p>
          </p:txBody>
        </p:sp>
        <p:cxnSp>
          <p:nvCxnSpPr>
            <p:cNvPr id="16" name="Straight Arrow Connector 15">
              <a:extLst>
                <a:ext uri="{FF2B5EF4-FFF2-40B4-BE49-F238E27FC236}">
                  <a16:creationId xmlns:a16="http://schemas.microsoft.com/office/drawing/2014/main" id="{DDF71DE2-D5BB-EE44-33B6-B8D7569D6B07}"/>
                </a:ext>
              </a:extLst>
            </p:cNvPr>
            <p:cNvCxnSpPr>
              <a:cxnSpLocks/>
              <a:stCxn id="20" idx="1"/>
            </p:cNvCxnSpPr>
            <p:nvPr/>
          </p:nvCxnSpPr>
          <p:spPr>
            <a:xfrm flipH="1" flipV="1">
              <a:off x="3798448" y="2996734"/>
              <a:ext cx="1239298" cy="133088"/>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BBDF10FC-0D5B-D6A7-73A1-3C6EB567B0E9}"/>
                </a:ext>
              </a:extLst>
            </p:cNvPr>
            <p:cNvSpPr txBox="1"/>
            <p:nvPr/>
          </p:nvSpPr>
          <p:spPr>
            <a:xfrm>
              <a:off x="5037746" y="2760490"/>
              <a:ext cx="2049985" cy="738664"/>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MassDOT Plan </a:t>
              </a:r>
              <a:b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 1 mile of city streets</a:t>
              </a:r>
              <a:b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 + crossing active rail yard</a:t>
              </a:r>
            </a:p>
          </p:txBody>
        </p:sp>
        <p:cxnSp>
          <p:nvCxnSpPr>
            <p:cNvPr id="23" name="Straight Arrow Connector 22">
              <a:extLst>
                <a:ext uri="{FF2B5EF4-FFF2-40B4-BE49-F238E27FC236}">
                  <a16:creationId xmlns:a16="http://schemas.microsoft.com/office/drawing/2014/main" id="{3666389F-9EAF-1D2F-EA8D-7A037A240606}"/>
                </a:ext>
              </a:extLst>
            </p:cNvPr>
            <p:cNvCxnSpPr>
              <a:cxnSpLocks/>
              <a:stCxn id="15" idx="1"/>
            </p:cNvCxnSpPr>
            <p:nvPr/>
          </p:nvCxnSpPr>
          <p:spPr>
            <a:xfrm flipH="1" flipV="1">
              <a:off x="3951514" y="3639103"/>
              <a:ext cx="1108672" cy="369332"/>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19C9CC6-06A9-93E5-BAC1-7FD9A941978E}"/>
                </a:ext>
              </a:extLst>
            </p:cNvPr>
            <p:cNvSpPr txBox="1"/>
            <p:nvPr/>
          </p:nvSpPr>
          <p:spPr>
            <a:xfrm>
              <a:off x="4933069" y="2010895"/>
              <a:ext cx="1413016" cy="307777"/>
            </a:xfrm>
            <a:prstGeom prst="rect">
              <a:avLst/>
            </a:prstGeom>
            <a:noFill/>
            <a:ln>
              <a:noFill/>
            </a:ln>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New Trail Bridge</a:t>
              </a:r>
            </a:p>
          </p:txBody>
        </p:sp>
        <p:cxnSp>
          <p:nvCxnSpPr>
            <p:cNvPr id="27" name="Straight Arrow Connector 26">
              <a:extLst>
                <a:ext uri="{FF2B5EF4-FFF2-40B4-BE49-F238E27FC236}">
                  <a16:creationId xmlns:a16="http://schemas.microsoft.com/office/drawing/2014/main" id="{F2ABFE09-6DD4-2BCA-2875-44C2B4733399}"/>
                </a:ext>
              </a:extLst>
            </p:cNvPr>
            <p:cNvCxnSpPr>
              <a:cxnSpLocks/>
              <a:stCxn id="26" idx="1"/>
            </p:cNvCxnSpPr>
            <p:nvPr/>
          </p:nvCxnSpPr>
          <p:spPr>
            <a:xfrm flipH="1">
              <a:off x="4477036" y="2164784"/>
              <a:ext cx="456033" cy="176872"/>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D20C836F-9B07-0BA6-3BF3-0BB77F40FC70}"/>
                </a:ext>
              </a:extLst>
            </p:cNvPr>
            <p:cNvCxnSpPr>
              <a:cxnSpLocks/>
              <a:stCxn id="13" idx="0"/>
            </p:cNvCxnSpPr>
            <p:nvPr/>
          </p:nvCxnSpPr>
          <p:spPr>
            <a:xfrm flipV="1">
              <a:off x="2864556" y="4506686"/>
              <a:ext cx="152400" cy="1539118"/>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13F090A-8F8D-0459-95D7-3939E2F12434}"/>
                </a:ext>
              </a:extLst>
            </p:cNvPr>
            <p:cNvCxnSpPr>
              <a:cxnSpLocks/>
            </p:cNvCxnSpPr>
            <p:nvPr/>
          </p:nvCxnSpPr>
          <p:spPr>
            <a:xfrm flipH="1">
              <a:off x="3829963" y="4160835"/>
              <a:ext cx="1207783" cy="0"/>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AC722AD-A969-01D9-4DA3-F3FE2F0972D5}"/>
                </a:ext>
              </a:extLst>
            </p:cNvPr>
            <p:cNvCxnSpPr>
              <a:cxnSpLocks/>
            </p:cNvCxnSpPr>
            <p:nvPr/>
          </p:nvCxnSpPr>
          <p:spPr>
            <a:xfrm flipV="1">
              <a:off x="628650" y="5276245"/>
              <a:ext cx="292049" cy="6728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351572F-EE58-B39A-9C8E-E1B57C529B9D}"/>
                </a:ext>
              </a:extLst>
            </p:cNvPr>
            <p:cNvSpPr txBox="1"/>
            <p:nvPr/>
          </p:nvSpPr>
          <p:spPr>
            <a:xfrm>
              <a:off x="5002576" y="6202462"/>
              <a:ext cx="1816331"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To Yankee Doodle Trail</a:t>
              </a:r>
            </a:p>
          </p:txBody>
        </p:sp>
        <p:cxnSp>
          <p:nvCxnSpPr>
            <p:cNvPr id="48" name="Straight Arrow Connector 47">
              <a:extLst>
                <a:ext uri="{FF2B5EF4-FFF2-40B4-BE49-F238E27FC236}">
                  <a16:creationId xmlns:a16="http://schemas.microsoft.com/office/drawing/2014/main" id="{7ED887EE-4553-2886-E00D-91B7280E73A7}"/>
                </a:ext>
              </a:extLst>
            </p:cNvPr>
            <p:cNvCxnSpPr>
              <a:cxnSpLocks/>
              <a:stCxn id="47" idx="1"/>
            </p:cNvCxnSpPr>
            <p:nvPr/>
          </p:nvCxnSpPr>
          <p:spPr>
            <a:xfrm flipH="1" flipV="1">
              <a:off x="4644946" y="5568080"/>
              <a:ext cx="357630" cy="788271"/>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C596108-6A83-6610-1986-6EC0D9840F22}"/>
                </a:ext>
              </a:extLst>
            </p:cNvPr>
            <p:cNvSpPr txBox="1"/>
            <p:nvPr/>
          </p:nvSpPr>
          <p:spPr>
            <a:xfrm>
              <a:off x="4701855" y="4547954"/>
              <a:ext cx="772969"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Canal St</a:t>
              </a:r>
            </a:p>
          </p:txBody>
        </p:sp>
        <p:cxnSp>
          <p:nvCxnSpPr>
            <p:cNvPr id="52" name="Straight Arrow Connector 51">
              <a:extLst>
                <a:ext uri="{FF2B5EF4-FFF2-40B4-BE49-F238E27FC236}">
                  <a16:creationId xmlns:a16="http://schemas.microsoft.com/office/drawing/2014/main" id="{D84832BF-50F3-606E-FAE8-474554DFB96B}"/>
                </a:ext>
              </a:extLst>
            </p:cNvPr>
            <p:cNvCxnSpPr>
              <a:cxnSpLocks/>
              <a:stCxn id="51" idx="1"/>
            </p:cNvCxnSpPr>
            <p:nvPr/>
          </p:nvCxnSpPr>
          <p:spPr>
            <a:xfrm flipH="1">
              <a:off x="3631208" y="4701843"/>
              <a:ext cx="1070647" cy="172551"/>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4D579E0-6C88-A7B3-9F38-88309671EE38}"/>
                </a:ext>
              </a:extLst>
            </p:cNvPr>
            <p:cNvCxnSpPr>
              <a:cxnSpLocks/>
            </p:cNvCxnSpPr>
            <p:nvPr/>
          </p:nvCxnSpPr>
          <p:spPr>
            <a:xfrm>
              <a:off x="1861073" y="2996734"/>
              <a:ext cx="1449189" cy="144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A3B1093-8DE0-BB5B-69DA-D75BEA3E8EEB}"/>
                </a:ext>
              </a:extLst>
            </p:cNvPr>
            <p:cNvCxnSpPr>
              <a:cxnSpLocks/>
            </p:cNvCxnSpPr>
            <p:nvPr/>
          </p:nvCxnSpPr>
          <p:spPr>
            <a:xfrm flipV="1">
              <a:off x="2761267" y="4442226"/>
              <a:ext cx="208317" cy="105728"/>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1188AB75-8112-ACC1-F8BA-787593804E19}"/>
                </a:ext>
              </a:extLst>
            </p:cNvPr>
            <p:cNvCxnSpPr>
              <a:cxnSpLocks/>
            </p:cNvCxnSpPr>
            <p:nvPr/>
          </p:nvCxnSpPr>
          <p:spPr>
            <a:xfrm>
              <a:off x="2973855" y="4442226"/>
              <a:ext cx="301741" cy="0"/>
            </a:xfrm>
            <a:prstGeom prst="line">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7F762FC-FF58-589B-5485-6F7EF93D548D}"/>
                </a:ext>
              </a:extLst>
            </p:cNvPr>
            <p:cNvSpPr txBox="1"/>
            <p:nvPr/>
          </p:nvSpPr>
          <p:spPr>
            <a:xfrm>
              <a:off x="5002559" y="980775"/>
              <a:ext cx="1887889" cy="307777"/>
            </a:xfrm>
            <a:prstGeom prst="rect">
              <a:avLst/>
            </a:prstGeom>
            <a:noFill/>
            <a:ln>
              <a:no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030A0"/>
                  </a:solidFill>
                  <a:effectLst/>
                  <a:uLnTx/>
                  <a:uFillTx/>
                  <a:latin typeface="Calibri" panose="020F0502020204030204"/>
                  <a:ea typeface="+mn-ea"/>
                  <a:cs typeface="+mn-cs"/>
                </a:rPr>
                <a:t>To BCT to Newburyport</a:t>
              </a:r>
            </a:p>
          </p:txBody>
        </p:sp>
        <p:cxnSp>
          <p:nvCxnSpPr>
            <p:cNvPr id="32" name="Straight Arrow Connector 31">
              <a:extLst>
                <a:ext uri="{FF2B5EF4-FFF2-40B4-BE49-F238E27FC236}">
                  <a16:creationId xmlns:a16="http://schemas.microsoft.com/office/drawing/2014/main" id="{6733C491-D9BD-ED36-79B3-D2EC9768BFD0}"/>
                </a:ext>
              </a:extLst>
            </p:cNvPr>
            <p:cNvCxnSpPr>
              <a:cxnSpLocks/>
              <a:stCxn id="31" idx="1"/>
            </p:cNvCxnSpPr>
            <p:nvPr/>
          </p:nvCxnSpPr>
          <p:spPr>
            <a:xfrm flipH="1">
              <a:off x="3951514" y="1134664"/>
              <a:ext cx="1051045" cy="328321"/>
            </a:xfrm>
            <a:prstGeom prst="straightConnector1">
              <a:avLst/>
            </a:prstGeom>
            <a:ln w="12700">
              <a:solidFill>
                <a:srgbClr val="8D42C6"/>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9A24905D-901F-714F-287C-3CFFB2334A6E}"/>
                </a:ext>
              </a:extLst>
            </p:cNvPr>
            <p:cNvCxnSpPr>
              <a:cxnSpLocks/>
              <a:stCxn id="19" idx="1"/>
            </p:cNvCxnSpPr>
            <p:nvPr/>
          </p:nvCxnSpPr>
          <p:spPr>
            <a:xfrm flipH="1">
              <a:off x="4282517" y="2449160"/>
              <a:ext cx="724694" cy="305373"/>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EE8504A-A17D-4DE9-5EEF-5623D0035F16}"/>
                </a:ext>
              </a:extLst>
            </p:cNvPr>
            <p:cNvSpPr txBox="1"/>
            <p:nvPr/>
          </p:nvSpPr>
          <p:spPr>
            <a:xfrm>
              <a:off x="5007211" y="2295271"/>
              <a:ext cx="1450910" cy="307777"/>
            </a:xfrm>
            <a:prstGeom prst="rect">
              <a:avLst/>
            </a:prstGeom>
            <a:noFill/>
            <a:ln>
              <a:noFill/>
            </a:ln>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Railroad yard gap</a:t>
              </a:r>
            </a:p>
          </p:txBody>
        </p:sp>
        <p:sp>
          <p:nvSpPr>
            <p:cNvPr id="29" name="TextBox 28">
              <a:extLst>
                <a:ext uri="{FF2B5EF4-FFF2-40B4-BE49-F238E27FC236}">
                  <a16:creationId xmlns:a16="http://schemas.microsoft.com/office/drawing/2014/main" id="{6138DC63-1DB5-838A-1745-AF416A341D6F}"/>
                </a:ext>
              </a:extLst>
            </p:cNvPr>
            <p:cNvSpPr txBox="1"/>
            <p:nvPr/>
          </p:nvSpPr>
          <p:spPr>
            <a:xfrm>
              <a:off x="234897" y="4018507"/>
              <a:ext cx="623672" cy="73866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panose="020F0502020204030204"/>
                  <a:ea typeface="+mn-ea"/>
                  <a:cs typeface="+mn-cs"/>
                </a:rPr>
                <a:t>Old Canal</a:t>
              </a:r>
              <a:br>
                <a:rPr kumimoji="0" lang="en-US" sz="1400" b="0" i="0" u="none" strike="noStrike" kern="1200" cap="none" spc="0" normalizeH="0" baseline="0" noProof="0" dirty="0">
                  <a:ln>
                    <a:noFill/>
                  </a:ln>
                  <a:effectLst/>
                  <a:uLnTx/>
                  <a:uFillTx/>
                  <a:latin typeface="Calibri" panose="020F0502020204030204"/>
                  <a:ea typeface="+mn-ea"/>
                  <a:cs typeface="+mn-cs"/>
                </a:rPr>
              </a:br>
              <a:r>
                <a:rPr kumimoji="0" lang="en-US" sz="1400" b="0" i="0" u="none" strike="noStrike" kern="1200" cap="none" spc="0" normalizeH="0" baseline="0" noProof="0" dirty="0">
                  <a:ln>
                    <a:noFill/>
                  </a:ln>
                  <a:effectLst/>
                  <a:uLnTx/>
                  <a:uFillTx/>
                  <a:latin typeface="Calibri" panose="020F0502020204030204"/>
                  <a:ea typeface="+mn-ea"/>
                  <a:cs typeface="+mn-cs"/>
                </a:rPr>
                <a:t>Bed</a:t>
              </a:r>
            </a:p>
          </p:txBody>
        </p:sp>
        <p:cxnSp>
          <p:nvCxnSpPr>
            <p:cNvPr id="30" name="Straight Arrow Connector 29">
              <a:extLst>
                <a:ext uri="{FF2B5EF4-FFF2-40B4-BE49-F238E27FC236}">
                  <a16:creationId xmlns:a16="http://schemas.microsoft.com/office/drawing/2014/main" id="{EA0D8C29-8330-20DF-0BD3-704C2C610E8E}"/>
                </a:ext>
              </a:extLst>
            </p:cNvPr>
            <p:cNvCxnSpPr>
              <a:cxnSpLocks/>
            </p:cNvCxnSpPr>
            <p:nvPr/>
          </p:nvCxnSpPr>
          <p:spPr>
            <a:xfrm flipV="1">
              <a:off x="744405" y="3591943"/>
              <a:ext cx="1676066" cy="671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9FBB2B9-002D-967B-5F10-95E8A6842B3D}"/>
                </a:ext>
              </a:extLst>
            </p:cNvPr>
            <p:cNvSpPr txBox="1"/>
            <p:nvPr/>
          </p:nvSpPr>
          <p:spPr>
            <a:xfrm>
              <a:off x="221228" y="2513019"/>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Black Brook</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34" name="Straight Arrow Connector 33">
              <a:extLst>
                <a:ext uri="{FF2B5EF4-FFF2-40B4-BE49-F238E27FC236}">
                  <a16:creationId xmlns:a16="http://schemas.microsoft.com/office/drawing/2014/main" id="{E5C265EF-8B86-9486-F449-58919C9417FE}"/>
                </a:ext>
              </a:extLst>
            </p:cNvPr>
            <p:cNvCxnSpPr>
              <a:cxnSpLocks/>
            </p:cNvCxnSpPr>
            <p:nvPr/>
          </p:nvCxnSpPr>
          <p:spPr>
            <a:xfrm flipV="1">
              <a:off x="752781" y="2689523"/>
              <a:ext cx="898518" cy="650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CFFF198-8813-FB63-7F66-26A83D55724A}"/>
                </a:ext>
              </a:extLst>
            </p:cNvPr>
            <p:cNvSpPr txBox="1"/>
            <p:nvPr/>
          </p:nvSpPr>
          <p:spPr>
            <a:xfrm>
              <a:off x="237474" y="3068723"/>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Golf Course</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42" name="Straight Arrow Connector 41">
              <a:extLst>
                <a:ext uri="{FF2B5EF4-FFF2-40B4-BE49-F238E27FC236}">
                  <a16:creationId xmlns:a16="http://schemas.microsoft.com/office/drawing/2014/main" id="{11642D4B-24D0-A3EA-C413-97DCAC27F59D}"/>
                </a:ext>
              </a:extLst>
            </p:cNvPr>
            <p:cNvCxnSpPr>
              <a:cxnSpLocks/>
            </p:cNvCxnSpPr>
            <p:nvPr/>
          </p:nvCxnSpPr>
          <p:spPr>
            <a:xfrm flipV="1">
              <a:off x="769027" y="2908482"/>
              <a:ext cx="944520" cy="4017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EB0AC26-CB1B-68E0-1891-0CEA8AF7ACEA}"/>
                </a:ext>
              </a:extLst>
            </p:cNvPr>
            <p:cNvSpPr txBox="1"/>
            <p:nvPr/>
          </p:nvSpPr>
          <p:spPr>
            <a:xfrm>
              <a:off x="230151" y="1920333"/>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Hadley Park</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BA588980-9995-2F8B-54E2-C10B7718B261}"/>
                </a:ext>
              </a:extLst>
            </p:cNvPr>
            <p:cNvCxnSpPr>
              <a:cxnSpLocks/>
            </p:cNvCxnSpPr>
            <p:nvPr/>
          </p:nvCxnSpPr>
          <p:spPr>
            <a:xfrm flipV="1">
              <a:off x="744405" y="2193372"/>
              <a:ext cx="734771" cy="195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123239-D9B8-0CC3-FAE8-C2FD41FCBF93}"/>
                </a:ext>
              </a:extLst>
            </p:cNvPr>
            <p:cNvCxnSpPr>
              <a:cxnSpLocks/>
            </p:cNvCxnSpPr>
            <p:nvPr/>
          </p:nvCxnSpPr>
          <p:spPr>
            <a:xfrm>
              <a:off x="1848131" y="2976467"/>
              <a:ext cx="1462131" cy="14741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A90DD711-8E61-06E6-EB59-8825320D8251}"/>
                </a:ext>
              </a:extLst>
            </p:cNvPr>
            <p:cNvSpPr txBox="1"/>
            <p:nvPr/>
          </p:nvSpPr>
          <p:spPr>
            <a:xfrm>
              <a:off x="1663395" y="3036239"/>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62" name="TextBox 61">
              <a:extLst>
                <a:ext uri="{FF2B5EF4-FFF2-40B4-BE49-F238E27FC236}">
                  <a16:creationId xmlns:a16="http://schemas.microsoft.com/office/drawing/2014/main" id="{9ADF2B01-B1A9-1D6B-8233-9344BD3012FD}"/>
                </a:ext>
              </a:extLst>
            </p:cNvPr>
            <p:cNvSpPr txBox="1"/>
            <p:nvPr/>
          </p:nvSpPr>
          <p:spPr>
            <a:xfrm>
              <a:off x="3198168" y="3952662"/>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495</a:t>
              </a:r>
            </a:p>
          </p:txBody>
        </p:sp>
        <p:sp>
          <p:nvSpPr>
            <p:cNvPr id="64" name="TextBox 63">
              <a:extLst>
                <a:ext uri="{FF2B5EF4-FFF2-40B4-BE49-F238E27FC236}">
                  <a16:creationId xmlns:a16="http://schemas.microsoft.com/office/drawing/2014/main" id="{6CE9A57E-354C-BD0B-4477-DF18D3F3110C}"/>
                </a:ext>
              </a:extLst>
            </p:cNvPr>
            <p:cNvSpPr txBox="1"/>
            <p:nvPr/>
          </p:nvSpPr>
          <p:spPr>
            <a:xfrm>
              <a:off x="3264192" y="5194681"/>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66" name="TextBox 65">
              <a:extLst>
                <a:ext uri="{FF2B5EF4-FFF2-40B4-BE49-F238E27FC236}">
                  <a16:creationId xmlns:a16="http://schemas.microsoft.com/office/drawing/2014/main" id="{BE8F0DF4-F659-BCB6-CBFD-54759528B3F5}"/>
                </a:ext>
              </a:extLst>
            </p:cNvPr>
            <p:cNvSpPr txBox="1"/>
            <p:nvPr/>
          </p:nvSpPr>
          <p:spPr>
            <a:xfrm>
              <a:off x="2029672" y="3801605"/>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sp>
          <p:nvSpPr>
            <p:cNvPr id="69" name="TextBox 68">
              <a:extLst>
                <a:ext uri="{FF2B5EF4-FFF2-40B4-BE49-F238E27FC236}">
                  <a16:creationId xmlns:a16="http://schemas.microsoft.com/office/drawing/2014/main" id="{BA7508B5-67DB-ECDF-7B72-3D41FA308438}"/>
                </a:ext>
              </a:extLst>
            </p:cNvPr>
            <p:cNvSpPr txBox="1"/>
            <p:nvPr/>
          </p:nvSpPr>
          <p:spPr>
            <a:xfrm>
              <a:off x="1206223" y="4348535"/>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495</a:t>
              </a:r>
            </a:p>
          </p:txBody>
        </p:sp>
        <p:sp>
          <p:nvSpPr>
            <p:cNvPr id="70" name="TextBox 69">
              <a:extLst>
                <a:ext uri="{FF2B5EF4-FFF2-40B4-BE49-F238E27FC236}">
                  <a16:creationId xmlns:a16="http://schemas.microsoft.com/office/drawing/2014/main" id="{CAAE5BB2-5280-7F05-F119-D7B66C2E4965}"/>
                </a:ext>
              </a:extLst>
            </p:cNvPr>
            <p:cNvSpPr txBox="1"/>
            <p:nvPr/>
          </p:nvSpPr>
          <p:spPr>
            <a:xfrm>
              <a:off x="2864556" y="2458503"/>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cxnSp>
          <p:nvCxnSpPr>
            <p:cNvPr id="71" name="Straight Connector 70">
              <a:extLst>
                <a:ext uri="{FF2B5EF4-FFF2-40B4-BE49-F238E27FC236}">
                  <a16:creationId xmlns:a16="http://schemas.microsoft.com/office/drawing/2014/main" id="{3DE6F78E-281F-9637-D7A0-ED69BF114267}"/>
                </a:ext>
              </a:extLst>
            </p:cNvPr>
            <p:cNvCxnSpPr>
              <a:cxnSpLocks/>
            </p:cNvCxnSpPr>
            <p:nvPr/>
          </p:nvCxnSpPr>
          <p:spPr>
            <a:xfrm flipV="1">
              <a:off x="3229792" y="1900897"/>
              <a:ext cx="233900" cy="521496"/>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0F1999D-F989-DCD2-FA3B-F63142DE8ADF}"/>
                </a:ext>
              </a:extLst>
            </p:cNvPr>
            <p:cNvCxnSpPr>
              <a:cxnSpLocks/>
            </p:cNvCxnSpPr>
            <p:nvPr/>
          </p:nvCxnSpPr>
          <p:spPr>
            <a:xfrm flipV="1">
              <a:off x="2063625" y="1597436"/>
              <a:ext cx="589719" cy="19848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4936158-1B60-CB6E-E3A4-82D92112395D}"/>
                </a:ext>
              </a:extLst>
            </p:cNvPr>
            <p:cNvCxnSpPr>
              <a:cxnSpLocks/>
            </p:cNvCxnSpPr>
            <p:nvPr/>
          </p:nvCxnSpPr>
          <p:spPr>
            <a:xfrm flipV="1">
              <a:off x="2940756" y="1965120"/>
              <a:ext cx="522936" cy="163319"/>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49CE95-2879-12EF-CC26-D66CA88A3393}"/>
                </a:ext>
              </a:extLst>
            </p:cNvPr>
            <p:cNvSpPr txBox="1"/>
            <p:nvPr/>
          </p:nvSpPr>
          <p:spPr>
            <a:xfrm>
              <a:off x="5002559" y="2505038"/>
              <a:ext cx="1387367" cy="307777"/>
            </a:xfrm>
            <a:prstGeom prst="rect">
              <a:avLst/>
            </a:prstGeom>
            <a:noFill/>
            <a:ln>
              <a:noFill/>
            </a:ln>
          </p:spPr>
          <p:txBody>
            <a:bodyPr wrap="non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Calibri" panose="020F0502020204030204"/>
                  <a:ea typeface="+mn-ea"/>
                  <a:cs typeface="+mn-cs"/>
                </a:rPr>
                <a:t>Pete Sutton idea</a:t>
              </a:r>
            </a:p>
          </p:txBody>
        </p:sp>
        <p:cxnSp>
          <p:nvCxnSpPr>
            <p:cNvPr id="17" name="Straight Arrow Connector 16">
              <a:extLst>
                <a:ext uri="{FF2B5EF4-FFF2-40B4-BE49-F238E27FC236}">
                  <a16:creationId xmlns:a16="http://schemas.microsoft.com/office/drawing/2014/main" id="{96275A53-AD36-02C1-81E9-556B0EDA1A2E}"/>
                </a:ext>
              </a:extLst>
            </p:cNvPr>
            <p:cNvCxnSpPr>
              <a:cxnSpLocks/>
              <a:stCxn id="5" idx="1"/>
            </p:cNvCxnSpPr>
            <p:nvPr/>
          </p:nvCxnSpPr>
          <p:spPr>
            <a:xfrm flipH="1">
              <a:off x="4332275" y="2658927"/>
              <a:ext cx="670284" cy="279525"/>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444225DD-A8B8-00C5-6BF7-4DBC84304DE2}"/>
                </a:ext>
              </a:extLst>
            </p:cNvPr>
            <p:cNvSpPr txBox="1"/>
            <p:nvPr/>
          </p:nvSpPr>
          <p:spPr>
            <a:xfrm>
              <a:off x="226760" y="1371410"/>
              <a:ext cx="631810"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Canal N end</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56" name="Straight Arrow Connector 55">
              <a:extLst>
                <a:ext uri="{FF2B5EF4-FFF2-40B4-BE49-F238E27FC236}">
                  <a16:creationId xmlns:a16="http://schemas.microsoft.com/office/drawing/2014/main" id="{69BC9CA1-1B5D-1EA0-7FCB-EAE2D0CD0BE7}"/>
                </a:ext>
              </a:extLst>
            </p:cNvPr>
            <p:cNvCxnSpPr>
              <a:cxnSpLocks/>
              <a:stCxn id="54" idx="3"/>
            </p:cNvCxnSpPr>
            <p:nvPr/>
          </p:nvCxnSpPr>
          <p:spPr>
            <a:xfrm>
              <a:off x="858570" y="1633020"/>
              <a:ext cx="526884" cy="3429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Freeform: Shape 27">
            <a:extLst>
              <a:ext uri="{FF2B5EF4-FFF2-40B4-BE49-F238E27FC236}">
                <a16:creationId xmlns:a16="http://schemas.microsoft.com/office/drawing/2014/main" id="{743AC0B1-5C56-927D-FD25-EFD3FB7B011B}"/>
              </a:ext>
            </a:extLst>
          </p:cNvPr>
          <p:cNvSpPr/>
          <p:nvPr/>
        </p:nvSpPr>
        <p:spPr>
          <a:xfrm>
            <a:off x="3887864" y="2819690"/>
            <a:ext cx="479004" cy="173840"/>
          </a:xfrm>
          <a:custGeom>
            <a:avLst/>
            <a:gdLst>
              <a:gd name="connsiteX0" fmla="*/ 0 w 354634"/>
              <a:gd name="connsiteY0" fmla="*/ 0 h 173840"/>
              <a:gd name="connsiteX1" fmla="*/ 13907 w 354634"/>
              <a:gd name="connsiteY1" fmla="*/ 34768 h 173840"/>
              <a:gd name="connsiteX2" fmla="*/ 31291 w 354634"/>
              <a:gd name="connsiteY2" fmla="*/ 59105 h 173840"/>
              <a:gd name="connsiteX3" fmla="*/ 38245 w 354634"/>
              <a:gd name="connsiteY3" fmla="*/ 73013 h 173840"/>
              <a:gd name="connsiteX4" fmla="*/ 41722 w 354634"/>
              <a:gd name="connsiteY4" fmla="*/ 86920 h 173840"/>
              <a:gd name="connsiteX5" fmla="*/ 59106 w 354634"/>
              <a:gd name="connsiteY5" fmla="*/ 104304 h 173840"/>
              <a:gd name="connsiteX6" fmla="*/ 69536 w 354634"/>
              <a:gd name="connsiteY6" fmla="*/ 121688 h 173840"/>
              <a:gd name="connsiteX7" fmla="*/ 90397 w 354634"/>
              <a:gd name="connsiteY7" fmla="*/ 135595 h 173840"/>
              <a:gd name="connsiteX8" fmla="*/ 135596 w 354634"/>
              <a:gd name="connsiteY8" fmla="*/ 166886 h 173840"/>
              <a:gd name="connsiteX9" fmla="*/ 163410 w 354634"/>
              <a:gd name="connsiteY9" fmla="*/ 173840 h 173840"/>
              <a:gd name="connsiteX10" fmla="*/ 229469 w 354634"/>
              <a:gd name="connsiteY10" fmla="*/ 166886 h 173840"/>
              <a:gd name="connsiteX11" fmla="*/ 253807 w 354634"/>
              <a:gd name="connsiteY11" fmla="*/ 156456 h 173840"/>
              <a:gd name="connsiteX12" fmla="*/ 267714 w 354634"/>
              <a:gd name="connsiteY12" fmla="*/ 152979 h 173840"/>
              <a:gd name="connsiteX13" fmla="*/ 288575 w 354634"/>
              <a:gd name="connsiteY13" fmla="*/ 132118 h 173840"/>
              <a:gd name="connsiteX14" fmla="*/ 295529 w 354634"/>
              <a:gd name="connsiteY14" fmla="*/ 97350 h 173840"/>
              <a:gd name="connsiteX15" fmla="*/ 302482 w 354634"/>
              <a:gd name="connsiteY15" fmla="*/ 69536 h 173840"/>
              <a:gd name="connsiteX16" fmla="*/ 354634 w 354634"/>
              <a:gd name="connsiteY16" fmla="*/ 13907 h 173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4634" h="173840">
                <a:moveTo>
                  <a:pt x="0" y="0"/>
                </a:moveTo>
                <a:cubicBezTo>
                  <a:pt x="4636" y="11589"/>
                  <a:pt x="6417" y="24783"/>
                  <a:pt x="13907" y="34768"/>
                </a:cubicBezTo>
                <a:cubicBezTo>
                  <a:pt x="18389" y="40743"/>
                  <a:pt x="27221" y="51983"/>
                  <a:pt x="31291" y="59105"/>
                </a:cubicBezTo>
                <a:cubicBezTo>
                  <a:pt x="33863" y="63605"/>
                  <a:pt x="36425" y="68160"/>
                  <a:pt x="38245" y="73013"/>
                </a:cubicBezTo>
                <a:cubicBezTo>
                  <a:pt x="39923" y="77487"/>
                  <a:pt x="39071" y="82944"/>
                  <a:pt x="41722" y="86920"/>
                </a:cubicBezTo>
                <a:cubicBezTo>
                  <a:pt x="46268" y="93739"/>
                  <a:pt x="53987" y="97905"/>
                  <a:pt x="59106" y="104304"/>
                </a:cubicBezTo>
                <a:cubicBezTo>
                  <a:pt x="63327" y="109581"/>
                  <a:pt x="64758" y="116910"/>
                  <a:pt x="69536" y="121688"/>
                </a:cubicBezTo>
                <a:cubicBezTo>
                  <a:pt x="75445" y="127597"/>
                  <a:pt x="83711" y="130581"/>
                  <a:pt x="90397" y="135595"/>
                </a:cubicBezTo>
                <a:cubicBezTo>
                  <a:pt x="109837" y="150175"/>
                  <a:pt x="112276" y="157558"/>
                  <a:pt x="135596" y="166886"/>
                </a:cubicBezTo>
                <a:cubicBezTo>
                  <a:pt x="144469" y="170435"/>
                  <a:pt x="154139" y="171522"/>
                  <a:pt x="163410" y="173840"/>
                </a:cubicBezTo>
                <a:cubicBezTo>
                  <a:pt x="185430" y="171522"/>
                  <a:pt x="207531" y="169877"/>
                  <a:pt x="229469" y="166886"/>
                </a:cubicBezTo>
                <a:cubicBezTo>
                  <a:pt x="238521" y="165652"/>
                  <a:pt x="245525" y="159562"/>
                  <a:pt x="253807" y="156456"/>
                </a:cubicBezTo>
                <a:cubicBezTo>
                  <a:pt x="258281" y="154778"/>
                  <a:pt x="263078" y="154138"/>
                  <a:pt x="267714" y="152979"/>
                </a:cubicBezTo>
                <a:cubicBezTo>
                  <a:pt x="276554" y="147087"/>
                  <a:pt x="284531" y="143441"/>
                  <a:pt x="288575" y="132118"/>
                </a:cubicBezTo>
                <a:cubicBezTo>
                  <a:pt x="292550" y="120988"/>
                  <a:pt x="293211" y="108939"/>
                  <a:pt x="295529" y="97350"/>
                </a:cubicBezTo>
                <a:cubicBezTo>
                  <a:pt x="299725" y="76373"/>
                  <a:pt x="297138" y="85572"/>
                  <a:pt x="302482" y="69536"/>
                </a:cubicBezTo>
                <a:cubicBezTo>
                  <a:pt x="306971" y="-2286"/>
                  <a:pt x="287380" y="13907"/>
                  <a:pt x="354634" y="13907"/>
                </a:cubicBezTo>
              </a:path>
            </a:pathLst>
          </a:custGeom>
          <a:no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507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39345D-F4A0-5ABA-F1C4-2922B283C636}"/>
              </a:ext>
            </a:extLst>
          </p:cNvPr>
          <p:cNvSpPr>
            <a:spLocks noGrp="1"/>
          </p:cNvSpPr>
          <p:nvPr>
            <p:ph type="sldNum" sz="quarter" idx="12"/>
          </p:nvPr>
        </p:nvSpPr>
        <p:spPr/>
        <p:txBody>
          <a:bodyPr/>
          <a:lstStyle/>
          <a:p>
            <a:fld id="{BD3B2A05-6373-4037-9133-FDE3B40E1D74}" type="slidenum">
              <a:rPr lang="en-US" smtClean="0"/>
              <a:t>3</a:t>
            </a:fld>
            <a:endParaRPr lang="en-US"/>
          </a:p>
        </p:txBody>
      </p:sp>
      <p:graphicFrame>
        <p:nvGraphicFramePr>
          <p:cNvPr id="3" name="Object 2">
            <a:extLst>
              <a:ext uri="{FF2B5EF4-FFF2-40B4-BE49-F238E27FC236}">
                <a16:creationId xmlns:a16="http://schemas.microsoft.com/office/drawing/2014/main" id="{CFE48EB7-E26C-C5E3-FB77-61C0A611C86F}"/>
              </a:ext>
            </a:extLst>
          </p:cNvPr>
          <p:cNvGraphicFramePr>
            <a:graphicFrameLocks noChangeAspect="1"/>
          </p:cNvGraphicFramePr>
          <p:nvPr>
            <p:extLst>
              <p:ext uri="{D42A27DB-BD31-4B8C-83A1-F6EECF244321}">
                <p14:modId xmlns:p14="http://schemas.microsoft.com/office/powerpoint/2010/main" val="2542022450"/>
              </p:ext>
            </p:extLst>
          </p:nvPr>
        </p:nvGraphicFramePr>
        <p:xfrm>
          <a:off x="33463" y="977655"/>
          <a:ext cx="8920776" cy="5774837"/>
        </p:xfrm>
        <a:graphic>
          <a:graphicData uri="http://schemas.openxmlformats.org/presentationml/2006/ole">
            <mc:AlternateContent xmlns:mc="http://schemas.openxmlformats.org/markup-compatibility/2006">
              <mc:Choice xmlns:v="urn:schemas-microsoft-com:vml" Requires="v">
                <p:oleObj name="Acrobat Document" r:id="rId2" imgW="9326562" imgH="6034757" progId="Acrobat.Document.DC">
                  <p:embed/>
                </p:oleObj>
              </mc:Choice>
              <mc:Fallback>
                <p:oleObj name="Acrobat Document" r:id="rId2" imgW="9326562" imgH="6034757" progId="Acrobat.Document.DC">
                  <p:embed/>
                  <p:pic>
                    <p:nvPicPr>
                      <p:cNvPr id="0" name=""/>
                      <p:cNvPicPr/>
                      <p:nvPr/>
                    </p:nvPicPr>
                    <p:blipFill>
                      <a:blip r:embed="rId3"/>
                      <a:stretch>
                        <a:fillRect/>
                      </a:stretch>
                    </p:blipFill>
                    <p:spPr>
                      <a:xfrm>
                        <a:off x="33463" y="977655"/>
                        <a:ext cx="8920776" cy="5774837"/>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1F19D5CB-3444-B920-CA64-66E311D408A2}"/>
              </a:ext>
            </a:extLst>
          </p:cNvPr>
          <p:cNvSpPr txBox="1"/>
          <p:nvPr/>
        </p:nvSpPr>
        <p:spPr>
          <a:xfrm>
            <a:off x="158369" y="339970"/>
            <a:ext cx="8618963" cy="461665"/>
          </a:xfrm>
          <a:prstGeom prst="rect">
            <a:avLst/>
          </a:prstGeom>
          <a:noFill/>
        </p:spPr>
        <p:txBody>
          <a:bodyPr wrap="none" rtlCol="0">
            <a:spAutoFit/>
          </a:bodyPr>
          <a:lstStyle/>
          <a:p>
            <a:r>
              <a:rPr lang="en-US" sz="2400" dirty="0"/>
              <a:t>Latest Idea - Continuation of BFRT and Canal Towpath Trail in Lowell</a:t>
            </a:r>
          </a:p>
        </p:txBody>
      </p:sp>
      <p:sp>
        <p:nvSpPr>
          <p:cNvPr id="4" name="TextBox 3">
            <a:extLst>
              <a:ext uri="{FF2B5EF4-FFF2-40B4-BE49-F238E27FC236}">
                <a16:creationId xmlns:a16="http://schemas.microsoft.com/office/drawing/2014/main" id="{C39434AD-1A92-8919-A43F-212B67128755}"/>
              </a:ext>
            </a:extLst>
          </p:cNvPr>
          <p:cNvSpPr txBox="1"/>
          <p:nvPr/>
        </p:nvSpPr>
        <p:spPr>
          <a:xfrm>
            <a:off x="335528" y="2122494"/>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Roark</a:t>
            </a:r>
            <a:br>
              <a:rPr lang="en-US" sz="1400" dirty="0">
                <a:latin typeface="Calibri" panose="020F0502020204030204"/>
              </a:rPr>
            </a:br>
            <a:r>
              <a:rPr lang="en-US" sz="1400" dirty="0">
                <a:latin typeface="Calibri" panose="020F0502020204030204"/>
              </a:rPr>
              <a:t>Bridge</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A5D90E-9BF3-FF06-4616-08E45691EA88}"/>
              </a:ext>
            </a:extLst>
          </p:cNvPr>
          <p:cNvSpPr txBox="1"/>
          <p:nvPr/>
        </p:nvSpPr>
        <p:spPr>
          <a:xfrm>
            <a:off x="2954903" y="5618735"/>
            <a:ext cx="978922"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Swamps,</a:t>
            </a:r>
            <a:br>
              <a:rPr lang="en-US" sz="1400" dirty="0">
                <a:latin typeface="Calibri" panose="020F0502020204030204"/>
              </a:rPr>
            </a:br>
            <a:r>
              <a:rPr lang="en-US" sz="1400" dirty="0">
                <a:latin typeface="Calibri" panose="020F0502020204030204"/>
              </a:rPr>
              <a:t>not lakes</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B2E53-D316-436A-FB38-5352CD4BB09F}"/>
              </a:ext>
            </a:extLst>
          </p:cNvPr>
          <p:cNvSpPr txBox="1"/>
          <p:nvPr/>
        </p:nvSpPr>
        <p:spPr>
          <a:xfrm>
            <a:off x="2044112" y="5095515"/>
            <a:ext cx="756238"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Route 3</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F3B4C49-B94B-333B-55A1-921388697C81}"/>
              </a:ext>
            </a:extLst>
          </p:cNvPr>
          <p:cNvSpPr txBox="1"/>
          <p:nvPr/>
        </p:nvSpPr>
        <p:spPr>
          <a:xfrm>
            <a:off x="685263" y="4317062"/>
            <a:ext cx="1121797" cy="307777"/>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Stedman St</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873C07-B8F1-8CF0-15BD-AA89E6E07CB5}"/>
              </a:ext>
            </a:extLst>
          </p:cNvPr>
          <p:cNvSpPr txBox="1"/>
          <p:nvPr/>
        </p:nvSpPr>
        <p:spPr>
          <a:xfrm rot="17826740">
            <a:off x="6022917" y="5772956"/>
            <a:ext cx="756238"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110</a:t>
            </a:r>
          </a:p>
        </p:txBody>
      </p:sp>
      <p:cxnSp>
        <p:nvCxnSpPr>
          <p:cNvPr id="10" name="Straight Arrow Connector 9">
            <a:extLst>
              <a:ext uri="{FF2B5EF4-FFF2-40B4-BE49-F238E27FC236}">
                <a16:creationId xmlns:a16="http://schemas.microsoft.com/office/drawing/2014/main" id="{D26608B2-EA6D-6328-16AC-A907EEBBE96D}"/>
              </a:ext>
            </a:extLst>
          </p:cNvPr>
          <p:cNvCxnSpPr>
            <a:cxnSpLocks/>
          </p:cNvCxnSpPr>
          <p:nvPr/>
        </p:nvCxnSpPr>
        <p:spPr>
          <a:xfrm flipV="1">
            <a:off x="2800350" y="4966363"/>
            <a:ext cx="981075" cy="2583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58BFF9F-E67A-B85B-FD2C-629BB91F8F8D}"/>
              </a:ext>
            </a:extLst>
          </p:cNvPr>
          <p:cNvCxnSpPr>
            <a:cxnSpLocks/>
            <a:stCxn id="8" idx="3"/>
          </p:cNvCxnSpPr>
          <p:nvPr/>
        </p:nvCxnSpPr>
        <p:spPr>
          <a:xfrm flipV="1">
            <a:off x="1807060" y="3898010"/>
            <a:ext cx="1059965" cy="5729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8E724FC8-212E-8E35-DABD-374669F21E9E}"/>
              </a:ext>
            </a:extLst>
          </p:cNvPr>
          <p:cNvCxnSpPr>
            <a:cxnSpLocks/>
          </p:cNvCxnSpPr>
          <p:nvPr/>
        </p:nvCxnSpPr>
        <p:spPr>
          <a:xfrm flipV="1">
            <a:off x="830739" y="1646453"/>
            <a:ext cx="1045686" cy="7372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D7C291-A899-D315-8CBB-65EF3332E5F7}"/>
              </a:ext>
            </a:extLst>
          </p:cNvPr>
          <p:cNvCxnSpPr>
            <a:cxnSpLocks/>
          </p:cNvCxnSpPr>
          <p:nvPr/>
        </p:nvCxnSpPr>
        <p:spPr>
          <a:xfrm flipV="1">
            <a:off x="3781425" y="4966363"/>
            <a:ext cx="628650" cy="913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C069F9-93B6-B3BA-CA00-E131033FFF67}"/>
              </a:ext>
            </a:extLst>
          </p:cNvPr>
          <p:cNvCxnSpPr>
            <a:cxnSpLocks/>
          </p:cNvCxnSpPr>
          <p:nvPr/>
        </p:nvCxnSpPr>
        <p:spPr>
          <a:xfrm flipV="1">
            <a:off x="3781425" y="5705475"/>
            <a:ext cx="1144344" cy="1748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E68BE0D-6129-1C16-45B9-32C4F2E8A18A}"/>
              </a:ext>
            </a:extLst>
          </p:cNvPr>
          <p:cNvSpPr txBox="1"/>
          <p:nvPr/>
        </p:nvSpPr>
        <p:spPr>
          <a:xfrm>
            <a:off x="335527" y="3668560"/>
            <a:ext cx="1121797"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Mount</a:t>
            </a:r>
            <a:br>
              <a:rPr lang="en-US" sz="1400" dirty="0">
                <a:latin typeface="Calibri" panose="020F0502020204030204"/>
              </a:rPr>
            </a:br>
            <a:r>
              <a:rPr lang="en-US" sz="1400" dirty="0">
                <a:latin typeface="Calibri" panose="020F0502020204030204"/>
              </a:rPr>
              <a:t>Trashmore</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31" name="Straight Arrow Connector 30">
            <a:extLst>
              <a:ext uri="{FF2B5EF4-FFF2-40B4-BE49-F238E27FC236}">
                <a16:creationId xmlns:a16="http://schemas.microsoft.com/office/drawing/2014/main" id="{2AC161E8-9A7C-68D1-8DCC-E9FCAA373784}"/>
              </a:ext>
            </a:extLst>
          </p:cNvPr>
          <p:cNvCxnSpPr>
            <a:cxnSpLocks/>
          </p:cNvCxnSpPr>
          <p:nvPr/>
        </p:nvCxnSpPr>
        <p:spPr>
          <a:xfrm flipV="1">
            <a:off x="830739" y="2179916"/>
            <a:ext cx="2036286" cy="872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EDD7183-F1BE-9752-89AC-CCD3DE3B2986}"/>
              </a:ext>
            </a:extLst>
          </p:cNvPr>
          <p:cNvSpPr txBox="1"/>
          <p:nvPr/>
        </p:nvSpPr>
        <p:spPr>
          <a:xfrm>
            <a:off x="335527" y="2770996"/>
            <a:ext cx="699471" cy="523220"/>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Hadley</a:t>
            </a:r>
            <a:br>
              <a:rPr lang="en-US" sz="1400" dirty="0">
                <a:latin typeface="Calibri" panose="020F0502020204030204"/>
              </a:rPr>
            </a:br>
            <a:r>
              <a:rPr lang="en-US" sz="1400" dirty="0">
                <a:latin typeface="Calibri" panose="020F0502020204030204"/>
              </a:rPr>
              <a:t>Park</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cxnSp>
        <p:nvCxnSpPr>
          <p:cNvPr id="36" name="Straight Arrow Connector 35">
            <a:extLst>
              <a:ext uri="{FF2B5EF4-FFF2-40B4-BE49-F238E27FC236}">
                <a16:creationId xmlns:a16="http://schemas.microsoft.com/office/drawing/2014/main" id="{89252836-1DB1-38ED-9529-FF0A05A3A406}"/>
              </a:ext>
            </a:extLst>
          </p:cNvPr>
          <p:cNvCxnSpPr>
            <a:cxnSpLocks/>
          </p:cNvCxnSpPr>
          <p:nvPr/>
        </p:nvCxnSpPr>
        <p:spPr>
          <a:xfrm flipV="1">
            <a:off x="1102210" y="3772728"/>
            <a:ext cx="1320021" cy="1340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9D1692C6-2D59-B081-059E-385016E3B4DC}"/>
              </a:ext>
            </a:extLst>
          </p:cNvPr>
          <p:cNvSpPr txBox="1"/>
          <p:nvPr/>
        </p:nvSpPr>
        <p:spPr>
          <a:xfrm rot="16392152">
            <a:off x="6464782" y="5136264"/>
            <a:ext cx="978921" cy="307777"/>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a:rPr>
              <a:t>Connector</a:t>
            </a:r>
            <a:endParaRPr kumimoji="0" lang="en-US" sz="1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94769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00C2-622D-E2C9-EA11-C6C9DAA2354F}"/>
              </a:ext>
            </a:extLst>
          </p:cNvPr>
          <p:cNvSpPr>
            <a:spLocks noGrp="1"/>
          </p:cNvSpPr>
          <p:nvPr>
            <p:ph type="title"/>
          </p:nvPr>
        </p:nvSpPr>
        <p:spPr>
          <a:xfrm>
            <a:off x="628650" y="365126"/>
            <a:ext cx="7886700" cy="881915"/>
          </a:xfrm>
        </p:spPr>
        <p:txBody>
          <a:bodyPr/>
          <a:lstStyle/>
          <a:p>
            <a:r>
              <a:rPr lang="en-US" dirty="0"/>
              <a:t>Backing &amp; Funding</a:t>
            </a:r>
          </a:p>
        </p:txBody>
      </p:sp>
      <p:sp>
        <p:nvSpPr>
          <p:cNvPr id="3" name="Content Placeholder 2">
            <a:extLst>
              <a:ext uri="{FF2B5EF4-FFF2-40B4-BE49-F238E27FC236}">
                <a16:creationId xmlns:a16="http://schemas.microsoft.com/office/drawing/2014/main" id="{DD2E1EE7-BBAD-FB17-8CAB-BDF2070874D8}"/>
              </a:ext>
            </a:extLst>
          </p:cNvPr>
          <p:cNvSpPr>
            <a:spLocks noGrp="1"/>
          </p:cNvSpPr>
          <p:nvPr>
            <p:ph idx="1"/>
          </p:nvPr>
        </p:nvSpPr>
        <p:spPr>
          <a:xfrm>
            <a:off x="628650" y="1247041"/>
            <a:ext cx="8245719" cy="4351338"/>
          </a:xfrm>
        </p:spPr>
        <p:txBody>
          <a:bodyPr>
            <a:normAutofit fontScale="92500" lnSpcReduction="10000"/>
          </a:bodyPr>
          <a:lstStyle/>
          <a:p>
            <a:r>
              <a:rPr lang="en-US" dirty="0"/>
              <a:t>Sen. Kennedy asked the Middlesex Canal Commission to help plan a park, nature trail, multi-use path etc. to commemorate the Middlesex Canal section in Lowell </a:t>
            </a:r>
          </a:p>
          <a:p>
            <a:pPr lvl="1"/>
            <a:r>
              <a:rPr lang="en-US" dirty="0"/>
              <a:t>North, the old canal is now a water hazard on the golf course</a:t>
            </a:r>
          </a:p>
          <a:p>
            <a:pPr lvl="1"/>
            <a:r>
              <a:rPr lang="en-US" dirty="0"/>
              <a:t>South of GC is a quarter mile of the best preserved canal in 26 miles, with water and towpath </a:t>
            </a:r>
          </a:p>
          <a:p>
            <a:pPr lvl="1"/>
            <a:r>
              <a:rPr lang="en-US" dirty="0"/>
              <a:t>In the middle, the canal is now under swamp and Route 3</a:t>
            </a:r>
          </a:p>
          <a:p>
            <a:pPr lvl="1"/>
            <a:r>
              <a:rPr lang="en-US" dirty="0"/>
              <a:t>To east, there are two Lowell schools that would benefit from nature trail and shortcuts for neighborhood kids</a:t>
            </a:r>
          </a:p>
          <a:p>
            <a:pPr lvl="1"/>
            <a:r>
              <a:rPr lang="en-US" dirty="0"/>
              <a:t>South of the swamp is excellent ROW for a multi-use path to 110</a:t>
            </a:r>
          </a:p>
          <a:p>
            <a:r>
              <a:rPr lang="en-US" dirty="0"/>
              <a:t>Funding would be from federal and state grants via </a:t>
            </a:r>
            <a:br>
              <a:rPr lang="en-US" dirty="0"/>
            </a:br>
            <a:r>
              <a:rPr lang="en-US" dirty="0"/>
              <a:t>Rep Trahan</a:t>
            </a:r>
          </a:p>
        </p:txBody>
      </p:sp>
      <p:sp>
        <p:nvSpPr>
          <p:cNvPr id="4" name="Slide Number Placeholder 3">
            <a:extLst>
              <a:ext uri="{FF2B5EF4-FFF2-40B4-BE49-F238E27FC236}">
                <a16:creationId xmlns:a16="http://schemas.microsoft.com/office/drawing/2014/main" id="{68E3BE7C-4DFB-E418-1F57-A90A3EA8CEFD}"/>
              </a:ext>
            </a:extLst>
          </p:cNvPr>
          <p:cNvSpPr>
            <a:spLocks noGrp="1"/>
          </p:cNvSpPr>
          <p:nvPr>
            <p:ph type="sldNum" sz="quarter" idx="12"/>
          </p:nvPr>
        </p:nvSpPr>
        <p:spPr/>
        <p:txBody>
          <a:bodyPr/>
          <a:lstStyle/>
          <a:p>
            <a:fld id="{BD3B2A05-6373-4037-9133-FDE3B40E1D74}" type="slidenum">
              <a:rPr lang="en-US" smtClean="0"/>
              <a:t>4</a:t>
            </a:fld>
            <a:endParaRPr lang="en-US"/>
          </a:p>
        </p:txBody>
      </p:sp>
      <p:pic>
        <p:nvPicPr>
          <p:cNvPr id="6" name="Picture 5">
            <a:extLst>
              <a:ext uri="{FF2B5EF4-FFF2-40B4-BE49-F238E27FC236}">
                <a16:creationId xmlns:a16="http://schemas.microsoft.com/office/drawing/2014/main" id="{5F500EFF-CC6A-AD92-B115-B6509D026E51}"/>
              </a:ext>
            </a:extLst>
          </p:cNvPr>
          <p:cNvPicPr>
            <a:picLocks noChangeAspect="1"/>
          </p:cNvPicPr>
          <p:nvPr/>
        </p:nvPicPr>
        <p:blipFill rotWithShape="1">
          <a:blip r:embed="rId2">
            <a:extLst>
              <a:ext uri="{28A0092B-C50C-407E-A947-70E740481C1C}">
                <a14:useLocalDpi xmlns:a14="http://schemas.microsoft.com/office/drawing/2010/main" val="0"/>
              </a:ext>
            </a:extLst>
          </a:blip>
          <a:srcRect b="31180"/>
          <a:stretch/>
        </p:blipFill>
        <p:spPr>
          <a:xfrm>
            <a:off x="3571607" y="4968021"/>
            <a:ext cx="3446759" cy="1643794"/>
          </a:xfrm>
          <a:prstGeom prst="rect">
            <a:avLst/>
          </a:prstGeom>
        </p:spPr>
      </p:pic>
    </p:spTree>
    <p:extLst>
      <p:ext uri="{BB962C8B-B14F-4D97-AF65-F5344CB8AC3E}">
        <p14:creationId xmlns:p14="http://schemas.microsoft.com/office/powerpoint/2010/main" val="701562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5</a:t>
            </a:fld>
            <a:endParaRPr lang="en-US"/>
          </a:p>
        </p:txBody>
      </p:sp>
      <p:pic>
        <p:nvPicPr>
          <p:cNvPr id="4" name="Picture 3">
            <a:extLst>
              <a:ext uri="{FF2B5EF4-FFF2-40B4-BE49-F238E27FC236}">
                <a16:creationId xmlns:a16="http://schemas.microsoft.com/office/drawing/2014/main" id="{DCCB21E5-A43D-7AEE-BDB9-4A6615C1D8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849" y="1276936"/>
            <a:ext cx="7831058" cy="4080509"/>
          </a:xfrm>
          <a:prstGeom prst="rect">
            <a:avLst/>
          </a:prstGeom>
        </p:spPr>
      </p:pic>
      <p:sp>
        <p:nvSpPr>
          <p:cNvPr id="5" name="TextBox 4">
            <a:extLst>
              <a:ext uri="{FF2B5EF4-FFF2-40B4-BE49-F238E27FC236}">
                <a16:creationId xmlns:a16="http://schemas.microsoft.com/office/drawing/2014/main" id="{81365A9B-1EC1-507D-1149-648478F3C1D3}"/>
              </a:ext>
            </a:extLst>
          </p:cNvPr>
          <p:cNvSpPr txBox="1"/>
          <p:nvPr/>
        </p:nvSpPr>
        <p:spPr>
          <a:xfrm>
            <a:off x="1424461" y="270816"/>
            <a:ext cx="6555705" cy="461665"/>
          </a:xfrm>
          <a:prstGeom prst="rect">
            <a:avLst/>
          </a:prstGeom>
          <a:noFill/>
        </p:spPr>
        <p:txBody>
          <a:bodyPr wrap="none" rtlCol="0">
            <a:spAutoFit/>
          </a:bodyPr>
          <a:lstStyle/>
          <a:p>
            <a:r>
              <a:rPr lang="en-US" sz="2400" dirty="0"/>
              <a:t>Overall: Cross Point BFRT to Golf Course = 1.2 miles</a:t>
            </a:r>
          </a:p>
        </p:txBody>
      </p:sp>
      <p:sp>
        <p:nvSpPr>
          <p:cNvPr id="3" name="TextBox 2">
            <a:extLst>
              <a:ext uri="{FF2B5EF4-FFF2-40B4-BE49-F238E27FC236}">
                <a16:creationId xmlns:a16="http://schemas.microsoft.com/office/drawing/2014/main" id="{CE556864-FF7D-F5AB-72E2-854985C0BB21}"/>
              </a:ext>
            </a:extLst>
          </p:cNvPr>
          <p:cNvSpPr txBox="1"/>
          <p:nvPr/>
        </p:nvSpPr>
        <p:spPr>
          <a:xfrm>
            <a:off x="522849" y="5581064"/>
            <a:ext cx="6530377" cy="812530"/>
          </a:xfrm>
          <a:prstGeom prst="rect">
            <a:avLst/>
          </a:prstGeom>
          <a:noFill/>
        </p:spPr>
        <p:txBody>
          <a:bodyPr wrap="non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Almost all land involved is owned by the city, </a:t>
            </a:r>
            <a:b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electric companies, or Eastern Salt Co</a:t>
            </a:r>
          </a:p>
        </p:txBody>
      </p:sp>
      <p:sp>
        <p:nvSpPr>
          <p:cNvPr id="6" name="TextBox 5">
            <a:extLst>
              <a:ext uri="{FF2B5EF4-FFF2-40B4-BE49-F238E27FC236}">
                <a16:creationId xmlns:a16="http://schemas.microsoft.com/office/drawing/2014/main" id="{B368E99A-28AF-41DB-7FF8-D0F23CE91C09}"/>
              </a:ext>
            </a:extLst>
          </p:cNvPr>
          <p:cNvSpPr txBox="1"/>
          <p:nvPr/>
        </p:nvSpPr>
        <p:spPr>
          <a:xfrm>
            <a:off x="7760677" y="5744308"/>
            <a:ext cx="842410" cy="646331"/>
          </a:xfrm>
          <a:prstGeom prst="rect">
            <a:avLst/>
          </a:prstGeom>
          <a:noFill/>
        </p:spPr>
        <p:txBody>
          <a:bodyPr wrap="none" rtlCol="0">
            <a:spAutoFit/>
          </a:bodyPr>
          <a:lstStyle/>
          <a:p>
            <a:r>
              <a:rPr lang="en-US" sz="1200" i="1" dirty="0"/>
              <a:t>Details on </a:t>
            </a:r>
            <a:br>
              <a:rPr lang="en-US" sz="1200" i="1" dirty="0"/>
            </a:br>
            <a:r>
              <a:rPr lang="en-US" sz="1200" i="1" dirty="0"/>
              <a:t>following </a:t>
            </a:r>
            <a:br>
              <a:rPr lang="en-US" sz="1200" i="1" dirty="0"/>
            </a:br>
            <a:r>
              <a:rPr lang="en-US" sz="1200" i="1" dirty="0"/>
              <a:t>charts</a:t>
            </a:r>
          </a:p>
        </p:txBody>
      </p:sp>
    </p:spTree>
    <p:extLst>
      <p:ext uri="{BB962C8B-B14F-4D97-AF65-F5344CB8AC3E}">
        <p14:creationId xmlns:p14="http://schemas.microsoft.com/office/powerpoint/2010/main" val="3541299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6</a:t>
            </a:fld>
            <a:endParaRPr lang="en-US" dirty="0"/>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862345" cy="461665"/>
          </a:xfrm>
          <a:prstGeom prst="rect">
            <a:avLst/>
          </a:prstGeom>
          <a:noFill/>
        </p:spPr>
        <p:txBody>
          <a:bodyPr wrap="none" rtlCol="0">
            <a:spAutoFit/>
          </a:bodyPr>
          <a:lstStyle/>
          <a:p>
            <a:r>
              <a:rPr lang="en-US" sz="2400" dirty="0"/>
              <a:t>Easy Trail: Via Pipeline &amp; Powerline, 110 to Swamp = 0.7 miles</a:t>
            </a:r>
          </a:p>
        </p:txBody>
      </p:sp>
      <p:pic>
        <p:nvPicPr>
          <p:cNvPr id="6" name="Picture 5">
            <a:extLst>
              <a:ext uri="{FF2B5EF4-FFF2-40B4-BE49-F238E27FC236}">
                <a16:creationId xmlns:a16="http://schemas.microsoft.com/office/drawing/2014/main" id="{295E3D88-001A-F043-5378-8787B9113C85}"/>
              </a:ext>
            </a:extLst>
          </p:cNvPr>
          <p:cNvPicPr>
            <a:picLocks noChangeAspect="1"/>
          </p:cNvPicPr>
          <p:nvPr/>
        </p:nvPicPr>
        <p:blipFill rotWithShape="1">
          <a:blip r:embed="rId2">
            <a:extLst>
              <a:ext uri="{28A0092B-C50C-407E-A947-70E740481C1C}">
                <a14:useLocalDpi xmlns:a14="http://schemas.microsoft.com/office/drawing/2010/main" val="0"/>
              </a:ext>
            </a:extLst>
          </a:blip>
          <a:srcRect l="34291"/>
          <a:stretch/>
        </p:blipFill>
        <p:spPr>
          <a:xfrm>
            <a:off x="628650" y="1160583"/>
            <a:ext cx="4676336" cy="5305851"/>
          </a:xfrm>
          <a:prstGeom prst="rect">
            <a:avLst/>
          </a:prstGeom>
        </p:spPr>
      </p:pic>
      <p:sp>
        <p:nvSpPr>
          <p:cNvPr id="7" name="TextBox 6">
            <a:extLst>
              <a:ext uri="{FF2B5EF4-FFF2-40B4-BE49-F238E27FC236}">
                <a16:creationId xmlns:a16="http://schemas.microsoft.com/office/drawing/2014/main" id="{CED73A72-023F-9313-7B2C-CF1DC5EC8CE6}"/>
              </a:ext>
            </a:extLst>
          </p:cNvPr>
          <p:cNvSpPr txBox="1"/>
          <p:nvPr/>
        </p:nvSpPr>
        <p:spPr>
          <a:xfrm>
            <a:off x="5371317" y="814509"/>
            <a:ext cx="3592843" cy="5909310"/>
          </a:xfrm>
          <a:prstGeom prst="rect">
            <a:avLst/>
          </a:prstGeom>
          <a:noFill/>
        </p:spPr>
        <p:txBody>
          <a:bodyPr wrap="none" rtlCol="0">
            <a:spAutoFit/>
          </a:bodyPr>
          <a:lstStyle/>
          <a:p>
            <a:r>
              <a:rPr lang="en-US" dirty="0"/>
              <a:t>Starts just across the Cross Point </a:t>
            </a:r>
            <a:br>
              <a:rPr lang="en-US" dirty="0"/>
            </a:br>
            <a:r>
              <a:rPr lang="en-US" dirty="0"/>
              <a:t>parking lot from east end of BFRT</a:t>
            </a:r>
            <a:br>
              <a:rPr lang="en-US" dirty="0"/>
            </a:br>
            <a:endParaRPr lang="en-US" dirty="0"/>
          </a:p>
          <a:p>
            <a:r>
              <a:rPr lang="en-US" dirty="0"/>
              <a:t>Pipeline (west route): </a:t>
            </a:r>
          </a:p>
          <a:p>
            <a:r>
              <a:rPr lang="en-US" dirty="0"/>
              <a:t>	OK as is for walking/running </a:t>
            </a:r>
            <a:br>
              <a:rPr lang="en-US" dirty="0"/>
            </a:br>
            <a:r>
              <a:rPr lang="en-US" dirty="0"/>
              <a:t>	      or mountain bike</a:t>
            </a:r>
          </a:p>
          <a:p>
            <a:r>
              <a:rPr lang="en-US" dirty="0"/>
              <a:t>	Six 1-2 foot stream jumps</a:t>
            </a:r>
          </a:p>
          <a:p>
            <a:r>
              <a:rPr lang="en-US" dirty="0"/>
              <a:t>	Enter from Alpine Butcher</a:t>
            </a:r>
            <a:br>
              <a:rPr lang="en-US" dirty="0"/>
            </a:br>
            <a:endParaRPr lang="en-US" dirty="0"/>
          </a:p>
          <a:p>
            <a:r>
              <a:rPr lang="en-US" dirty="0"/>
              <a:t>Powerline (east route):</a:t>
            </a:r>
          </a:p>
          <a:p>
            <a:r>
              <a:rPr lang="en-US" dirty="0"/>
              <a:t>	Flat and level but overgrown</a:t>
            </a:r>
          </a:p>
          <a:p>
            <a:r>
              <a:rPr lang="en-US" dirty="0"/>
              <a:t>	Enter behind brick pump house</a:t>
            </a:r>
            <a:br>
              <a:rPr lang="en-US" dirty="0"/>
            </a:br>
            <a:br>
              <a:rPr lang="en-US" dirty="0"/>
            </a:br>
            <a:r>
              <a:rPr lang="en-US" dirty="0"/>
              <a:t>Paths overlap in some places</a:t>
            </a:r>
          </a:p>
          <a:p>
            <a:endParaRPr lang="en-US" dirty="0"/>
          </a:p>
          <a:p>
            <a:r>
              <a:rPr lang="en-US" dirty="0"/>
              <a:t>Either one is almost as good as a </a:t>
            </a:r>
            <a:br>
              <a:rPr lang="en-US" dirty="0"/>
            </a:br>
            <a:r>
              <a:rPr lang="en-US" dirty="0"/>
              <a:t>railroad right of way to build on </a:t>
            </a:r>
          </a:p>
          <a:p>
            <a:r>
              <a:rPr lang="en-US" dirty="0"/>
              <a:t>	Choice depends on easements</a:t>
            </a:r>
            <a:br>
              <a:rPr lang="en-US" dirty="0"/>
            </a:br>
            <a:r>
              <a:rPr lang="en-US" dirty="0"/>
              <a:t>	 and safety rules</a:t>
            </a:r>
            <a:br>
              <a:rPr lang="en-US" dirty="0"/>
            </a:br>
            <a:endParaRPr lang="en-US" dirty="0"/>
          </a:p>
          <a:p>
            <a:r>
              <a:rPr lang="en-US" dirty="0"/>
              <a:t>All land owned by City or Electric Co</a:t>
            </a:r>
          </a:p>
        </p:txBody>
      </p:sp>
      <p:sp>
        <p:nvSpPr>
          <p:cNvPr id="3" name="TextBox 2">
            <a:extLst>
              <a:ext uri="{FF2B5EF4-FFF2-40B4-BE49-F238E27FC236}">
                <a16:creationId xmlns:a16="http://schemas.microsoft.com/office/drawing/2014/main" id="{40D3D171-8139-CECD-C72A-2ECA1D6DD7E8}"/>
              </a:ext>
            </a:extLst>
          </p:cNvPr>
          <p:cNvSpPr txBox="1"/>
          <p:nvPr/>
        </p:nvSpPr>
        <p:spPr>
          <a:xfrm rot="2550129">
            <a:off x="3285415" y="3976513"/>
            <a:ext cx="1121269" cy="369332"/>
          </a:xfrm>
          <a:prstGeom prst="rect">
            <a:avLst/>
          </a:prstGeom>
          <a:noFill/>
        </p:spPr>
        <p:txBody>
          <a:bodyPr wrap="none" rtlCol="0">
            <a:spAutoFit/>
          </a:bodyPr>
          <a:lstStyle/>
          <a:p>
            <a:r>
              <a:rPr lang="en-US" dirty="0"/>
              <a:t>Powerline</a:t>
            </a:r>
          </a:p>
        </p:txBody>
      </p:sp>
      <p:sp>
        <p:nvSpPr>
          <p:cNvPr id="8" name="TextBox 7">
            <a:extLst>
              <a:ext uri="{FF2B5EF4-FFF2-40B4-BE49-F238E27FC236}">
                <a16:creationId xmlns:a16="http://schemas.microsoft.com/office/drawing/2014/main" id="{856CE22E-441B-DC0B-D2FF-D366BA0335FB}"/>
              </a:ext>
            </a:extLst>
          </p:cNvPr>
          <p:cNvSpPr txBox="1"/>
          <p:nvPr/>
        </p:nvSpPr>
        <p:spPr>
          <a:xfrm rot="2489371">
            <a:off x="3038473" y="4217191"/>
            <a:ext cx="936475" cy="369332"/>
          </a:xfrm>
          <a:prstGeom prst="rect">
            <a:avLst/>
          </a:prstGeom>
          <a:noFill/>
        </p:spPr>
        <p:txBody>
          <a:bodyPr wrap="none" rtlCol="0">
            <a:spAutoFit/>
          </a:bodyPr>
          <a:lstStyle/>
          <a:p>
            <a:r>
              <a:rPr lang="en-US" dirty="0"/>
              <a:t>Pipeline</a:t>
            </a:r>
          </a:p>
        </p:txBody>
      </p:sp>
      <p:sp>
        <p:nvSpPr>
          <p:cNvPr id="11" name="TextBox 10">
            <a:extLst>
              <a:ext uri="{FF2B5EF4-FFF2-40B4-BE49-F238E27FC236}">
                <a16:creationId xmlns:a16="http://schemas.microsoft.com/office/drawing/2014/main" id="{05BBE756-E74A-AE91-6A26-5CC1809AF91D}"/>
              </a:ext>
            </a:extLst>
          </p:cNvPr>
          <p:cNvSpPr txBox="1"/>
          <p:nvPr/>
        </p:nvSpPr>
        <p:spPr>
          <a:xfrm rot="3747874">
            <a:off x="3472917" y="2403499"/>
            <a:ext cx="1143775" cy="369332"/>
          </a:xfrm>
          <a:prstGeom prst="rect">
            <a:avLst/>
          </a:prstGeom>
          <a:noFill/>
        </p:spPr>
        <p:txBody>
          <a:bodyPr wrap="none" rtlCol="0">
            <a:spAutoFit/>
          </a:bodyPr>
          <a:lstStyle/>
          <a:p>
            <a:r>
              <a:rPr lang="en-US" dirty="0"/>
              <a:t>Stevens St</a:t>
            </a:r>
          </a:p>
        </p:txBody>
      </p:sp>
      <p:sp>
        <p:nvSpPr>
          <p:cNvPr id="13" name="TextBox 12">
            <a:extLst>
              <a:ext uri="{FF2B5EF4-FFF2-40B4-BE49-F238E27FC236}">
                <a16:creationId xmlns:a16="http://schemas.microsoft.com/office/drawing/2014/main" id="{E43E1B8B-8151-878C-FD58-C71D7CFE7D31}"/>
              </a:ext>
            </a:extLst>
          </p:cNvPr>
          <p:cNvSpPr txBox="1"/>
          <p:nvPr/>
        </p:nvSpPr>
        <p:spPr>
          <a:xfrm>
            <a:off x="1018603" y="1626355"/>
            <a:ext cx="896399" cy="369332"/>
          </a:xfrm>
          <a:prstGeom prst="rect">
            <a:avLst/>
          </a:prstGeom>
          <a:noFill/>
        </p:spPr>
        <p:txBody>
          <a:bodyPr wrap="none" rtlCol="0">
            <a:spAutoFit/>
          </a:bodyPr>
          <a:lstStyle/>
          <a:p>
            <a:r>
              <a:rPr lang="en-US" dirty="0"/>
              <a:t>Schools</a:t>
            </a:r>
          </a:p>
        </p:txBody>
      </p:sp>
      <p:sp>
        <p:nvSpPr>
          <p:cNvPr id="14" name="TextBox 13">
            <a:extLst>
              <a:ext uri="{FF2B5EF4-FFF2-40B4-BE49-F238E27FC236}">
                <a16:creationId xmlns:a16="http://schemas.microsoft.com/office/drawing/2014/main" id="{082C012A-FBC5-666A-9BE0-928C0CA82D92}"/>
              </a:ext>
            </a:extLst>
          </p:cNvPr>
          <p:cNvSpPr txBox="1"/>
          <p:nvPr/>
        </p:nvSpPr>
        <p:spPr>
          <a:xfrm rot="19278935">
            <a:off x="2641568" y="6283360"/>
            <a:ext cx="650499" cy="369332"/>
          </a:xfrm>
          <a:prstGeom prst="rect">
            <a:avLst/>
          </a:prstGeom>
          <a:noFill/>
        </p:spPr>
        <p:txBody>
          <a:bodyPr wrap="none" rtlCol="0">
            <a:spAutoFit/>
          </a:bodyPr>
          <a:lstStyle/>
          <a:p>
            <a:r>
              <a:rPr lang="en-US" dirty="0"/>
              <a:t>BFRT</a:t>
            </a:r>
          </a:p>
        </p:txBody>
      </p:sp>
      <p:sp>
        <p:nvSpPr>
          <p:cNvPr id="15" name="TextBox 14">
            <a:extLst>
              <a:ext uri="{FF2B5EF4-FFF2-40B4-BE49-F238E27FC236}">
                <a16:creationId xmlns:a16="http://schemas.microsoft.com/office/drawing/2014/main" id="{AC69F031-3372-3E33-EFBC-3F5E080FA48C}"/>
              </a:ext>
            </a:extLst>
          </p:cNvPr>
          <p:cNvSpPr txBox="1"/>
          <p:nvPr/>
        </p:nvSpPr>
        <p:spPr>
          <a:xfrm>
            <a:off x="1706865" y="3034467"/>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16" name="TextBox 15">
            <a:extLst>
              <a:ext uri="{FF2B5EF4-FFF2-40B4-BE49-F238E27FC236}">
                <a16:creationId xmlns:a16="http://schemas.microsoft.com/office/drawing/2014/main" id="{168C7B00-961C-067D-308F-18456128D053}"/>
              </a:ext>
            </a:extLst>
          </p:cNvPr>
          <p:cNvSpPr txBox="1"/>
          <p:nvPr/>
        </p:nvSpPr>
        <p:spPr>
          <a:xfrm>
            <a:off x="4044804" y="6031007"/>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3</a:t>
            </a:r>
          </a:p>
        </p:txBody>
      </p:sp>
      <p:sp>
        <p:nvSpPr>
          <p:cNvPr id="17" name="TextBox 16">
            <a:extLst>
              <a:ext uri="{FF2B5EF4-FFF2-40B4-BE49-F238E27FC236}">
                <a16:creationId xmlns:a16="http://schemas.microsoft.com/office/drawing/2014/main" id="{DF1197D9-6B97-748F-1CD5-9C47AC0A8CDC}"/>
              </a:ext>
            </a:extLst>
          </p:cNvPr>
          <p:cNvSpPr txBox="1"/>
          <p:nvPr/>
        </p:nvSpPr>
        <p:spPr>
          <a:xfrm>
            <a:off x="4829800" y="3011366"/>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sp>
        <p:nvSpPr>
          <p:cNvPr id="18" name="TextBox 17">
            <a:extLst>
              <a:ext uri="{FF2B5EF4-FFF2-40B4-BE49-F238E27FC236}">
                <a16:creationId xmlns:a16="http://schemas.microsoft.com/office/drawing/2014/main" id="{1B3080C0-E5A0-16BA-92A6-A745F1B278FD}"/>
              </a:ext>
            </a:extLst>
          </p:cNvPr>
          <p:cNvSpPr txBox="1"/>
          <p:nvPr/>
        </p:nvSpPr>
        <p:spPr>
          <a:xfrm rot="20642204">
            <a:off x="2063238" y="5743418"/>
            <a:ext cx="623672" cy="338554"/>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Calibri" panose="020F0502020204030204"/>
                <a:ea typeface="+mn-ea"/>
                <a:cs typeface="+mn-cs"/>
              </a:rPr>
              <a:t>110</a:t>
            </a:r>
          </a:p>
        </p:txBody>
      </p:sp>
      <p:cxnSp>
        <p:nvCxnSpPr>
          <p:cNvPr id="10" name="Straight Connector 9">
            <a:extLst>
              <a:ext uri="{FF2B5EF4-FFF2-40B4-BE49-F238E27FC236}">
                <a16:creationId xmlns:a16="http://schemas.microsoft.com/office/drawing/2014/main" id="{84DEF54A-BB81-D47F-AC06-B37D33636907}"/>
              </a:ext>
            </a:extLst>
          </p:cNvPr>
          <p:cNvCxnSpPr>
            <a:cxnSpLocks/>
          </p:cNvCxnSpPr>
          <p:nvPr/>
        </p:nvCxnSpPr>
        <p:spPr>
          <a:xfrm>
            <a:off x="4314201" y="4977393"/>
            <a:ext cx="0" cy="712688"/>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2122322E-802A-52D5-1B02-37176DD634F9}"/>
              </a:ext>
            </a:extLst>
          </p:cNvPr>
          <p:cNvSpPr/>
          <p:nvPr/>
        </p:nvSpPr>
        <p:spPr>
          <a:xfrm>
            <a:off x="4180084" y="5635607"/>
            <a:ext cx="204059" cy="17068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062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591C4-2789-585F-709A-AFA9B076D2C6}"/>
              </a:ext>
            </a:extLst>
          </p:cNvPr>
          <p:cNvSpPr>
            <a:spLocks noGrp="1"/>
          </p:cNvSpPr>
          <p:nvPr>
            <p:ph type="title"/>
          </p:nvPr>
        </p:nvSpPr>
        <p:spPr/>
        <p:txBody>
          <a:bodyPr/>
          <a:lstStyle/>
          <a:p>
            <a:r>
              <a:rPr lang="en-US" dirty="0"/>
              <a:t>Pipeline &amp; Powerline Route</a:t>
            </a:r>
          </a:p>
        </p:txBody>
      </p:sp>
      <p:sp>
        <p:nvSpPr>
          <p:cNvPr id="3" name="Slide Number Placeholder 2">
            <a:extLst>
              <a:ext uri="{FF2B5EF4-FFF2-40B4-BE49-F238E27FC236}">
                <a16:creationId xmlns:a16="http://schemas.microsoft.com/office/drawing/2014/main" id="{2229F9F0-C687-2070-EFD1-77D8B6E45D14}"/>
              </a:ext>
            </a:extLst>
          </p:cNvPr>
          <p:cNvSpPr>
            <a:spLocks noGrp="1"/>
          </p:cNvSpPr>
          <p:nvPr>
            <p:ph type="sldNum" sz="quarter" idx="12"/>
          </p:nvPr>
        </p:nvSpPr>
        <p:spPr/>
        <p:txBody>
          <a:bodyPr/>
          <a:lstStyle/>
          <a:p>
            <a:fld id="{BD3B2A05-6373-4037-9133-FDE3B40E1D74}" type="slidenum">
              <a:rPr lang="en-US" smtClean="0"/>
              <a:t>7</a:t>
            </a:fld>
            <a:endParaRPr lang="en-US"/>
          </a:p>
        </p:txBody>
      </p:sp>
      <p:pic>
        <p:nvPicPr>
          <p:cNvPr id="5" name="Picture 4">
            <a:extLst>
              <a:ext uri="{FF2B5EF4-FFF2-40B4-BE49-F238E27FC236}">
                <a16:creationId xmlns:a16="http://schemas.microsoft.com/office/drawing/2014/main" id="{F1D8769D-B605-0001-08FF-BCE5F1620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9087" y="2081213"/>
            <a:ext cx="4533900" cy="3400425"/>
          </a:xfrm>
          <a:prstGeom prst="rect">
            <a:avLst/>
          </a:prstGeom>
        </p:spPr>
      </p:pic>
      <p:pic>
        <p:nvPicPr>
          <p:cNvPr id="7" name="Picture 6">
            <a:extLst>
              <a:ext uri="{FF2B5EF4-FFF2-40B4-BE49-F238E27FC236}">
                <a16:creationId xmlns:a16="http://schemas.microsoft.com/office/drawing/2014/main" id="{6F8C6D9F-521E-538F-5334-F7881A3B6C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99349" y="2139553"/>
            <a:ext cx="4467226" cy="3350420"/>
          </a:xfrm>
          <a:prstGeom prst="rect">
            <a:avLst/>
          </a:prstGeom>
        </p:spPr>
      </p:pic>
    </p:spTree>
    <p:extLst>
      <p:ext uri="{BB962C8B-B14F-4D97-AF65-F5344CB8AC3E}">
        <p14:creationId xmlns:p14="http://schemas.microsoft.com/office/powerpoint/2010/main" val="912362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EAA5FE-142A-FE30-4359-BF57522DE773}"/>
              </a:ext>
            </a:extLst>
          </p:cNvPr>
          <p:cNvSpPr>
            <a:spLocks noGrp="1"/>
          </p:cNvSpPr>
          <p:nvPr>
            <p:ph type="sldNum" sz="quarter" idx="12"/>
          </p:nvPr>
        </p:nvSpPr>
        <p:spPr/>
        <p:txBody>
          <a:bodyPr/>
          <a:lstStyle/>
          <a:p>
            <a:fld id="{BD3B2A05-6373-4037-9133-FDE3B40E1D74}" type="slidenum">
              <a:rPr lang="en-US" smtClean="0"/>
              <a:t>8</a:t>
            </a:fld>
            <a:endParaRPr lang="en-US"/>
          </a:p>
        </p:txBody>
      </p:sp>
      <p:sp>
        <p:nvSpPr>
          <p:cNvPr id="5" name="TextBox 4">
            <a:extLst>
              <a:ext uri="{FF2B5EF4-FFF2-40B4-BE49-F238E27FC236}">
                <a16:creationId xmlns:a16="http://schemas.microsoft.com/office/drawing/2014/main" id="{81365A9B-1EC1-507D-1149-648478F3C1D3}"/>
              </a:ext>
            </a:extLst>
          </p:cNvPr>
          <p:cNvSpPr txBox="1"/>
          <p:nvPr/>
        </p:nvSpPr>
        <p:spPr>
          <a:xfrm>
            <a:off x="521051" y="278030"/>
            <a:ext cx="7268978" cy="461665"/>
          </a:xfrm>
          <a:prstGeom prst="rect">
            <a:avLst/>
          </a:prstGeom>
          <a:noFill/>
        </p:spPr>
        <p:txBody>
          <a:bodyPr wrap="none" rtlCol="0">
            <a:spAutoFit/>
          </a:bodyPr>
          <a:lstStyle/>
          <a:p>
            <a:r>
              <a:rPr lang="en-US" sz="2400" dirty="0"/>
              <a:t>Easy Park and Nature Trail:  Swamp to Schools = 0.3 miles</a:t>
            </a:r>
          </a:p>
        </p:txBody>
      </p:sp>
      <p:sp>
        <p:nvSpPr>
          <p:cNvPr id="7" name="TextBox 6">
            <a:extLst>
              <a:ext uri="{FF2B5EF4-FFF2-40B4-BE49-F238E27FC236}">
                <a16:creationId xmlns:a16="http://schemas.microsoft.com/office/drawing/2014/main" id="{CED73A72-023F-9313-7B2C-CF1DC5EC8CE6}"/>
              </a:ext>
            </a:extLst>
          </p:cNvPr>
          <p:cNvSpPr txBox="1"/>
          <p:nvPr/>
        </p:nvSpPr>
        <p:spPr>
          <a:xfrm>
            <a:off x="4982307" y="1195753"/>
            <a:ext cx="3595471" cy="3970318"/>
          </a:xfrm>
          <a:prstGeom prst="rect">
            <a:avLst/>
          </a:prstGeom>
          <a:noFill/>
        </p:spPr>
        <p:txBody>
          <a:bodyPr wrap="none" rtlCol="0">
            <a:spAutoFit/>
          </a:bodyPr>
          <a:lstStyle/>
          <a:p>
            <a:r>
              <a:rPr lang="en-US" dirty="0"/>
              <a:t>Flat woods:</a:t>
            </a:r>
          </a:p>
          <a:p>
            <a:r>
              <a:rPr lang="en-US" dirty="0"/>
              <a:t>	- Above the waterline</a:t>
            </a:r>
          </a:p>
          <a:p>
            <a:r>
              <a:rPr lang="en-US" dirty="0"/>
              <a:t>	- Downhill from schools and </a:t>
            </a:r>
            <a:br>
              <a:rPr lang="en-US" dirty="0"/>
            </a:br>
            <a:r>
              <a:rPr lang="en-US" dirty="0"/>
              <a:t>	   ball fields</a:t>
            </a:r>
          </a:p>
          <a:p>
            <a:r>
              <a:rPr lang="en-US" dirty="0"/>
              <a:t>	- About 1000x200 feet (5 acres)</a:t>
            </a:r>
          </a:p>
          <a:p>
            <a:r>
              <a:rPr lang="en-US" dirty="0"/>
              <a:t>	- Good for nature trail, park, </a:t>
            </a:r>
            <a:br>
              <a:rPr lang="en-US" dirty="0"/>
            </a:br>
            <a:r>
              <a:rPr lang="en-US" dirty="0"/>
              <a:t>	  picnic, etc</a:t>
            </a:r>
          </a:p>
          <a:p>
            <a:r>
              <a:rPr lang="en-US" dirty="0"/>
              <a:t>	- Well-worn easy paths already</a:t>
            </a:r>
            <a:br>
              <a:rPr lang="en-US" dirty="0"/>
            </a:br>
            <a:r>
              <a:rPr lang="en-US" dirty="0"/>
              <a:t>	  --“Start” to Bailey School</a:t>
            </a:r>
            <a:br>
              <a:rPr lang="en-US" dirty="0"/>
            </a:br>
            <a:r>
              <a:rPr lang="en-US" dirty="0"/>
              <a:t>	  --“End” to ball fields</a:t>
            </a:r>
          </a:p>
          <a:p>
            <a:endParaRPr lang="en-US" dirty="0"/>
          </a:p>
          <a:p>
            <a:endParaRPr lang="en-US" dirty="0"/>
          </a:p>
          <a:p>
            <a:r>
              <a:rPr lang="en-US" dirty="0"/>
              <a:t>Land owned by City of Lowell</a:t>
            </a:r>
          </a:p>
          <a:p>
            <a:endParaRPr lang="en-US" dirty="0"/>
          </a:p>
        </p:txBody>
      </p:sp>
      <p:pic>
        <p:nvPicPr>
          <p:cNvPr id="4" name="Picture 3">
            <a:extLst>
              <a:ext uri="{FF2B5EF4-FFF2-40B4-BE49-F238E27FC236}">
                <a16:creationId xmlns:a16="http://schemas.microsoft.com/office/drawing/2014/main" id="{A0425604-B8EA-A1F1-60AD-3AAFCD36560E}"/>
              </a:ext>
            </a:extLst>
          </p:cNvPr>
          <p:cNvPicPr>
            <a:picLocks noChangeAspect="1"/>
          </p:cNvPicPr>
          <p:nvPr/>
        </p:nvPicPr>
        <p:blipFill rotWithShape="1">
          <a:blip r:embed="rId2">
            <a:extLst>
              <a:ext uri="{28A0092B-C50C-407E-A947-70E740481C1C}">
                <a14:useLocalDpi xmlns:a14="http://schemas.microsoft.com/office/drawing/2010/main" val="0"/>
              </a:ext>
            </a:extLst>
          </a:blip>
          <a:srcRect l="35707"/>
          <a:stretch/>
        </p:blipFill>
        <p:spPr>
          <a:xfrm>
            <a:off x="521051" y="1160584"/>
            <a:ext cx="4336991" cy="4079296"/>
          </a:xfrm>
          <a:prstGeom prst="rect">
            <a:avLst/>
          </a:prstGeom>
        </p:spPr>
      </p:pic>
      <p:sp>
        <p:nvSpPr>
          <p:cNvPr id="3" name="Freeform: Shape 2">
            <a:extLst>
              <a:ext uri="{FF2B5EF4-FFF2-40B4-BE49-F238E27FC236}">
                <a16:creationId xmlns:a16="http://schemas.microsoft.com/office/drawing/2014/main" id="{8E9CDB8F-9303-7478-7B9A-3D6630CB4E5A}"/>
              </a:ext>
            </a:extLst>
          </p:cNvPr>
          <p:cNvSpPr/>
          <p:nvPr/>
        </p:nvSpPr>
        <p:spPr>
          <a:xfrm>
            <a:off x="3493477" y="4243754"/>
            <a:ext cx="222738" cy="633046"/>
          </a:xfrm>
          <a:custGeom>
            <a:avLst/>
            <a:gdLst>
              <a:gd name="connsiteX0" fmla="*/ 58615 w 222738"/>
              <a:gd name="connsiteY0" fmla="*/ 633046 h 633046"/>
              <a:gd name="connsiteX1" fmla="*/ 93785 w 222738"/>
              <a:gd name="connsiteY1" fmla="*/ 539261 h 633046"/>
              <a:gd name="connsiteX2" fmla="*/ 105508 w 222738"/>
              <a:gd name="connsiteY2" fmla="*/ 492369 h 633046"/>
              <a:gd name="connsiteX3" fmla="*/ 93785 w 222738"/>
              <a:gd name="connsiteY3" fmla="*/ 398584 h 633046"/>
              <a:gd name="connsiteX4" fmla="*/ 58615 w 222738"/>
              <a:gd name="connsiteY4" fmla="*/ 386861 h 633046"/>
              <a:gd name="connsiteX5" fmla="*/ 0 w 222738"/>
              <a:gd name="connsiteY5" fmla="*/ 328246 h 633046"/>
              <a:gd name="connsiteX6" fmla="*/ 35169 w 222738"/>
              <a:gd name="connsiteY6" fmla="*/ 199292 h 633046"/>
              <a:gd name="connsiteX7" fmla="*/ 70338 w 222738"/>
              <a:gd name="connsiteY7" fmla="*/ 187569 h 633046"/>
              <a:gd name="connsiteX8" fmla="*/ 105508 w 222738"/>
              <a:gd name="connsiteY8" fmla="*/ 140677 h 633046"/>
              <a:gd name="connsiteX9" fmla="*/ 152400 w 222738"/>
              <a:gd name="connsiteY9" fmla="*/ 93784 h 633046"/>
              <a:gd name="connsiteX10" fmla="*/ 187569 w 222738"/>
              <a:gd name="connsiteY10" fmla="*/ 35169 h 633046"/>
              <a:gd name="connsiteX11" fmla="*/ 222738 w 222738"/>
              <a:gd name="connsiteY11" fmla="*/ 0 h 6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738" h="633046">
                <a:moveTo>
                  <a:pt x="58615" y="633046"/>
                </a:moveTo>
                <a:cubicBezTo>
                  <a:pt x="70998" y="602088"/>
                  <a:pt x="84598" y="571415"/>
                  <a:pt x="93785" y="539261"/>
                </a:cubicBezTo>
                <a:cubicBezTo>
                  <a:pt x="98211" y="523769"/>
                  <a:pt x="101600" y="508000"/>
                  <a:pt x="105508" y="492369"/>
                </a:cubicBezTo>
                <a:cubicBezTo>
                  <a:pt x="101600" y="461107"/>
                  <a:pt x="106580" y="427374"/>
                  <a:pt x="93785" y="398584"/>
                </a:cubicBezTo>
                <a:cubicBezTo>
                  <a:pt x="88766" y="387292"/>
                  <a:pt x="68501" y="394275"/>
                  <a:pt x="58615" y="386861"/>
                </a:cubicBezTo>
                <a:cubicBezTo>
                  <a:pt x="36510" y="370282"/>
                  <a:pt x="19538" y="347784"/>
                  <a:pt x="0" y="328246"/>
                </a:cubicBezTo>
                <a:cubicBezTo>
                  <a:pt x="11723" y="285261"/>
                  <a:pt x="15244" y="239143"/>
                  <a:pt x="35169" y="199292"/>
                </a:cubicBezTo>
                <a:cubicBezTo>
                  <a:pt x="40695" y="188239"/>
                  <a:pt x="60845" y="195480"/>
                  <a:pt x="70338" y="187569"/>
                </a:cubicBezTo>
                <a:cubicBezTo>
                  <a:pt x="85348" y="175061"/>
                  <a:pt x="92642" y="155381"/>
                  <a:pt x="105508" y="140677"/>
                </a:cubicBezTo>
                <a:cubicBezTo>
                  <a:pt x="120064" y="124041"/>
                  <a:pt x="138829" y="111233"/>
                  <a:pt x="152400" y="93784"/>
                </a:cubicBezTo>
                <a:cubicBezTo>
                  <a:pt x="166389" y="75798"/>
                  <a:pt x="173898" y="53397"/>
                  <a:pt x="187569" y="35169"/>
                </a:cubicBezTo>
                <a:cubicBezTo>
                  <a:pt x="197516" y="21906"/>
                  <a:pt x="222738" y="0"/>
                  <a:pt x="222738" y="0"/>
                </a:cubicBez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43A689A-FF48-1ADE-55F4-0C958287AD3A}"/>
              </a:ext>
            </a:extLst>
          </p:cNvPr>
          <p:cNvSpPr txBox="1"/>
          <p:nvPr/>
        </p:nvSpPr>
        <p:spPr>
          <a:xfrm rot="1792390">
            <a:off x="3340521" y="3555911"/>
            <a:ext cx="1402081" cy="646331"/>
          </a:xfrm>
          <a:prstGeom prst="rect">
            <a:avLst/>
          </a:prstGeom>
          <a:noFill/>
        </p:spPr>
        <p:txBody>
          <a:bodyPr wrap="square" rtlCol="0">
            <a:spAutoFit/>
          </a:bodyPr>
          <a:lstStyle/>
          <a:p>
            <a:r>
              <a:rPr lang="en-US" b="0" i="0">
                <a:solidFill>
                  <a:srgbClr val="202124"/>
                </a:solidFill>
                <a:effectLst/>
                <a:latin typeface="Google Sans"/>
              </a:rPr>
              <a:t>Bailey School</a:t>
            </a:r>
            <a:endParaRPr lang="en-US" dirty="0"/>
          </a:p>
        </p:txBody>
      </p:sp>
      <p:sp>
        <p:nvSpPr>
          <p:cNvPr id="9" name="TextBox 8">
            <a:extLst>
              <a:ext uri="{FF2B5EF4-FFF2-40B4-BE49-F238E27FC236}">
                <a16:creationId xmlns:a16="http://schemas.microsoft.com/office/drawing/2014/main" id="{63EE6812-62CF-F6B9-F1EF-2FEF978C9C76}"/>
              </a:ext>
            </a:extLst>
          </p:cNvPr>
          <p:cNvSpPr txBox="1"/>
          <p:nvPr/>
        </p:nvSpPr>
        <p:spPr>
          <a:xfrm rot="21331498">
            <a:off x="2291056" y="1505085"/>
            <a:ext cx="1402081" cy="646331"/>
          </a:xfrm>
          <a:prstGeom prst="rect">
            <a:avLst/>
          </a:prstGeom>
          <a:noFill/>
        </p:spPr>
        <p:txBody>
          <a:bodyPr wrap="square" rtlCol="0">
            <a:spAutoFit/>
          </a:bodyPr>
          <a:lstStyle/>
          <a:p>
            <a:r>
              <a:rPr lang="en-US" dirty="0">
                <a:solidFill>
                  <a:srgbClr val="202124"/>
                </a:solidFill>
                <a:latin typeface="Google Sans"/>
              </a:rPr>
              <a:t>Da</a:t>
            </a:r>
            <a:r>
              <a:rPr lang="en-US" b="0" i="0" dirty="0">
                <a:solidFill>
                  <a:srgbClr val="202124"/>
                </a:solidFill>
                <a:effectLst/>
                <a:latin typeface="Google Sans"/>
              </a:rPr>
              <a:t>ley </a:t>
            </a:r>
          </a:p>
          <a:p>
            <a:r>
              <a:rPr lang="en-US" b="0" i="0" dirty="0">
                <a:solidFill>
                  <a:srgbClr val="202124"/>
                </a:solidFill>
                <a:effectLst/>
                <a:latin typeface="Google Sans"/>
              </a:rPr>
              <a:t>School</a:t>
            </a:r>
            <a:endParaRPr lang="en-US" dirty="0"/>
          </a:p>
        </p:txBody>
      </p:sp>
      <p:sp>
        <p:nvSpPr>
          <p:cNvPr id="10" name="Freeform: Shape 9">
            <a:extLst>
              <a:ext uri="{FF2B5EF4-FFF2-40B4-BE49-F238E27FC236}">
                <a16:creationId xmlns:a16="http://schemas.microsoft.com/office/drawing/2014/main" id="{D7650F88-A8D8-F30B-CC32-8DB88D4D5011}"/>
              </a:ext>
            </a:extLst>
          </p:cNvPr>
          <p:cNvSpPr/>
          <p:nvPr/>
        </p:nvSpPr>
        <p:spPr>
          <a:xfrm>
            <a:off x="2352602" y="3124200"/>
            <a:ext cx="161998" cy="342900"/>
          </a:xfrm>
          <a:custGeom>
            <a:avLst/>
            <a:gdLst>
              <a:gd name="connsiteX0" fmla="*/ 161998 w 161998"/>
              <a:gd name="connsiteY0" fmla="*/ 0 h 342900"/>
              <a:gd name="connsiteX1" fmla="*/ 76273 w 161998"/>
              <a:gd name="connsiteY1" fmla="*/ 28575 h 342900"/>
              <a:gd name="connsiteX2" fmla="*/ 95323 w 161998"/>
              <a:gd name="connsiteY2" fmla="*/ 57150 h 342900"/>
              <a:gd name="connsiteX3" fmla="*/ 123898 w 161998"/>
              <a:gd name="connsiteY3" fmla="*/ 85725 h 342900"/>
              <a:gd name="connsiteX4" fmla="*/ 133423 w 161998"/>
              <a:gd name="connsiteY4" fmla="*/ 114300 h 342900"/>
              <a:gd name="connsiteX5" fmla="*/ 123898 w 161998"/>
              <a:gd name="connsiteY5" fmla="*/ 200025 h 342900"/>
              <a:gd name="connsiteX6" fmla="*/ 57223 w 161998"/>
              <a:gd name="connsiteY6" fmla="*/ 238125 h 342900"/>
              <a:gd name="connsiteX7" fmla="*/ 28648 w 161998"/>
              <a:gd name="connsiteY7" fmla="*/ 257175 h 342900"/>
              <a:gd name="connsiteX8" fmla="*/ 9598 w 161998"/>
              <a:gd name="connsiteY8" fmla="*/ 285750 h 342900"/>
              <a:gd name="connsiteX9" fmla="*/ 73 w 161998"/>
              <a:gd name="connsiteY9" fmla="*/ 34290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998" h="342900">
                <a:moveTo>
                  <a:pt x="161998" y="0"/>
                </a:moveTo>
                <a:cubicBezTo>
                  <a:pt x="133423" y="9525"/>
                  <a:pt x="99142" y="8973"/>
                  <a:pt x="76273" y="28575"/>
                </a:cubicBezTo>
                <a:cubicBezTo>
                  <a:pt x="67581" y="36025"/>
                  <a:pt x="87994" y="48356"/>
                  <a:pt x="95323" y="57150"/>
                </a:cubicBezTo>
                <a:cubicBezTo>
                  <a:pt x="103947" y="67498"/>
                  <a:pt x="114373" y="76200"/>
                  <a:pt x="123898" y="85725"/>
                </a:cubicBezTo>
                <a:cubicBezTo>
                  <a:pt x="127073" y="95250"/>
                  <a:pt x="133423" y="104260"/>
                  <a:pt x="133423" y="114300"/>
                </a:cubicBezTo>
                <a:cubicBezTo>
                  <a:pt x="133423" y="143051"/>
                  <a:pt x="134956" y="173486"/>
                  <a:pt x="123898" y="200025"/>
                </a:cubicBezTo>
                <a:cubicBezTo>
                  <a:pt x="111776" y="229118"/>
                  <a:pt x="79348" y="227062"/>
                  <a:pt x="57223" y="238125"/>
                </a:cubicBezTo>
                <a:cubicBezTo>
                  <a:pt x="46984" y="243245"/>
                  <a:pt x="38173" y="250825"/>
                  <a:pt x="28648" y="257175"/>
                </a:cubicBezTo>
                <a:cubicBezTo>
                  <a:pt x="22298" y="266700"/>
                  <a:pt x="14107" y="275228"/>
                  <a:pt x="9598" y="285750"/>
                </a:cubicBezTo>
                <a:cubicBezTo>
                  <a:pt x="-1467" y="311569"/>
                  <a:pt x="73" y="319705"/>
                  <a:pt x="73" y="342900"/>
                </a:cubicBez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22B0838-973D-05B8-0C9B-DD69A38143FE}"/>
              </a:ext>
            </a:extLst>
          </p:cNvPr>
          <p:cNvSpPr/>
          <p:nvPr/>
        </p:nvSpPr>
        <p:spPr>
          <a:xfrm>
            <a:off x="2133600" y="3143250"/>
            <a:ext cx="276225" cy="47809"/>
          </a:xfrm>
          <a:custGeom>
            <a:avLst/>
            <a:gdLst>
              <a:gd name="connsiteX0" fmla="*/ 276225 w 276225"/>
              <a:gd name="connsiteY0" fmla="*/ 38100 h 47809"/>
              <a:gd name="connsiteX1" fmla="*/ 219075 w 276225"/>
              <a:gd name="connsiteY1" fmla="*/ 47625 h 47809"/>
              <a:gd name="connsiteX2" fmla="*/ 104775 w 276225"/>
              <a:gd name="connsiteY2" fmla="*/ 0 h 47809"/>
              <a:gd name="connsiteX3" fmla="*/ 0 w 276225"/>
              <a:gd name="connsiteY3" fmla="*/ 28575 h 47809"/>
            </a:gdLst>
            <a:ahLst/>
            <a:cxnLst>
              <a:cxn ang="0">
                <a:pos x="connsiteX0" y="connsiteY0"/>
              </a:cxn>
              <a:cxn ang="0">
                <a:pos x="connsiteX1" y="connsiteY1"/>
              </a:cxn>
              <a:cxn ang="0">
                <a:pos x="connsiteX2" y="connsiteY2"/>
              </a:cxn>
              <a:cxn ang="0">
                <a:pos x="connsiteX3" y="connsiteY3"/>
              </a:cxn>
            </a:cxnLst>
            <a:rect l="l" t="t" r="r" b="b"/>
            <a:pathLst>
              <a:path w="276225" h="47809">
                <a:moveTo>
                  <a:pt x="276225" y="38100"/>
                </a:moveTo>
                <a:cubicBezTo>
                  <a:pt x="257175" y="41275"/>
                  <a:pt x="238331" y="49106"/>
                  <a:pt x="219075" y="47625"/>
                </a:cubicBezTo>
                <a:cubicBezTo>
                  <a:pt x="168318" y="43721"/>
                  <a:pt x="145213" y="24263"/>
                  <a:pt x="104775" y="0"/>
                </a:cubicBezTo>
                <a:lnTo>
                  <a:pt x="0" y="28575"/>
                </a:lnTo>
              </a:path>
            </a:pathLst>
          </a:cu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11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CB512-9311-2EFA-BC34-D5AE2211F812}"/>
              </a:ext>
            </a:extLst>
          </p:cNvPr>
          <p:cNvSpPr>
            <a:spLocks noGrp="1"/>
          </p:cNvSpPr>
          <p:nvPr>
            <p:ph type="title"/>
          </p:nvPr>
        </p:nvSpPr>
        <p:spPr/>
        <p:txBody>
          <a:bodyPr/>
          <a:lstStyle/>
          <a:p>
            <a:r>
              <a:rPr lang="en-US" dirty="0"/>
              <a:t>Park &amp; Nature Trail</a:t>
            </a:r>
          </a:p>
        </p:txBody>
      </p:sp>
      <p:sp>
        <p:nvSpPr>
          <p:cNvPr id="3" name="Slide Number Placeholder 2">
            <a:extLst>
              <a:ext uri="{FF2B5EF4-FFF2-40B4-BE49-F238E27FC236}">
                <a16:creationId xmlns:a16="http://schemas.microsoft.com/office/drawing/2014/main" id="{AB88ADC2-F15B-7E63-B105-36315309AC63}"/>
              </a:ext>
            </a:extLst>
          </p:cNvPr>
          <p:cNvSpPr>
            <a:spLocks noGrp="1"/>
          </p:cNvSpPr>
          <p:nvPr>
            <p:ph type="sldNum" sz="quarter" idx="12"/>
          </p:nvPr>
        </p:nvSpPr>
        <p:spPr/>
        <p:txBody>
          <a:bodyPr/>
          <a:lstStyle/>
          <a:p>
            <a:fld id="{BD3B2A05-6373-4037-9133-FDE3B40E1D74}" type="slidenum">
              <a:rPr lang="en-US" smtClean="0"/>
              <a:t>9</a:t>
            </a:fld>
            <a:endParaRPr lang="en-US"/>
          </a:p>
        </p:txBody>
      </p:sp>
      <p:pic>
        <p:nvPicPr>
          <p:cNvPr id="6" name="Picture 5">
            <a:extLst>
              <a:ext uri="{FF2B5EF4-FFF2-40B4-BE49-F238E27FC236}">
                <a16:creationId xmlns:a16="http://schemas.microsoft.com/office/drawing/2014/main" id="{130D6BF8-9710-85BB-977A-F4E139B839A9}"/>
              </a:ext>
            </a:extLst>
          </p:cNvPr>
          <p:cNvPicPr>
            <a:picLocks noChangeAspect="1"/>
          </p:cNvPicPr>
          <p:nvPr/>
        </p:nvPicPr>
        <p:blipFill rotWithShape="1">
          <a:blip r:embed="rId2">
            <a:extLst>
              <a:ext uri="{28A0092B-C50C-407E-A947-70E740481C1C}">
                <a14:useLocalDpi xmlns:a14="http://schemas.microsoft.com/office/drawing/2010/main" val="0"/>
              </a:ext>
            </a:extLst>
          </a:blip>
          <a:srcRect l="7507"/>
          <a:stretch/>
        </p:blipFill>
        <p:spPr>
          <a:xfrm>
            <a:off x="4371975" y="1843902"/>
            <a:ext cx="4381500" cy="3552825"/>
          </a:xfrm>
          <a:prstGeom prst="rect">
            <a:avLst/>
          </a:prstGeom>
        </p:spPr>
      </p:pic>
      <p:pic>
        <p:nvPicPr>
          <p:cNvPr id="8" name="Picture 7">
            <a:extLst>
              <a:ext uri="{FF2B5EF4-FFF2-40B4-BE49-F238E27FC236}">
                <a16:creationId xmlns:a16="http://schemas.microsoft.com/office/drawing/2014/main" id="{597804CB-DDE4-5583-790F-4C7D6199C2BC}"/>
              </a:ext>
            </a:extLst>
          </p:cNvPr>
          <p:cNvPicPr>
            <a:picLocks noChangeAspect="1"/>
          </p:cNvPicPr>
          <p:nvPr/>
        </p:nvPicPr>
        <p:blipFill rotWithShape="1">
          <a:blip r:embed="rId3">
            <a:extLst>
              <a:ext uri="{28A0092B-C50C-407E-A947-70E740481C1C}">
                <a14:useLocalDpi xmlns:a14="http://schemas.microsoft.com/office/drawing/2010/main" val="0"/>
              </a:ext>
            </a:extLst>
          </a:blip>
          <a:srcRect l="15615"/>
          <a:stretch/>
        </p:blipFill>
        <p:spPr>
          <a:xfrm>
            <a:off x="254000" y="1838325"/>
            <a:ext cx="4003675" cy="3558402"/>
          </a:xfrm>
          <a:prstGeom prst="rect">
            <a:avLst/>
          </a:prstGeom>
        </p:spPr>
      </p:pic>
    </p:spTree>
    <p:extLst>
      <p:ext uri="{BB962C8B-B14F-4D97-AF65-F5344CB8AC3E}">
        <p14:creationId xmlns:p14="http://schemas.microsoft.com/office/powerpoint/2010/main" val="28517946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1528</TotalTime>
  <Words>1686</Words>
  <Application>Microsoft Office PowerPoint</Application>
  <PresentationFormat>On-screen Show (4:3)</PresentationFormat>
  <Paragraphs>317</Paragraphs>
  <Slides>18</Slides>
  <Notes>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18</vt:i4>
      </vt:variant>
    </vt:vector>
  </HeadingPairs>
  <TitlesOfParts>
    <vt:vector size="26" baseType="lpstr">
      <vt:lpstr>Arial</vt:lpstr>
      <vt:lpstr>Calibri</vt:lpstr>
      <vt:lpstr>Calibri Light</vt:lpstr>
      <vt:lpstr>Google Sans</vt:lpstr>
      <vt:lpstr>Times New Roman</vt:lpstr>
      <vt:lpstr>Office Theme</vt:lpstr>
      <vt:lpstr>1_Office Theme</vt:lpstr>
      <vt:lpstr>Acrobat Document</vt:lpstr>
      <vt:lpstr>Lowell Middlesex Canal Park Cross Point to Merrimack</vt:lpstr>
      <vt:lpstr>Review: Area Trails and Plans</vt:lpstr>
      <vt:lpstr>PowerPoint Presentation</vt:lpstr>
      <vt:lpstr>Backing &amp; Funding</vt:lpstr>
      <vt:lpstr>PowerPoint Presentation</vt:lpstr>
      <vt:lpstr>PowerPoint Presentation</vt:lpstr>
      <vt:lpstr>Pipeline &amp; Powerline Route</vt:lpstr>
      <vt:lpstr>PowerPoint Presentation</vt:lpstr>
      <vt:lpstr>Park &amp; Nature Trail</vt:lpstr>
      <vt:lpstr>PowerPoint Presentation</vt:lpstr>
      <vt:lpstr>Schools to Golf Course</vt:lpstr>
      <vt:lpstr>Land Ownership: Lowell Assessor GIS Map</vt:lpstr>
      <vt:lpstr>PowerPoint Presentation</vt:lpstr>
      <vt:lpstr>Option #2: via Canal and Stedman St = 1.7 mi</vt:lpstr>
      <vt:lpstr>Original Canal with Towpath</vt:lpstr>
      <vt:lpstr>PowerPoint Presentation</vt:lpstr>
      <vt:lpstr>Historic Link to Thoreau </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Chandler</dc:creator>
  <cp:lastModifiedBy>Douglas Chandler</cp:lastModifiedBy>
  <cp:revision>47</cp:revision>
  <cp:lastPrinted>2023-10-29T15:55:45Z</cp:lastPrinted>
  <dcterms:created xsi:type="dcterms:W3CDTF">2023-10-19T13:20:12Z</dcterms:created>
  <dcterms:modified xsi:type="dcterms:W3CDTF">2023-10-29T16:25:36Z</dcterms:modified>
</cp:coreProperties>
</file>