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66" r:id="rId3"/>
    <p:sldId id="280" r:id="rId4"/>
    <p:sldId id="267" r:id="rId5"/>
    <p:sldId id="302" r:id="rId6"/>
    <p:sldId id="258" r:id="rId7"/>
    <p:sldId id="269" r:id="rId8"/>
    <p:sldId id="299" r:id="rId9"/>
    <p:sldId id="293" r:id="rId10"/>
    <p:sldId id="325" r:id="rId11"/>
    <p:sldId id="273" r:id="rId12"/>
    <p:sldId id="286" r:id="rId13"/>
    <p:sldId id="285" r:id="rId14"/>
    <p:sldId id="288" r:id="rId15"/>
    <p:sldId id="326" r:id="rId16"/>
    <p:sldId id="279" r:id="rId17"/>
    <p:sldId id="324" r:id="rId18"/>
    <p:sldId id="323" r:id="rId19"/>
    <p:sldId id="300" r:id="rId20"/>
    <p:sldId id="271" r:id="rId21"/>
    <p:sldId id="272" r:id="rId22"/>
    <p:sldId id="309" r:id="rId23"/>
    <p:sldId id="311" r:id="rId24"/>
    <p:sldId id="312" r:id="rId25"/>
    <p:sldId id="315" r:id="rId26"/>
    <p:sldId id="313" r:id="rId27"/>
    <p:sldId id="282" r:id="rId28"/>
    <p:sldId id="277" r:id="rId29"/>
    <p:sldId id="283" r:id="rId30"/>
    <p:sldId id="314" r:id="rId31"/>
    <p:sldId id="327" r:id="rId32"/>
    <p:sldId id="317" r:id="rId33"/>
    <p:sldId id="318" r:id="rId34"/>
    <p:sldId id="319" r:id="rId35"/>
    <p:sldId id="301" r:id="rId36"/>
    <p:sldId id="320" r:id="rId37"/>
    <p:sldId id="321" r:id="rId38"/>
    <p:sldId id="304" r:id="rId39"/>
    <p:sldId id="322" r:id="rId40"/>
    <p:sldId id="264" r:id="rId41"/>
    <p:sldId id="306" r:id="rId42"/>
    <p:sldId id="295" r:id="rId43"/>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Chandler" initials="DC" lastIdx="2" clrIdx="0">
    <p:extLst>
      <p:ext uri="{19B8F6BF-5375-455C-9EA6-DF929625EA0E}">
        <p15:presenceInfo xmlns:p15="http://schemas.microsoft.com/office/powerpoint/2012/main" userId="13d2374c1ab654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00FF99"/>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33" autoAdjust="0"/>
    <p:restoredTop sz="94660"/>
  </p:normalViewPr>
  <p:slideViewPr>
    <p:cSldViewPr snapToGrid="0">
      <p:cViewPr varScale="1">
        <p:scale>
          <a:sx n="59" d="100"/>
          <a:sy n="59" d="100"/>
        </p:scale>
        <p:origin x="6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103" cy="470696"/>
          </a:xfrm>
          <a:prstGeom prst="rect">
            <a:avLst/>
          </a:prstGeom>
        </p:spPr>
        <p:txBody>
          <a:bodyPr vert="horz" lIns="91600" tIns="45800" rIns="91600" bIns="45800" rtlCol="0"/>
          <a:lstStyle>
            <a:lvl1pPr algn="l">
              <a:defRPr sz="1200"/>
            </a:lvl1pPr>
          </a:lstStyle>
          <a:p>
            <a:endParaRPr lang="en-US"/>
          </a:p>
        </p:txBody>
      </p:sp>
      <p:sp>
        <p:nvSpPr>
          <p:cNvPr id="3" name="Date Placeholder 2"/>
          <p:cNvSpPr>
            <a:spLocks noGrp="1"/>
          </p:cNvSpPr>
          <p:nvPr>
            <p:ph type="dt" idx="1"/>
          </p:nvPr>
        </p:nvSpPr>
        <p:spPr>
          <a:xfrm>
            <a:off x="4023783" y="0"/>
            <a:ext cx="3077103" cy="470696"/>
          </a:xfrm>
          <a:prstGeom prst="rect">
            <a:avLst/>
          </a:prstGeom>
        </p:spPr>
        <p:txBody>
          <a:bodyPr vert="horz" lIns="91600" tIns="45800" rIns="91600" bIns="45800" rtlCol="0"/>
          <a:lstStyle>
            <a:lvl1pPr algn="r">
              <a:defRPr sz="1200"/>
            </a:lvl1pPr>
          </a:lstStyle>
          <a:p>
            <a:fld id="{003A58CD-8E31-4D00-8852-1B104C8319A9}" type="datetimeFigureOut">
              <a:rPr lang="en-US" smtClean="0"/>
              <a:t>3/1/2024</a:t>
            </a:fld>
            <a:endParaRPr lang="en-US"/>
          </a:p>
        </p:txBody>
      </p:sp>
      <p:sp>
        <p:nvSpPr>
          <p:cNvPr id="4" name="Slide Image Placeholder 3"/>
          <p:cNvSpPr>
            <a:spLocks noGrp="1" noRot="1" noChangeAspect="1"/>
          </p:cNvSpPr>
          <p:nvPr>
            <p:ph type="sldImg" idx="2"/>
          </p:nvPr>
        </p:nvSpPr>
        <p:spPr>
          <a:xfrm>
            <a:off x="1438275" y="1173163"/>
            <a:ext cx="4225925" cy="3170237"/>
          </a:xfrm>
          <a:prstGeom prst="rect">
            <a:avLst/>
          </a:prstGeom>
          <a:noFill/>
          <a:ln w="12700">
            <a:solidFill>
              <a:prstClr val="black"/>
            </a:solidFill>
          </a:ln>
        </p:spPr>
        <p:txBody>
          <a:bodyPr vert="horz" lIns="91600" tIns="45800" rIns="91600" bIns="45800" rtlCol="0" anchor="ctr"/>
          <a:lstStyle/>
          <a:p>
            <a:endParaRPr lang="en-US"/>
          </a:p>
        </p:txBody>
      </p:sp>
      <p:sp>
        <p:nvSpPr>
          <p:cNvPr id="5" name="Notes Placeholder 4"/>
          <p:cNvSpPr>
            <a:spLocks noGrp="1"/>
          </p:cNvSpPr>
          <p:nvPr>
            <p:ph type="body" sz="quarter" idx="3"/>
          </p:nvPr>
        </p:nvSpPr>
        <p:spPr>
          <a:xfrm>
            <a:off x="709612" y="4517728"/>
            <a:ext cx="5683253" cy="3697189"/>
          </a:xfrm>
          <a:prstGeom prst="rect">
            <a:avLst/>
          </a:prstGeom>
        </p:spPr>
        <p:txBody>
          <a:bodyPr vert="horz" lIns="91600" tIns="45800" rIns="91600" bIns="458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780"/>
            <a:ext cx="3077103" cy="470696"/>
          </a:xfrm>
          <a:prstGeom prst="rect">
            <a:avLst/>
          </a:prstGeom>
        </p:spPr>
        <p:txBody>
          <a:bodyPr vert="horz" lIns="91600" tIns="45800" rIns="91600" bIns="45800" rtlCol="0" anchor="b"/>
          <a:lstStyle>
            <a:lvl1pPr algn="l">
              <a:defRPr sz="1200"/>
            </a:lvl1pPr>
          </a:lstStyle>
          <a:p>
            <a:endParaRPr lang="en-US"/>
          </a:p>
        </p:txBody>
      </p:sp>
      <p:sp>
        <p:nvSpPr>
          <p:cNvPr id="7" name="Slide Number Placeholder 6"/>
          <p:cNvSpPr>
            <a:spLocks noGrp="1"/>
          </p:cNvSpPr>
          <p:nvPr>
            <p:ph type="sldNum" sz="quarter" idx="5"/>
          </p:nvPr>
        </p:nvSpPr>
        <p:spPr>
          <a:xfrm>
            <a:off x="4023783" y="8917780"/>
            <a:ext cx="3077103" cy="470696"/>
          </a:xfrm>
          <a:prstGeom prst="rect">
            <a:avLst/>
          </a:prstGeom>
        </p:spPr>
        <p:txBody>
          <a:bodyPr vert="horz" lIns="91600" tIns="45800" rIns="91600" bIns="45800" rtlCol="0" anchor="b"/>
          <a:lstStyle>
            <a:lvl1pPr algn="r">
              <a:defRPr sz="1200"/>
            </a:lvl1pPr>
          </a:lstStyle>
          <a:p>
            <a:fld id="{628D6D97-50B5-4D81-AECE-446C0C5C5FFB}" type="slidenum">
              <a:rPr lang="en-US" smtClean="0"/>
              <a:t>‹#›</a:t>
            </a:fld>
            <a:endParaRPr lang="en-US"/>
          </a:p>
        </p:txBody>
      </p:sp>
    </p:spTree>
    <p:extLst>
      <p:ext uri="{BB962C8B-B14F-4D97-AF65-F5344CB8AC3E}">
        <p14:creationId xmlns:p14="http://schemas.microsoft.com/office/powerpoint/2010/main" val="3414951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1D763F-97F0-4A69-88C7-9451104910E2}" type="datetime1">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1774721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F19C2-3AAE-4F03-9E0C-B5F2624CBA54}" type="datetime1">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79932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CCA17D-9F3A-4C92-8374-FE464246FC06}" type="datetime1">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55275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99520B-883E-4873-9867-5A83924E0F45}" type="datetime1">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61014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3FF251-B02C-4F12-B3E6-8FEFD14B44B3}" type="datetime1">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277046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3543A8-CE95-42EB-9187-96B220165522}" type="datetime1">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2276303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248729-9056-4736-A6D0-39D2FB2D55EB}" type="datetime1">
              <a:rPr lang="en-US" smtClean="0"/>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3225928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4B139E-FA2E-4FCE-8B24-11F415BAF839}" type="datetime1">
              <a:rPr lang="en-US" smtClean="0"/>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3589169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2BCEC-BC4A-4989-A850-1394887EF0E5}" type="datetime1">
              <a:rPr lang="en-US" smtClean="0"/>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3226297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27D97-8985-482C-B8C8-B4D925B6FAC0}" type="datetime1">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1523081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0785E1-CD4B-466C-A2FD-60AA13315C47}" type="datetime1">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847060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47AB1-59D2-43B4-9730-9787F7301B54}" type="datetime1">
              <a:rPr lang="en-US" smtClean="0"/>
              <a:t>3/1/2024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B2A05-6373-4037-9133-FDE3B40E1D74}" type="slidenum">
              <a:rPr lang="en-US" smtClean="0"/>
              <a:t>‹#›</a:t>
            </a:fld>
            <a:endParaRPr lang="en-US"/>
          </a:p>
        </p:txBody>
      </p:sp>
    </p:spTree>
    <p:extLst>
      <p:ext uri="{BB962C8B-B14F-4D97-AF65-F5344CB8AC3E}">
        <p14:creationId xmlns:p14="http://schemas.microsoft.com/office/powerpoint/2010/main" val="4053710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6.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6.xml"/><Relationship Id="rId5" Type="http://schemas.openxmlformats.org/officeDocument/2006/relationships/image" Target="../media/image49.jpg"/><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woburnma.gov/wp-content/uploads/2022/12/Shared-Use-Path-Feasibility-Study-Canal-and-RR-ROW-2022.pdf" TargetMode="Externa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Bay_Circuit_Trail"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baycircuit.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03FF-B33E-8F23-305F-561808602528}"/>
              </a:ext>
            </a:extLst>
          </p:cNvPr>
          <p:cNvSpPr>
            <a:spLocks noGrp="1"/>
          </p:cNvSpPr>
          <p:nvPr>
            <p:ph type="ctrTitle"/>
          </p:nvPr>
        </p:nvSpPr>
        <p:spPr>
          <a:xfrm>
            <a:off x="685800" y="802236"/>
            <a:ext cx="7772400" cy="1053514"/>
          </a:xfrm>
        </p:spPr>
        <p:txBody>
          <a:bodyPr>
            <a:normAutofit fontScale="90000"/>
          </a:bodyPr>
          <a:lstStyle/>
          <a:p>
            <a:r>
              <a:rPr lang="en-US" sz="5400" dirty="0"/>
              <a:t>Towpaths to Trails</a:t>
            </a:r>
            <a:br>
              <a:rPr lang="en-US" sz="5400" dirty="0"/>
            </a:br>
            <a:r>
              <a:rPr lang="en-US" sz="3600" dirty="0"/>
              <a:t>Also Using Railroads and Utilities</a:t>
            </a:r>
            <a:endParaRPr lang="en-US" sz="5400" dirty="0"/>
          </a:p>
        </p:txBody>
      </p:sp>
      <p:sp>
        <p:nvSpPr>
          <p:cNvPr id="3" name="Subtitle 2">
            <a:extLst>
              <a:ext uri="{FF2B5EF4-FFF2-40B4-BE49-F238E27FC236}">
                <a16:creationId xmlns:a16="http://schemas.microsoft.com/office/drawing/2014/main" id="{A843FE5B-2231-7276-99A7-C7E4491EB156}"/>
              </a:ext>
            </a:extLst>
          </p:cNvPr>
          <p:cNvSpPr>
            <a:spLocks noGrp="1"/>
          </p:cNvSpPr>
          <p:nvPr>
            <p:ph type="subTitle" idx="1"/>
          </p:nvPr>
        </p:nvSpPr>
        <p:spPr>
          <a:xfrm>
            <a:off x="176645" y="2791600"/>
            <a:ext cx="8925846" cy="2628900"/>
          </a:xfrm>
        </p:spPr>
        <p:txBody>
          <a:bodyPr>
            <a:normAutofit/>
          </a:bodyPr>
          <a:lstStyle/>
          <a:p>
            <a:r>
              <a:rPr lang="en-US" dirty="0"/>
              <a:t>How the Old Canal Towpath and Other Rights of Way </a:t>
            </a:r>
            <a:br>
              <a:rPr lang="en-US" dirty="0"/>
            </a:br>
            <a:r>
              <a:rPr lang="en-US" dirty="0"/>
              <a:t>Can Bridge Some Gaps in Regional Multi-Use Trails</a:t>
            </a:r>
          </a:p>
          <a:p>
            <a:endParaRPr lang="en-US" sz="2100" dirty="0"/>
          </a:p>
          <a:p>
            <a:r>
              <a:rPr lang="en-US" sz="2100" dirty="0"/>
              <a:t>Presentation to the Quarterly Meeting</a:t>
            </a:r>
          </a:p>
          <a:p>
            <a:r>
              <a:rPr lang="en-US" sz="2100" dirty="0"/>
              <a:t>Middlesex Canal Association</a:t>
            </a:r>
          </a:p>
          <a:p>
            <a:r>
              <a:rPr lang="en-US" sz="2100" dirty="0"/>
              <a:t>18 Feb 2024</a:t>
            </a:r>
            <a:endParaRPr lang="en-US" sz="2250" dirty="0"/>
          </a:p>
        </p:txBody>
      </p:sp>
      <p:sp>
        <p:nvSpPr>
          <p:cNvPr id="5" name="Slide Number Placeholder 4">
            <a:extLst>
              <a:ext uri="{FF2B5EF4-FFF2-40B4-BE49-F238E27FC236}">
                <a16:creationId xmlns:a16="http://schemas.microsoft.com/office/drawing/2014/main" id="{805D4D89-54FF-5FD4-230A-C51C6D60A39E}"/>
              </a:ext>
            </a:extLst>
          </p:cNvPr>
          <p:cNvSpPr>
            <a:spLocks noGrp="1"/>
          </p:cNvSpPr>
          <p:nvPr>
            <p:ph type="sldNum" sz="quarter" idx="12"/>
          </p:nvPr>
        </p:nvSpPr>
        <p:spPr/>
        <p:txBody>
          <a:bodyPr/>
          <a:lstStyle/>
          <a:p>
            <a:fld id="{BD3B2A05-6373-4037-9133-FDE3B40E1D74}" type="slidenum">
              <a:rPr lang="en-US" smtClean="0"/>
              <a:t>1</a:t>
            </a:fld>
            <a:endParaRPr lang="en-US" dirty="0"/>
          </a:p>
        </p:txBody>
      </p:sp>
      <p:sp>
        <p:nvSpPr>
          <p:cNvPr id="4" name="TextBox 3">
            <a:extLst>
              <a:ext uri="{FF2B5EF4-FFF2-40B4-BE49-F238E27FC236}">
                <a16:creationId xmlns:a16="http://schemas.microsoft.com/office/drawing/2014/main" id="{DCE00580-C0DD-7CC0-9E45-E06C3218EDD4}"/>
              </a:ext>
            </a:extLst>
          </p:cNvPr>
          <p:cNvSpPr txBox="1"/>
          <p:nvPr/>
        </p:nvSpPr>
        <p:spPr>
          <a:xfrm>
            <a:off x="7486650" y="119556"/>
            <a:ext cx="1266437" cy="276999"/>
          </a:xfrm>
          <a:prstGeom prst="rect">
            <a:avLst/>
          </a:prstGeom>
          <a:noFill/>
        </p:spPr>
        <p:txBody>
          <a:bodyPr wrap="none" rtlCol="0">
            <a:spAutoFit/>
          </a:bodyPr>
          <a:lstStyle/>
          <a:p>
            <a:r>
              <a:rPr lang="en-US" sz="1200" dirty="0"/>
              <a:t>Rev 8, 2/29/2024</a:t>
            </a:r>
          </a:p>
        </p:txBody>
      </p:sp>
      <p:sp>
        <p:nvSpPr>
          <p:cNvPr id="6" name="TextBox 5">
            <a:extLst>
              <a:ext uri="{FF2B5EF4-FFF2-40B4-BE49-F238E27FC236}">
                <a16:creationId xmlns:a16="http://schemas.microsoft.com/office/drawing/2014/main" id="{E24C5A12-EC91-1B0A-C53D-01B1798C8B44}"/>
              </a:ext>
            </a:extLst>
          </p:cNvPr>
          <p:cNvSpPr txBox="1"/>
          <p:nvPr/>
        </p:nvSpPr>
        <p:spPr>
          <a:xfrm>
            <a:off x="3380739" y="5434831"/>
            <a:ext cx="2383563" cy="984885"/>
          </a:xfrm>
          <a:prstGeom prst="rect">
            <a:avLst/>
          </a:prstGeom>
          <a:noFill/>
        </p:spPr>
        <p:txBody>
          <a:bodyPr wrap="square" rtlCol="0">
            <a:spAutoFit/>
          </a:bodyPr>
          <a:lstStyle/>
          <a:p>
            <a:pPr algn="ctr"/>
            <a:r>
              <a:rPr lang="en-US" sz="1600" dirty="0"/>
              <a:t>Doug</a:t>
            </a:r>
            <a:r>
              <a:rPr lang="en-US" sz="1400" dirty="0"/>
              <a:t> Chandler</a:t>
            </a:r>
          </a:p>
          <a:p>
            <a:pPr algn="ctr"/>
            <a:r>
              <a:rPr lang="en-US" sz="1400" dirty="0"/>
              <a:t>MCA Proprietor</a:t>
            </a:r>
          </a:p>
          <a:p>
            <a:pPr algn="ctr"/>
            <a:r>
              <a:rPr lang="en-US" sz="1400" dirty="0"/>
              <a:t>&amp; Chelmsford Rep to </a:t>
            </a:r>
          </a:p>
          <a:p>
            <a:pPr algn="ctr"/>
            <a:r>
              <a:rPr lang="en-US" sz="1400" dirty="0"/>
              <a:t>Middlesex Canal Commission</a:t>
            </a:r>
          </a:p>
        </p:txBody>
      </p:sp>
      <p:pic>
        <p:nvPicPr>
          <p:cNvPr id="8" name="Picture 7">
            <a:extLst>
              <a:ext uri="{FF2B5EF4-FFF2-40B4-BE49-F238E27FC236}">
                <a16:creationId xmlns:a16="http://schemas.microsoft.com/office/drawing/2014/main" id="{F3A1B0AB-3385-F159-0FC8-1D2F743C3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452" y="5420500"/>
            <a:ext cx="2636748" cy="1013548"/>
          </a:xfrm>
          <a:prstGeom prst="rect">
            <a:avLst/>
          </a:prstGeom>
        </p:spPr>
      </p:pic>
      <p:pic>
        <p:nvPicPr>
          <p:cNvPr id="10" name="Picture 9">
            <a:extLst>
              <a:ext uri="{FF2B5EF4-FFF2-40B4-BE49-F238E27FC236}">
                <a16:creationId xmlns:a16="http://schemas.microsoft.com/office/drawing/2014/main" id="{C3C280D2-2037-ADE0-866C-D2C188A04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829" y="4106050"/>
            <a:ext cx="963891" cy="638069"/>
          </a:xfrm>
          <a:prstGeom prst="rect">
            <a:avLst/>
          </a:prstGeom>
        </p:spPr>
      </p:pic>
      <p:sp>
        <p:nvSpPr>
          <p:cNvPr id="7" name="TextBox 6">
            <a:extLst>
              <a:ext uri="{FF2B5EF4-FFF2-40B4-BE49-F238E27FC236}">
                <a16:creationId xmlns:a16="http://schemas.microsoft.com/office/drawing/2014/main" id="{C638D51B-C74C-70DF-E9E6-58CCEC211820}"/>
              </a:ext>
            </a:extLst>
          </p:cNvPr>
          <p:cNvSpPr txBox="1"/>
          <p:nvPr/>
        </p:nvSpPr>
        <p:spPr>
          <a:xfrm>
            <a:off x="0" y="142639"/>
            <a:ext cx="4466287" cy="230832"/>
          </a:xfrm>
          <a:prstGeom prst="rect">
            <a:avLst/>
          </a:prstGeom>
          <a:noFill/>
        </p:spPr>
        <p:txBody>
          <a:bodyPr wrap="none" rtlCol="0">
            <a:spAutoFit/>
          </a:bodyPr>
          <a:lstStyle/>
          <a:p>
            <a:r>
              <a:rPr lang="en-US" sz="900" i="1" dirty="0"/>
              <a:t>See also “Towpaths to Bike Trails R7a 20240218 opening.pptx” for auto slide show warm-up</a:t>
            </a:r>
          </a:p>
        </p:txBody>
      </p:sp>
    </p:spTree>
    <p:extLst>
      <p:ext uri="{BB962C8B-B14F-4D97-AF65-F5344CB8AC3E}">
        <p14:creationId xmlns:p14="http://schemas.microsoft.com/office/powerpoint/2010/main" val="195661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03C384-2BF4-0977-DB03-86E64C65BC8D}"/>
              </a:ext>
            </a:extLst>
          </p:cNvPr>
          <p:cNvSpPr>
            <a:spLocks noGrp="1"/>
          </p:cNvSpPr>
          <p:nvPr>
            <p:ph type="sldNum" sz="quarter" idx="12"/>
          </p:nvPr>
        </p:nvSpPr>
        <p:spPr/>
        <p:txBody>
          <a:bodyPr/>
          <a:lstStyle/>
          <a:p>
            <a:fld id="{BD3B2A05-6373-4037-9133-FDE3B40E1D74}" type="slidenum">
              <a:rPr lang="en-US" smtClean="0"/>
              <a:t>10</a:t>
            </a:fld>
            <a:endParaRPr lang="en-US"/>
          </a:p>
        </p:txBody>
      </p:sp>
      <p:sp>
        <p:nvSpPr>
          <p:cNvPr id="4" name="Title 1">
            <a:extLst>
              <a:ext uri="{FF2B5EF4-FFF2-40B4-BE49-F238E27FC236}">
                <a16:creationId xmlns:a16="http://schemas.microsoft.com/office/drawing/2014/main" id="{3B9BFA16-F3C9-9375-3D9C-6E45628DA4CE}"/>
              </a:ext>
            </a:extLst>
          </p:cNvPr>
          <p:cNvSpPr>
            <a:spLocks noGrp="1"/>
          </p:cNvSpPr>
          <p:nvPr>
            <p:ph type="title"/>
          </p:nvPr>
        </p:nvSpPr>
        <p:spPr>
          <a:xfrm>
            <a:off x="628650" y="365127"/>
            <a:ext cx="7886700" cy="720724"/>
          </a:xfrm>
        </p:spPr>
        <p:txBody>
          <a:bodyPr/>
          <a:lstStyle/>
          <a:p>
            <a:r>
              <a:rPr lang="en-US" dirty="0"/>
              <a:t>Bruce Freeman Rail Trail (BFRT)</a:t>
            </a:r>
          </a:p>
        </p:txBody>
      </p:sp>
      <p:pic>
        <p:nvPicPr>
          <p:cNvPr id="6" name="Picture 5">
            <a:extLst>
              <a:ext uri="{FF2B5EF4-FFF2-40B4-BE49-F238E27FC236}">
                <a16:creationId xmlns:a16="http://schemas.microsoft.com/office/drawing/2014/main" id="{8FE900A5-9292-7138-3C66-6D97B444E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52" y="1272208"/>
            <a:ext cx="4373217" cy="3279913"/>
          </a:xfrm>
          <a:prstGeom prst="rect">
            <a:avLst/>
          </a:prstGeom>
        </p:spPr>
      </p:pic>
      <p:pic>
        <p:nvPicPr>
          <p:cNvPr id="8" name="Picture 7">
            <a:extLst>
              <a:ext uri="{FF2B5EF4-FFF2-40B4-BE49-F238E27FC236}">
                <a16:creationId xmlns:a16="http://schemas.microsoft.com/office/drawing/2014/main" id="{F6A0FDDE-D1A2-1650-C0EC-3908DA594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85851"/>
            <a:ext cx="4522801" cy="4225248"/>
          </a:xfrm>
          <a:prstGeom prst="rect">
            <a:avLst/>
          </a:prstGeom>
        </p:spPr>
      </p:pic>
      <p:sp>
        <p:nvSpPr>
          <p:cNvPr id="9" name="TextBox 8">
            <a:extLst>
              <a:ext uri="{FF2B5EF4-FFF2-40B4-BE49-F238E27FC236}">
                <a16:creationId xmlns:a16="http://schemas.microsoft.com/office/drawing/2014/main" id="{43A6A277-71E3-D6FA-883F-57DABD5B890C}"/>
              </a:ext>
            </a:extLst>
          </p:cNvPr>
          <p:cNvSpPr txBox="1"/>
          <p:nvPr/>
        </p:nvSpPr>
        <p:spPr>
          <a:xfrm>
            <a:off x="1569017" y="4738478"/>
            <a:ext cx="1405578" cy="307777"/>
          </a:xfrm>
          <a:prstGeom prst="rect">
            <a:avLst/>
          </a:prstGeom>
          <a:noFill/>
        </p:spPr>
        <p:txBody>
          <a:bodyPr wrap="none" rtlCol="0">
            <a:spAutoFit/>
          </a:bodyPr>
          <a:lstStyle/>
          <a:p>
            <a:r>
              <a:rPr lang="en-US" sz="1400" dirty="0"/>
              <a:t>Fall trail in Acton</a:t>
            </a:r>
          </a:p>
        </p:txBody>
      </p:sp>
      <p:pic>
        <p:nvPicPr>
          <p:cNvPr id="11" name="Picture 10">
            <a:extLst>
              <a:ext uri="{FF2B5EF4-FFF2-40B4-BE49-F238E27FC236}">
                <a16:creationId xmlns:a16="http://schemas.microsoft.com/office/drawing/2014/main" id="{4E457F0F-D4F8-5DDA-BE7D-FEB17AA8C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628" y="5543354"/>
            <a:ext cx="2834640" cy="929640"/>
          </a:xfrm>
          <a:prstGeom prst="rect">
            <a:avLst/>
          </a:prstGeom>
        </p:spPr>
      </p:pic>
      <p:sp>
        <p:nvSpPr>
          <p:cNvPr id="12" name="TextBox 11">
            <a:extLst>
              <a:ext uri="{FF2B5EF4-FFF2-40B4-BE49-F238E27FC236}">
                <a16:creationId xmlns:a16="http://schemas.microsoft.com/office/drawing/2014/main" id="{82C4FA74-EE6C-175B-165C-DEF69CECE7AF}"/>
              </a:ext>
            </a:extLst>
          </p:cNvPr>
          <p:cNvSpPr txBox="1"/>
          <p:nvPr/>
        </p:nvSpPr>
        <p:spPr>
          <a:xfrm>
            <a:off x="318052" y="5269156"/>
            <a:ext cx="3303212" cy="307777"/>
          </a:xfrm>
          <a:prstGeom prst="rect">
            <a:avLst/>
          </a:prstGeom>
          <a:noFill/>
        </p:spPr>
        <p:txBody>
          <a:bodyPr wrap="none" rtlCol="0">
            <a:spAutoFit/>
          </a:bodyPr>
          <a:lstStyle/>
          <a:p>
            <a:r>
              <a:rPr lang="en-US" sz="1400" dirty="0"/>
              <a:t>Pix from https://brucefreemanrailtrail.org/</a:t>
            </a:r>
          </a:p>
        </p:txBody>
      </p:sp>
    </p:spTree>
    <p:extLst>
      <p:ext uri="{BB962C8B-B14F-4D97-AF65-F5344CB8AC3E}">
        <p14:creationId xmlns:p14="http://schemas.microsoft.com/office/powerpoint/2010/main" val="1389489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AEF5-CD70-2E3B-7876-1CC5F2996242}"/>
              </a:ext>
            </a:extLst>
          </p:cNvPr>
          <p:cNvSpPr>
            <a:spLocks noGrp="1"/>
          </p:cNvSpPr>
          <p:nvPr>
            <p:ph type="title"/>
          </p:nvPr>
        </p:nvSpPr>
        <p:spPr>
          <a:xfrm>
            <a:off x="1102370" y="136524"/>
            <a:ext cx="7886700" cy="378002"/>
          </a:xfrm>
        </p:spPr>
        <p:txBody>
          <a:bodyPr>
            <a:normAutofit fontScale="90000"/>
          </a:bodyPr>
          <a:lstStyle/>
          <a:p>
            <a:r>
              <a:rPr lang="en-US" dirty="0"/>
              <a:t>Yankee Doodle Trail - Billerica</a:t>
            </a:r>
          </a:p>
        </p:txBody>
      </p:sp>
      <p:sp>
        <p:nvSpPr>
          <p:cNvPr id="3" name="Slide Number Placeholder 2">
            <a:extLst>
              <a:ext uri="{FF2B5EF4-FFF2-40B4-BE49-F238E27FC236}">
                <a16:creationId xmlns:a16="http://schemas.microsoft.com/office/drawing/2014/main" id="{F0C8CBA9-DC3D-C7DE-703E-AD7A27E8A912}"/>
              </a:ext>
            </a:extLst>
          </p:cNvPr>
          <p:cNvSpPr>
            <a:spLocks noGrp="1"/>
          </p:cNvSpPr>
          <p:nvPr>
            <p:ph type="sldNum" sz="quarter" idx="12"/>
          </p:nvPr>
        </p:nvSpPr>
        <p:spPr/>
        <p:txBody>
          <a:bodyPr/>
          <a:lstStyle/>
          <a:p>
            <a:fld id="{BD3B2A05-6373-4037-9133-FDE3B40E1D74}" type="slidenum">
              <a:rPr lang="en-US" smtClean="0"/>
              <a:t>11</a:t>
            </a:fld>
            <a:endParaRPr lang="en-US"/>
          </a:p>
        </p:txBody>
      </p:sp>
      <p:sp>
        <p:nvSpPr>
          <p:cNvPr id="9" name="TextBox 8">
            <a:extLst>
              <a:ext uri="{FF2B5EF4-FFF2-40B4-BE49-F238E27FC236}">
                <a16:creationId xmlns:a16="http://schemas.microsoft.com/office/drawing/2014/main" id="{8A51CF09-FD0F-401D-146A-62A096D9C038}"/>
              </a:ext>
            </a:extLst>
          </p:cNvPr>
          <p:cNvSpPr txBox="1"/>
          <p:nvPr/>
        </p:nvSpPr>
        <p:spPr>
          <a:xfrm>
            <a:off x="8240916" y="2191868"/>
            <a:ext cx="748154" cy="307777"/>
          </a:xfrm>
          <a:prstGeom prst="rect">
            <a:avLst/>
          </a:prstGeom>
          <a:noFill/>
          <a:ln>
            <a:noFill/>
          </a:ln>
        </p:spPr>
        <p:txBody>
          <a:bodyPr wrap="square" rtlCol="0">
            <a:spAutoFit/>
          </a:bodyPr>
          <a:lstStyle/>
          <a:p>
            <a:pPr algn="r"/>
            <a:r>
              <a:rPr lang="en-US" sz="1400" dirty="0">
                <a:solidFill>
                  <a:srgbClr val="7030A0"/>
                </a:solidFill>
              </a:rPr>
              <a:t>Route 3</a:t>
            </a:r>
          </a:p>
        </p:txBody>
      </p:sp>
      <p:sp>
        <p:nvSpPr>
          <p:cNvPr id="16" name="TextBox 15">
            <a:extLst>
              <a:ext uri="{FF2B5EF4-FFF2-40B4-BE49-F238E27FC236}">
                <a16:creationId xmlns:a16="http://schemas.microsoft.com/office/drawing/2014/main" id="{45527BE8-1591-A075-C82A-A011BA5DE211}"/>
              </a:ext>
            </a:extLst>
          </p:cNvPr>
          <p:cNvSpPr txBox="1"/>
          <p:nvPr/>
        </p:nvSpPr>
        <p:spPr>
          <a:xfrm>
            <a:off x="6184329" y="1843007"/>
            <a:ext cx="2776496" cy="307777"/>
          </a:xfrm>
          <a:prstGeom prst="rect">
            <a:avLst/>
          </a:prstGeom>
          <a:noFill/>
          <a:ln>
            <a:noFill/>
          </a:ln>
        </p:spPr>
        <p:txBody>
          <a:bodyPr wrap="square" rtlCol="0">
            <a:spAutoFit/>
          </a:bodyPr>
          <a:lstStyle/>
          <a:p>
            <a:pPr algn="ctr"/>
            <a:r>
              <a:rPr lang="en-US" sz="1400" dirty="0">
                <a:solidFill>
                  <a:schemeClr val="accent2">
                    <a:lumMod val="75000"/>
                  </a:schemeClr>
                </a:solidFill>
              </a:rPr>
              <a:t>Note trail on MassDOT right of way</a:t>
            </a:r>
          </a:p>
        </p:txBody>
      </p:sp>
      <p:sp>
        <p:nvSpPr>
          <p:cNvPr id="15" name="TextBox 14">
            <a:extLst>
              <a:ext uri="{FF2B5EF4-FFF2-40B4-BE49-F238E27FC236}">
                <a16:creationId xmlns:a16="http://schemas.microsoft.com/office/drawing/2014/main" id="{82CE2410-F75A-D941-1149-CB926265C26D}"/>
              </a:ext>
            </a:extLst>
          </p:cNvPr>
          <p:cNvSpPr txBox="1"/>
          <p:nvPr/>
        </p:nvSpPr>
        <p:spPr>
          <a:xfrm>
            <a:off x="8046079" y="3888533"/>
            <a:ext cx="947797" cy="954107"/>
          </a:xfrm>
          <a:prstGeom prst="rect">
            <a:avLst/>
          </a:prstGeom>
          <a:noFill/>
          <a:ln>
            <a:noFill/>
          </a:ln>
        </p:spPr>
        <p:txBody>
          <a:bodyPr wrap="square" rtlCol="0">
            <a:spAutoFit/>
          </a:bodyPr>
          <a:lstStyle/>
          <a:p>
            <a:pPr algn="ctr"/>
            <a:r>
              <a:rPr lang="en-US" sz="1400" dirty="0">
                <a:solidFill>
                  <a:srgbClr val="7030A0"/>
                </a:solidFill>
              </a:rPr>
              <a:t>Bedford Narrow Gauge Rail Trail</a:t>
            </a:r>
          </a:p>
        </p:txBody>
      </p:sp>
      <p:grpSp>
        <p:nvGrpSpPr>
          <p:cNvPr id="20" name="Group 19">
            <a:extLst>
              <a:ext uri="{FF2B5EF4-FFF2-40B4-BE49-F238E27FC236}">
                <a16:creationId xmlns:a16="http://schemas.microsoft.com/office/drawing/2014/main" id="{86A9A196-E63E-29C7-6246-47E41F2DEE21}"/>
              </a:ext>
            </a:extLst>
          </p:cNvPr>
          <p:cNvGrpSpPr/>
          <p:nvPr/>
        </p:nvGrpSpPr>
        <p:grpSpPr>
          <a:xfrm>
            <a:off x="681013" y="769215"/>
            <a:ext cx="7559903" cy="5562073"/>
            <a:chOff x="681013" y="883518"/>
            <a:chExt cx="7559903" cy="5562073"/>
          </a:xfrm>
        </p:grpSpPr>
        <p:pic>
          <p:nvPicPr>
            <p:cNvPr id="5" name="Picture 4">
              <a:extLst>
                <a:ext uri="{FF2B5EF4-FFF2-40B4-BE49-F238E27FC236}">
                  <a16:creationId xmlns:a16="http://schemas.microsoft.com/office/drawing/2014/main" id="{DC1FC8E8-1655-B14F-58E8-234674F30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13" y="883518"/>
              <a:ext cx="7393692" cy="5562073"/>
            </a:xfrm>
            <a:prstGeom prst="rect">
              <a:avLst/>
            </a:prstGeom>
          </p:spPr>
        </p:pic>
        <p:sp>
          <p:nvSpPr>
            <p:cNvPr id="6" name="Arrow: Down 5">
              <a:extLst>
                <a:ext uri="{FF2B5EF4-FFF2-40B4-BE49-F238E27FC236}">
                  <a16:creationId xmlns:a16="http://schemas.microsoft.com/office/drawing/2014/main" id="{6D81F46B-B1CA-7760-E5F3-ACB8F8A08E3B}"/>
                </a:ext>
              </a:extLst>
            </p:cNvPr>
            <p:cNvSpPr/>
            <p:nvPr/>
          </p:nvSpPr>
          <p:spPr>
            <a:xfrm rot="3899371">
              <a:off x="2273550" y="3961420"/>
              <a:ext cx="484632" cy="1683407"/>
            </a:xfrm>
            <a:prstGeom prst="downArrow">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NORTH</a:t>
              </a:r>
            </a:p>
          </p:txBody>
        </p:sp>
        <p:sp>
          <p:nvSpPr>
            <p:cNvPr id="7" name="TextBox 6">
              <a:extLst>
                <a:ext uri="{FF2B5EF4-FFF2-40B4-BE49-F238E27FC236}">
                  <a16:creationId xmlns:a16="http://schemas.microsoft.com/office/drawing/2014/main" id="{5FE561B0-392E-1A2F-765E-5F57B0075D61}"/>
                </a:ext>
              </a:extLst>
            </p:cNvPr>
            <p:cNvSpPr txBox="1"/>
            <p:nvPr/>
          </p:nvSpPr>
          <p:spPr>
            <a:xfrm>
              <a:off x="1012370" y="5893580"/>
              <a:ext cx="748154" cy="307777"/>
            </a:xfrm>
            <a:prstGeom prst="rect">
              <a:avLst/>
            </a:prstGeom>
            <a:noFill/>
            <a:ln>
              <a:noFill/>
            </a:ln>
          </p:spPr>
          <p:txBody>
            <a:bodyPr wrap="none" rtlCol="0">
              <a:spAutoFit/>
            </a:bodyPr>
            <a:lstStyle/>
            <a:p>
              <a:pPr algn="r"/>
              <a:r>
                <a:rPr lang="en-US" sz="1400" dirty="0">
                  <a:solidFill>
                    <a:srgbClr val="7030A0"/>
                  </a:solidFill>
                </a:rPr>
                <a:t>Route 3</a:t>
              </a:r>
            </a:p>
          </p:txBody>
        </p:sp>
        <p:cxnSp>
          <p:nvCxnSpPr>
            <p:cNvPr id="8" name="Straight Arrow Connector 7">
              <a:extLst>
                <a:ext uri="{FF2B5EF4-FFF2-40B4-BE49-F238E27FC236}">
                  <a16:creationId xmlns:a16="http://schemas.microsoft.com/office/drawing/2014/main" id="{CCEFCDE4-4E5A-76B4-808F-D053CBD85721}"/>
                </a:ext>
              </a:extLst>
            </p:cNvPr>
            <p:cNvCxnSpPr>
              <a:cxnSpLocks/>
              <a:stCxn id="7" idx="3"/>
            </p:cNvCxnSpPr>
            <p:nvPr/>
          </p:nvCxnSpPr>
          <p:spPr>
            <a:xfrm flipV="1">
              <a:off x="1760524" y="5446689"/>
              <a:ext cx="901033" cy="600780"/>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5CE45FC-2DB2-1195-85EB-F7B1DAEF35B4}"/>
                </a:ext>
              </a:extLst>
            </p:cNvPr>
            <p:cNvCxnSpPr>
              <a:cxnSpLocks/>
              <a:stCxn id="9" idx="1"/>
            </p:cNvCxnSpPr>
            <p:nvPr/>
          </p:nvCxnSpPr>
          <p:spPr>
            <a:xfrm flipH="1">
              <a:off x="7572577" y="2345757"/>
              <a:ext cx="668339" cy="153888"/>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577B9C7-64E0-CE55-C4EF-70D7018AC4DD}"/>
                </a:ext>
              </a:extLst>
            </p:cNvPr>
            <p:cNvCxnSpPr>
              <a:cxnSpLocks/>
              <a:stCxn id="16" idx="1"/>
            </p:cNvCxnSpPr>
            <p:nvPr/>
          </p:nvCxnSpPr>
          <p:spPr>
            <a:xfrm flipH="1">
              <a:off x="5987129" y="1996896"/>
              <a:ext cx="197200" cy="1444173"/>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C2641DF-48DA-CD0C-5BC5-14B4356CC59D}"/>
                </a:ext>
              </a:extLst>
            </p:cNvPr>
            <p:cNvSpPr txBox="1"/>
            <p:nvPr/>
          </p:nvSpPr>
          <p:spPr>
            <a:xfrm>
              <a:off x="790553" y="2750854"/>
              <a:ext cx="947797" cy="1569660"/>
            </a:xfrm>
            <a:prstGeom prst="rect">
              <a:avLst/>
            </a:prstGeom>
            <a:noFill/>
            <a:ln>
              <a:noFill/>
            </a:ln>
          </p:spPr>
          <p:txBody>
            <a:bodyPr wrap="square" rtlCol="0">
              <a:spAutoFit/>
            </a:bodyPr>
            <a:lstStyle/>
            <a:p>
              <a:pPr algn="ctr"/>
              <a:r>
                <a:rPr lang="en-US" sz="1200" dirty="0">
                  <a:solidFill>
                    <a:srgbClr val="7030A0"/>
                  </a:solidFill>
                </a:rPr>
                <a:t>“Billerica</a:t>
              </a:r>
              <a:br>
                <a:rPr lang="en-US" sz="1200" dirty="0">
                  <a:solidFill>
                    <a:srgbClr val="7030A0"/>
                  </a:solidFill>
                </a:rPr>
              </a:br>
              <a:r>
                <a:rPr lang="en-US" sz="1200" dirty="0">
                  <a:solidFill>
                    <a:srgbClr val="7030A0"/>
                  </a:solidFill>
                </a:rPr>
                <a:t>Branch”</a:t>
              </a:r>
              <a:br>
                <a:rPr lang="en-US" sz="1200" dirty="0">
                  <a:solidFill>
                    <a:srgbClr val="7030A0"/>
                  </a:solidFill>
                </a:rPr>
              </a:br>
              <a:r>
                <a:rPr lang="en-US" sz="1200" dirty="0">
                  <a:solidFill>
                    <a:srgbClr val="7030A0"/>
                  </a:solidFill>
                </a:rPr>
                <a:t>RR track</a:t>
              </a:r>
              <a:br>
                <a:rPr lang="en-US" sz="1200" dirty="0">
                  <a:solidFill>
                    <a:srgbClr val="7030A0"/>
                  </a:solidFill>
                </a:rPr>
              </a:br>
              <a:r>
                <a:rPr lang="en-US" sz="1200" dirty="0">
                  <a:solidFill>
                    <a:srgbClr val="7030A0"/>
                  </a:solidFill>
                </a:rPr>
                <a:t>and powerline from Summit Pond area</a:t>
              </a:r>
            </a:p>
          </p:txBody>
        </p:sp>
        <p:cxnSp>
          <p:nvCxnSpPr>
            <p:cNvPr id="11" name="Straight Arrow Connector 10">
              <a:extLst>
                <a:ext uri="{FF2B5EF4-FFF2-40B4-BE49-F238E27FC236}">
                  <a16:creationId xmlns:a16="http://schemas.microsoft.com/office/drawing/2014/main" id="{D0DD3001-1126-E3CA-B29F-B61E23C44E15}"/>
                </a:ext>
              </a:extLst>
            </p:cNvPr>
            <p:cNvCxnSpPr>
              <a:cxnSpLocks/>
            </p:cNvCxnSpPr>
            <p:nvPr/>
          </p:nvCxnSpPr>
          <p:spPr>
            <a:xfrm>
              <a:off x="1465118" y="3441069"/>
              <a:ext cx="674970" cy="0"/>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A1928A-4454-FFC1-F44F-3F758F8B31F1}"/>
                </a:ext>
              </a:extLst>
            </p:cNvPr>
            <p:cNvCxnSpPr>
              <a:cxnSpLocks/>
            </p:cNvCxnSpPr>
            <p:nvPr/>
          </p:nvCxnSpPr>
          <p:spPr>
            <a:xfrm flipH="1">
              <a:off x="7493359" y="4227670"/>
              <a:ext cx="690886" cy="0"/>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434B42-613A-2058-BFCD-B5CEBD6A73B2}"/>
                </a:ext>
              </a:extLst>
            </p:cNvPr>
            <p:cNvSpPr txBox="1"/>
            <p:nvPr/>
          </p:nvSpPr>
          <p:spPr>
            <a:xfrm>
              <a:off x="902487" y="4723928"/>
              <a:ext cx="748154" cy="738664"/>
            </a:xfrm>
            <a:prstGeom prst="rect">
              <a:avLst/>
            </a:prstGeom>
            <a:noFill/>
            <a:ln>
              <a:noFill/>
            </a:ln>
          </p:spPr>
          <p:txBody>
            <a:bodyPr wrap="square" rtlCol="0">
              <a:spAutoFit/>
            </a:bodyPr>
            <a:lstStyle/>
            <a:p>
              <a:pPr algn="ctr"/>
              <a:r>
                <a:rPr lang="en-US" sz="1400" dirty="0">
                  <a:solidFill>
                    <a:schemeClr val="accent2">
                      <a:lumMod val="75000"/>
                    </a:schemeClr>
                  </a:solidFill>
                </a:rPr>
                <a:t>Note: North is left!</a:t>
              </a:r>
            </a:p>
          </p:txBody>
        </p:sp>
        <p:sp>
          <p:nvSpPr>
            <p:cNvPr id="13" name="TextBox 12">
              <a:extLst>
                <a:ext uri="{FF2B5EF4-FFF2-40B4-BE49-F238E27FC236}">
                  <a16:creationId xmlns:a16="http://schemas.microsoft.com/office/drawing/2014/main" id="{D5A8C93B-B2B8-51B7-0C6F-F1754BA41D9F}"/>
                </a:ext>
              </a:extLst>
            </p:cNvPr>
            <p:cNvSpPr txBox="1"/>
            <p:nvPr/>
          </p:nvSpPr>
          <p:spPr>
            <a:xfrm rot="19742297">
              <a:off x="3867102" y="4398191"/>
              <a:ext cx="748154" cy="307777"/>
            </a:xfrm>
            <a:prstGeom prst="rect">
              <a:avLst/>
            </a:prstGeom>
            <a:noFill/>
            <a:ln>
              <a:noFill/>
            </a:ln>
          </p:spPr>
          <p:txBody>
            <a:bodyPr wrap="square" rtlCol="0">
              <a:spAutoFit/>
            </a:bodyPr>
            <a:lstStyle/>
            <a:p>
              <a:pPr algn="ctr"/>
              <a:r>
                <a:rPr lang="en-US" sz="1400" dirty="0">
                  <a:solidFill>
                    <a:schemeClr val="bg1"/>
                  </a:solidFill>
                </a:rPr>
                <a:t>Route 3</a:t>
              </a:r>
            </a:p>
          </p:txBody>
        </p:sp>
        <p:sp>
          <p:nvSpPr>
            <p:cNvPr id="14" name="TextBox 13">
              <a:extLst>
                <a:ext uri="{FF2B5EF4-FFF2-40B4-BE49-F238E27FC236}">
                  <a16:creationId xmlns:a16="http://schemas.microsoft.com/office/drawing/2014/main" id="{1BFA3D72-0BCA-F7FD-05E9-B4D069733BDC}"/>
                </a:ext>
              </a:extLst>
            </p:cNvPr>
            <p:cNvSpPr txBox="1"/>
            <p:nvPr/>
          </p:nvSpPr>
          <p:spPr>
            <a:xfrm rot="20354446">
              <a:off x="2067448" y="2321733"/>
              <a:ext cx="1222561" cy="307777"/>
            </a:xfrm>
            <a:prstGeom prst="rect">
              <a:avLst/>
            </a:prstGeom>
            <a:noFill/>
            <a:ln>
              <a:noFill/>
            </a:ln>
          </p:spPr>
          <p:txBody>
            <a:bodyPr wrap="square" rtlCol="0">
              <a:spAutoFit/>
            </a:bodyPr>
            <a:lstStyle/>
            <a:p>
              <a:pPr algn="ctr"/>
              <a:r>
                <a:rPr lang="en-US" sz="1400" dirty="0">
                  <a:solidFill>
                    <a:schemeClr val="bg1"/>
                  </a:solidFill>
                </a:rPr>
                <a:t>Billerica</a:t>
              </a:r>
            </a:p>
          </p:txBody>
        </p:sp>
        <p:sp>
          <p:nvSpPr>
            <p:cNvPr id="17" name="TextBox 16">
              <a:extLst>
                <a:ext uri="{FF2B5EF4-FFF2-40B4-BE49-F238E27FC236}">
                  <a16:creationId xmlns:a16="http://schemas.microsoft.com/office/drawing/2014/main" id="{FC3E3F14-D8F3-054C-0923-5B1639CDAEDB}"/>
                </a:ext>
              </a:extLst>
            </p:cNvPr>
            <p:cNvSpPr txBox="1"/>
            <p:nvPr/>
          </p:nvSpPr>
          <p:spPr>
            <a:xfrm rot="20151975">
              <a:off x="6792287" y="2878692"/>
              <a:ext cx="957557" cy="307777"/>
            </a:xfrm>
            <a:prstGeom prst="rect">
              <a:avLst/>
            </a:prstGeom>
            <a:noFill/>
            <a:ln>
              <a:noFill/>
            </a:ln>
          </p:spPr>
          <p:txBody>
            <a:bodyPr wrap="square" rtlCol="0">
              <a:spAutoFit/>
            </a:bodyPr>
            <a:lstStyle/>
            <a:p>
              <a:pPr algn="ctr"/>
              <a:r>
                <a:rPr lang="en-US" sz="1400" dirty="0">
                  <a:solidFill>
                    <a:schemeClr val="bg1"/>
                  </a:solidFill>
                </a:rPr>
                <a:t>Bedford</a:t>
              </a:r>
            </a:p>
          </p:txBody>
        </p:sp>
      </p:grpSp>
      <p:pic>
        <p:nvPicPr>
          <p:cNvPr id="18" name="Picture 17">
            <a:extLst>
              <a:ext uri="{FF2B5EF4-FFF2-40B4-BE49-F238E27FC236}">
                <a16:creationId xmlns:a16="http://schemas.microsoft.com/office/drawing/2014/main" id="{01BF1145-2A95-8CDA-CBFE-5A9CDDD4FD4F}"/>
              </a:ext>
            </a:extLst>
          </p:cNvPr>
          <p:cNvPicPr>
            <a:picLocks noChangeAspect="1"/>
          </p:cNvPicPr>
          <p:nvPr/>
        </p:nvPicPr>
        <p:blipFill>
          <a:blip r:embed="rId3"/>
          <a:stretch>
            <a:fillRect/>
          </a:stretch>
        </p:blipFill>
        <p:spPr>
          <a:xfrm>
            <a:off x="2515866" y="6399400"/>
            <a:ext cx="2987919" cy="426757"/>
          </a:xfrm>
          <a:prstGeom prst="rect">
            <a:avLst/>
          </a:prstGeom>
        </p:spPr>
      </p:pic>
    </p:spTree>
    <p:extLst>
      <p:ext uri="{BB962C8B-B14F-4D97-AF65-F5344CB8AC3E}">
        <p14:creationId xmlns:p14="http://schemas.microsoft.com/office/powerpoint/2010/main" val="1509938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6891CD-0B73-9FBA-AFDA-D5919F2B4761}"/>
              </a:ext>
            </a:extLst>
          </p:cNvPr>
          <p:cNvSpPr>
            <a:spLocks noGrp="1"/>
          </p:cNvSpPr>
          <p:nvPr>
            <p:ph type="sldNum" sz="quarter" idx="12"/>
          </p:nvPr>
        </p:nvSpPr>
        <p:spPr>
          <a:xfrm>
            <a:off x="6679096" y="6358411"/>
            <a:ext cx="2057400" cy="365125"/>
          </a:xfrm>
        </p:spPr>
        <p:txBody>
          <a:bodyPr/>
          <a:lstStyle/>
          <a:p>
            <a:fld id="{BD3B2A05-6373-4037-9133-FDE3B40E1D74}" type="slidenum">
              <a:rPr lang="en-US" smtClean="0"/>
              <a:t>12</a:t>
            </a:fld>
            <a:endParaRPr lang="en-US" dirty="0"/>
          </a:p>
        </p:txBody>
      </p:sp>
      <p:sp>
        <p:nvSpPr>
          <p:cNvPr id="9" name="TextBox 8">
            <a:extLst>
              <a:ext uri="{FF2B5EF4-FFF2-40B4-BE49-F238E27FC236}">
                <a16:creationId xmlns:a16="http://schemas.microsoft.com/office/drawing/2014/main" id="{E684DCA6-0E48-D1AA-CC81-41144DD2BF49}"/>
              </a:ext>
            </a:extLst>
          </p:cNvPr>
          <p:cNvSpPr txBox="1"/>
          <p:nvPr/>
        </p:nvSpPr>
        <p:spPr>
          <a:xfrm>
            <a:off x="5120044" y="6058329"/>
            <a:ext cx="3721878" cy="600164"/>
          </a:xfrm>
          <a:prstGeom prst="rect">
            <a:avLst/>
          </a:prstGeom>
          <a:noFill/>
        </p:spPr>
        <p:txBody>
          <a:bodyPr wrap="square" rtlCol="0">
            <a:spAutoFit/>
          </a:bodyPr>
          <a:lstStyle/>
          <a:p>
            <a:r>
              <a:rPr lang="en-US" sz="1100" i="1" dirty="0"/>
              <a:t>From “MBTA’s Billerica Branch”, Presentation to Billerica's Open Space and Recreation Plan Committee", 13Jan2023, Andrew Jennings</a:t>
            </a:r>
          </a:p>
        </p:txBody>
      </p:sp>
      <p:grpSp>
        <p:nvGrpSpPr>
          <p:cNvPr id="16" name="Group 15">
            <a:extLst>
              <a:ext uri="{FF2B5EF4-FFF2-40B4-BE49-F238E27FC236}">
                <a16:creationId xmlns:a16="http://schemas.microsoft.com/office/drawing/2014/main" id="{3D5FBC16-AE95-5C42-9A76-C818B639C579}"/>
              </a:ext>
            </a:extLst>
          </p:cNvPr>
          <p:cNvGrpSpPr/>
          <p:nvPr/>
        </p:nvGrpSpPr>
        <p:grpSpPr>
          <a:xfrm>
            <a:off x="4838994" y="1097061"/>
            <a:ext cx="4110170" cy="2209594"/>
            <a:chOff x="4112123" y="1373728"/>
            <a:chExt cx="4657123" cy="2179795"/>
          </a:xfrm>
        </p:grpSpPr>
        <p:pic>
          <p:nvPicPr>
            <p:cNvPr id="5" name="Picture 4">
              <a:extLst>
                <a:ext uri="{FF2B5EF4-FFF2-40B4-BE49-F238E27FC236}">
                  <a16:creationId xmlns:a16="http://schemas.microsoft.com/office/drawing/2014/main" id="{D83D97F2-9778-3D88-F35E-2E2650AC48A8}"/>
                </a:ext>
              </a:extLst>
            </p:cNvPr>
            <p:cNvPicPr>
              <a:picLocks noChangeAspect="1"/>
            </p:cNvPicPr>
            <p:nvPr/>
          </p:nvPicPr>
          <p:blipFill rotWithShape="1">
            <a:blip r:embed="rId2">
              <a:extLst>
                <a:ext uri="{28A0092B-C50C-407E-A947-70E740481C1C}">
                  <a14:useLocalDpi xmlns:a14="http://schemas.microsoft.com/office/drawing/2010/main" val="0"/>
                </a:ext>
              </a:extLst>
            </a:blip>
            <a:srcRect l="48959" t="20737" b="58938"/>
            <a:stretch/>
          </p:blipFill>
          <p:spPr>
            <a:xfrm>
              <a:off x="4124740" y="1373728"/>
              <a:ext cx="4644506" cy="1166272"/>
            </a:xfrm>
            <a:prstGeom prst="rect">
              <a:avLst/>
            </a:prstGeom>
          </p:spPr>
        </p:pic>
        <p:pic>
          <p:nvPicPr>
            <p:cNvPr id="12" name="Picture 11">
              <a:extLst>
                <a:ext uri="{FF2B5EF4-FFF2-40B4-BE49-F238E27FC236}">
                  <a16:creationId xmlns:a16="http://schemas.microsoft.com/office/drawing/2014/main" id="{F434A8E2-5EB2-5FF5-D382-17BAF05AEFF1}"/>
                </a:ext>
              </a:extLst>
            </p:cNvPr>
            <p:cNvPicPr>
              <a:picLocks noChangeAspect="1"/>
            </p:cNvPicPr>
            <p:nvPr/>
          </p:nvPicPr>
          <p:blipFill rotWithShape="1">
            <a:blip r:embed="rId2">
              <a:extLst>
                <a:ext uri="{28A0092B-C50C-407E-A947-70E740481C1C}">
                  <a14:useLocalDpi xmlns:a14="http://schemas.microsoft.com/office/drawing/2010/main" val="0"/>
                </a:ext>
              </a:extLst>
            </a:blip>
            <a:srcRect l="48959" t="76955" r="2507" b="5673"/>
            <a:stretch/>
          </p:blipFill>
          <p:spPr>
            <a:xfrm>
              <a:off x="4112123" y="2540548"/>
              <a:ext cx="4624373" cy="1012975"/>
            </a:xfrm>
            <a:prstGeom prst="rect">
              <a:avLst/>
            </a:prstGeom>
          </p:spPr>
        </p:pic>
      </p:grpSp>
      <p:pic>
        <p:nvPicPr>
          <p:cNvPr id="14" name="Picture 13">
            <a:extLst>
              <a:ext uri="{FF2B5EF4-FFF2-40B4-BE49-F238E27FC236}">
                <a16:creationId xmlns:a16="http://schemas.microsoft.com/office/drawing/2014/main" id="{CF2118A8-CF8F-9FDE-B121-C74ECB677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771" y="3342107"/>
            <a:ext cx="2877907" cy="2592313"/>
          </a:xfrm>
          <a:prstGeom prst="rect">
            <a:avLst/>
          </a:prstGeom>
        </p:spPr>
      </p:pic>
      <p:sp>
        <p:nvSpPr>
          <p:cNvPr id="7" name="TextBox 6">
            <a:extLst>
              <a:ext uri="{FF2B5EF4-FFF2-40B4-BE49-F238E27FC236}">
                <a16:creationId xmlns:a16="http://schemas.microsoft.com/office/drawing/2014/main" id="{D780C5B0-59DF-3D8A-E9C0-50E8C9E05F1A}"/>
              </a:ext>
            </a:extLst>
          </p:cNvPr>
          <p:cNvSpPr txBox="1"/>
          <p:nvPr/>
        </p:nvSpPr>
        <p:spPr>
          <a:xfrm>
            <a:off x="418641" y="266064"/>
            <a:ext cx="8097830" cy="830997"/>
          </a:xfrm>
          <a:prstGeom prst="rect">
            <a:avLst/>
          </a:prstGeom>
          <a:noFill/>
        </p:spPr>
        <p:txBody>
          <a:bodyPr wrap="square" rtlCol="0">
            <a:spAutoFit/>
          </a:bodyPr>
          <a:lstStyle/>
          <a:p>
            <a:pPr algn="ctr"/>
            <a:r>
              <a:rPr lang="en-US" sz="2800" dirty="0"/>
              <a:t>South section: via “Billerica Branch” of old B&amp;M RR</a:t>
            </a:r>
            <a:br>
              <a:rPr lang="en-US" sz="2800" dirty="0"/>
            </a:br>
            <a:r>
              <a:rPr lang="en-US" sz="2000" dirty="0"/>
              <a:t>Originally the Billerica &amp; Bedford Narrow Gauge RR </a:t>
            </a:r>
            <a:endParaRPr lang="en-US" sz="2800" dirty="0"/>
          </a:p>
        </p:txBody>
      </p:sp>
      <p:grpSp>
        <p:nvGrpSpPr>
          <p:cNvPr id="11" name="Group 10">
            <a:extLst>
              <a:ext uri="{FF2B5EF4-FFF2-40B4-BE49-F238E27FC236}">
                <a16:creationId xmlns:a16="http://schemas.microsoft.com/office/drawing/2014/main" id="{BD3AC9CD-6B16-2CBC-4BD5-89F4BBF27B36}"/>
              </a:ext>
            </a:extLst>
          </p:cNvPr>
          <p:cNvGrpSpPr/>
          <p:nvPr/>
        </p:nvGrpSpPr>
        <p:grpSpPr>
          <a:xfrm>
            <a:off x="-97971" y="976460"/>
            <a:ext cx="4838063" cy="5568254"/>
            <a:chOff x="-37463" y="1137574"/>
            <a:chExt cx="4282091" cy="5230475"/>
          </a:xfrm>
        </p:grpSpPr>
        <p:pic>
          <p:nvPicPr>
            <p:cNvPr id="10" name="Picture 9">
              <a:extLst>
                <a:ext uri="{FF2B5EF4-FFF2-40B4-BE49-F238E27FC236}">
                  <a16:creationId xmlns:a16="http://schemas.microsoft.com/office/drawing/2014/main" id="{F449EBB1-6BBC-617B-5685-6E0A5316FF3B}"/>
                </a:ext>
              </a:extLst>
            </p:cNvPr>
            <p:cNvPicPr>
              <a:picLocks noChangeAspect="1"/>
            </p:cNvPicPr>
            <p:nvPr/>
          </p:nvPicPr>
          <p:blipFill rotWithShape="1">
            <a:blip r:embed="rId2">
              <a:extLst>
                <a:ext uri="{28A0092B-C50C-407E-A947-70E740481C1C}">
                  <a14:useLocalDpi xmlns:a14="http://schemas.microsoft.com/office/drawing/2010/main" val="0"/>
                </a:ext>
              </a:extLst>
            </a:blip>
            <a:srcRect l="6135" t="23425" r="57593" b="1"/>
            <a:stretch/>
          </p:blipFill>
          <p:spPr>
            <a:xfrm>
              <a:off x="435732" y="1366794"/>
              <a:ext cx="3808896" cy="5001255"/>
            </a:xfrm>
            <a:prstGeom prst="rect">
              <a:avLst/>
            </a:prstGeom>
          </p:spPr>
        </p:pic>
        <p:cxnSp>
          <p:nvCxnSpPr>
            <p:cNvPr id="18" name="Straight Connector 17">
              <a:extLst>
                <a:ext uri="{FF2B5EF4-FFF2-40B4-BE49-F238E27FC236}">
                  <a16:creationId xmlns:a16="http://schemas.microsoft.com/office/drawing/2014/main" id="{1D364FE3-0CC1-4F84-1D1F-9737A6929615}"/>
                </a:ext>
              </a:extLst>
            </p:cNvPr>
            <p:cNvCxnSpPr>
              <a:cxnSpLocks/>
            </p:cNvCxnSpPr>
            <p:nvPr/>
          </p:nvCxnSpPr>
          <p:spPr>
            <a:xfrm>
              <a:off x="407504" y="1940560"/>
              <a:ext cx="738716" cy="12006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1F866A-2FAE-2090-2012-057BE0AB329C}"/>
                </a:ext>
              </a:extLst>
            </p:cNvPr>
            <p:cNvCxnSpPr>
              <a:cxnSpLocks/>
            </p:cNvCxnSpPr>
            <p:nvPr/>
          </p:nvCxnSpPr>
          <p:spPr>
            <a:xfrm>
              <a:off x="1146220" y="2060620"/>
              <a:ext cx="1036749" cy="59944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1CCF7C-5E81-FF93-75E1-F049FADD0448}"/>
                </a:ext>
              </a:extLst>
            </p:cNvPr>
            <p:cNvCxnSpPr>
              <a:cxnSpLocks/>
            </p:cNvCxnSpPr>
            <p:nvPr/>
          </p:nvCxnSpPr>
          <p:spPr>
            <a:xfrm>
              <a:off x="2161139" y="2660060"/>
              <a:ext cx="192915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F63F91B-CB31-3E2C-0AEE-BA229D21AA36}"/>
                </a:ext>
              </a:extLst>
            </p:cNvPr>
            <p:cNvSpPr txBox="1"/>
            <p:nvPr/>
          </p:nvSpPr>
          <p:spPr>
            <a:xfrm>
              <a:off x="-37463" y="1805655"/>
              <a:ext cx="526501" cy="276999"/>
            </a:xfrm>
            <a:prstGeom prst="rect">
              <a:avLst/>
            </a:prstGeom>
            <a:noFill/>
            <a:ln>
              <a:noFill/>
            </a:ln>
          </p:spPr>
          <p:txBody>
            <a:bodyPr wrap="square" rtlCol="0">
              <a:spAutoFit/>
            </a:bodyPr>
            <a:lstStyle/>
            <a:p>
              <a:pPr algn="r"/>
              <a:r>
                <a:rPr lang="en-US" sz="1200" dirty="0">
                  <a:solidFill>
                    <a:srgbClr val="7030A0"/>
                  </a:solidFill>
                </a:rPr>
                <a:t>Canal</a:t>
              </a:r>
            </a:p>
          </p:txBody>
        </p:sp>
        <p:sp>
          <p:nvSpPr>
            <p:cNvPr id="31" name="TextBox 30">
              <a:extLst>
                <a:ext uri="{FF2B5EF4-FFF2-40B4-BE49-F238E27FC236}">
                  <a16:creationId xmlns:a16="http://schemas.microsoft.com/office/drawing/2014/main" id="{63248620-9F53-92C2-477B-7044C11B2E47}"/>
                </a:ext>
              </a:extLst>
            </p:cNvPr>
            <p:cNvSpPr txBox="1"/>
            <p:nvPr/>
          </p:nvSpPr>
          <p:spPr>
            <a:xfrm>
              <a:off x="460403" y="1673132"/>
              <a:ext cx="476412" cy="276999"/>
            </a:xfrm>
            <a:prstGeom prst="rect">
              <a:avLst/>
            </a:prstGeom>
            <a:noFill/>
            <a:ln>
              <a:noFill/>
            </a:ln>
          </p:spPr>
          <p:txBody>
            <a:bodyPr wrap="none" rtlCol="0">
              <a:spAutoFit/>
            </a:bodyPr>
            <a:lstStyle/>
            <a:p>
              <a:pPr algn="r"/>
              <a:r>
                <a:rPr lang="en-US" sz="1200" dirty="0">
                  <a:solidFill>
                    <a:srgbClr val="7030A0"/>
                  </a:solidFill>
                </a:rPr>
                <a:t>Dam</a:t>
              </a:r>
              <a:endParaRPr lang="en-US" sz="1400" dirty="0">
                <a:solidFill>
                  <a:srgbClr val="7030A0"/>
                </a:solidFill>
              </a:endParaRPr>
            </a:p>
          </p:txBody>
        </p:sp>
        <p:sp>
          <p:nvSpPr>
            <p:cNvPr id="32" name="TextBox 31">
              <a:extLst>
                <a:ext uri="{FF2B5EF4-FFF2-40B4-BE49-F238E27FC236}">
                  <a16:creationId xmlns:a16="http://schemas.microsoft.com/office/drawing/2014/main" id="{C2888425-ABE4-1391-FA71-8AD9600C9F60}"/>
                </a:ext>
              </a:extLst>
            </p:cNvPr>
            <p:cNvSpPr txBox="1"/>
            <p:nvPr/>
          </p:nvSpPr>
          <p:spPr>
            <a:xfrm rot="18235019">
              <a:off x="1946438" y="3002156"/>
              <a:ext cx="1267943" cy="461665"/>
            </a:xfrm>
            <a:prstGeom prst="rect">
              <a:avLst/>
            </a:prstGeom>
            <a:noFill/>
            <a:ln>
              <a:noFill/>
            </a:ln>
          </p:spPr>
          <p:txBody>
            <a:bodyPr wrap="square" rtlCol="0">
              <a:spAutoFit/>
            </a:bodyPr>
            <a:lstStyle/>
            <a:p>
              <a:pPr algn="r"/>
              <a:r>
                <a:rPr lang="en-US" sz="1200" dirty="0">
                  <a:solidFill>
                    <a:srgbClr val="7030A0"/>
                  </a:solidFill>
                </a:rPr>
                <a:t>Iron Horse Park</a:t>
              </a:r>
              <a:br>
                <a:rPr lang="en-US" sz="1200" dirty="0">
                  <a:solidFill>
                    <a:srgbClr val="7030A0"/>
                  </a:solidFill>
                </a:rPr>
              </a:br>
              <a:r>
                <a:rPr lang="en-US" sz="1200" dirty="0">
                  <a:solidFill>
                    <a:srgbClr val="7030A0"/>
                  </a:solidFill>
                </a:rPr>
                <a:t>(old B&amp;M shops)</a:t>
              </a:r>
            </a:p>
          </p:txBody>
        </p:sp>
        <p:sp>
          <p:nvSpPr>
            <p:cNvPr id="33" name="TextBox 32">
              <a:extLst>
                <a:ext uri="{FF2B5EF4-FFF2-40B4-BE49-F238E27FC236}">
                  <a16:creationId xmlns:a16="http://schemas.microsoft.com/office/drawing/2014/main" id="{833F4B82-1DE6-D0C0-FB5C-A22061D76BA0}"/>
                </a:ext>
              </a:extLst>
            </p:cNvPr>
            <p:cNvSpPr txBox="1"/>
            <p:nvPr/>
          </p:nvSpPr>
          <p:spPr>
            <a:xfrm>
              <a:off x="1931006" y="5218466"/>
              <a:ext cx="1267943" cy="607124"/>
            </a:xfrm>
            <a:prstGeom prst="rect">
              <a:avLst/>
            </a:prstGeom>
            <a:noFill/>
            <a:ln>
              <a:noFill/>
            </a:ln>
          </p:spPr>
          <p:txBody>
            <a:bodyPr wrap="square" rtlCol="0">
              <a:spAutoFit/>
            </a:bodyPr>
            <a:lstStyle/>
            <a:p>
              <a:pPr algn="ctr"/>
              <a:r>
                <a:rPr lang="en-US" sz="1200" dirty="0">
                  <a:solidFill>
                    <a:srgbClr val="7030A0"/>
                  </a:solidFill>
                </a:rPr>
                <a:t>Power lines continue to YD trail at High School</a:t>
              </a:r>
            </a:p>
          </p:txBody>
        </p:sp>
        <p:sp>
          <p:nvSpPr>
            <p:cNvPr id="34" name="TextBox 33">
              <a:extLst>
                <a:ext uri="{FF2B5EF4-FFF2-40B4-BE49-F238E27FC236}">
                  <a16:creationId xmlns:a16="http://schemas.microsoft.com/office/drawing/2014/main" id="{C94B30DF-0DC8-0FC5-D385-852A21BEE5C8}"/>
                </a:ext>
              </a:extLst>
            </p:cNvPr>
            <p:cNvSpPr txBox="1"/>
            <p:nvPr/>
          </p:nvSpPr>
          <p:spPr>
            <a:xfrm>
              <a:off x="522118" y="3728923"/>
              <a:ext cx="352982" cy="276999"/>
            </a:xfrm>
            <a:prstGeom prst="rect">
              <a:avLst/>
            </a:prstGeom>
            <a:noFill/>
            <a:ln>
              <a:noFill/>
            </a:ln>
          </p:spPr>
          <p:txBody>
            <a:bodyPr wrap="none" rtlCol="0">
              <a:spAutoFit/>
            </a:bodyPr>
            <a:lstStyle/>
            <a:p>
              <a:pPr algn="r"/>
              <a:r>
                <a:rPr lang="en-US" sz="1200" dirty="0">
                  <a:solidFill>
                    <a:srgbClr val="7030A0"/>
                  </a:solidFill>
                </a:rPr>
                <a:t>3A</a:t>
              </a:r>
              <a:endParaRPr lang="en-US" sz="1400" dirty="0">
                <a:solidFill>
                  <a:srgbClr val="7030A0"/>
                </a:solidFill>
              </a:endParaRPr>
            </a:p>
          </p:txBody>
        </p:sp>
        <p:sp>
          <p:nvSpPr>
            <p:cNvPr id="35" name="TextBox 34">
              <a:extLst>
                <a:ext uri="{FF2B5EF4-FFF2-40B4-BE49-F238E27FC236}">
                  <a16:creationId xmlns:a16="http://schemas.microsoft.com/office/drawing/2014/main" id="{102DC87B-F7F8-E8FB-93DB-8B92A6A604AD}"/>
                </a:ext>
              </a:extLst>
            </p:cNvPr>
            <p:cNvSpPr txBox="1"/>
            <p:nvPr/>
          </p:nvSpPr>
          <p:spPr>
            <a:xfrm>
              <a:off x="769990" y="3791148"/>
              <a:ext cx="714710" cy="461665"/>
            </a:xfrm>
            <a:prstGeom prst="rect">
              <a:avLst/>
            </a:prstGeom>
            <a:noFill/>
            <a:ln>
              <a:noFill/>
            </a:ln>
          </p:spPr>
          <p:txBody>
            <a:bodyPr wrap="square" rtlCol="0">
              <a:spAutoFit/>
            </a:bodyPr>
            <a:lstStyle/>
            <a:p>
              <a:pPr algn="ctr"/>
              <a:r>
                <a:rPr lang="en-US" sz="1200" dirty="0">
                  <a:solidFill>
                    <a:srgbClr val="7030A0"/>
                  </a:solidFill>
                </a:rPr>
                <a:t>Concord River</a:t>
              </a:r>
            </a:p>
          </p:txBody>
        </p:sp>
        <p:sp>
          <p:nvSpPr>
            <p:cNvPr id="36" name="TextBox 35">
              <a:extLst>
                <a:ext uri="{FF2B5EF4-FFF2-40B4-BE49-F238E27FC236}">
                  <a16:creationId xmlns:a16="http://schemas.microsoft.com/office/drawing/2014/main" id="{1BC33666-5FF0-2150-0B99-6E0DF366EEDD}"/>
                </a:ext>
              </a:extLst>
            </p:cNvPr>
            <p:cNvSpPr txBox="1"/>
            <p:nvPr/>
          </p:nvSpPr>
          <p:spPr>
            <a:xfrm>
              <a:off x="1200940" y="1400062"/>
              <a:ext cx="2362582" cy="276999"/>
            </a:xfrm>
            <a:prstGeom prst="rect">
              <a:avLst/>
            </a:prstGeom>
            <a:solidFill>
              <a:schemeClr val="bg1">
                <a:lumMod val="95000"/>
              </a:schemeClr>
            </a:solidFill>
            <a:ln>
              <a:noFill/>
            </a:ln>
          </p:spPr>
          <p:txBody>
            <a:bodyPr wrap="square" rtlCol="0">
              <a:spAutoFit/>
            </a:bodyPr>
            <a:lstStyle/>
            <a:p>
              <a:r>
                <a:rPr lang="en-US" sz="1200" dirty="0">
                  <a:solidFill>
                    <a:srgbClr val="7030A0"/>
                  </a:solidFill>
                </a:rPr>
                <a:t>MBTA Station N Billerica</a:t>
              </a:r>
            </a:p>
          </p:txBody>
        </p:sp>
        <p:sp>
          <p:nvSpPr>
            <p:cNvPr id="38" name="Freeform: Shape 37">
              <a:extLst>
                <a:ext uri="{FF2B5EF4-FFF2-40B4-BE49-F238E27FC236}">
                  <a16:creationId xmlns:a16="http://schemas.microsoft.com/office/drawing/2014/main" id="{B8F6DF3E-6F21-7830-B301-E1915FB3D33D}"/>
                </a:ext>
              </a:extLst>
            </p:cNvPr>
            <p:cNvSpPr/>
            <p:nvPr/>
          </p:nvSpPr>
          <p:spPr>
            <a:xfrm>
              <a:off x="418641" y="1751682"/>
              <a:ext cx="1024569" cy="539826"/>
            </a:xfrm>
            <a:custGeom>
              <a:avLst/>
              <a:gdLst>
                <a:gd name="connsiteX0" fmla="*/ 0 w 1024569"/>
                <a:gd name="connsiteY0" fmla="*/ 187287 h 539826"/>
                <a:gd name="connsiteX1" fmla="*/ 132202 w 1024569"/>
                <a:gd name="connsiteY1" fmla="*/ 198304 h 539826"/>
                <a:gd name="connsiteX2" fmla="*/ 198304 w 1024569"/>
                <a:gd name="connsiteY2" fmla="*/ 220337 h 539826"/>
                <a:gd name="connsiteX3" fmla="*/ 275422 w 1024569"/>
                <a:gd name="connsiteY3" fmla="*/ 231354 h 539826"/>
                <a:gd name="connsiteX4" fmla="*/ 308472 w 1024569"/>
                <a:gd name="connsiteY4" fmla="*/ 242371 h 539826"/>
                <a:gd name="connsiteX5" fmla="*/ 418641 w 1024569"/>
                <a:gd name="connsiteY5" fmla="*/ 220337 h 539826"/>
                <a:gd name="connsiteX6" fmla="*/ 429658 w 1024569"/>
                <a:gd name="connsiteY6" fmla="*/ 154236 h 539826"/>
                <a:gd name="connsiteX7" fmla="*/ 451692 w 1024569"/>
                <a:gd name="connsiteY7" fmla="*/ 33051 h 539826"/>
                <a:gd name="connsiteX8" fmla="*/ 484742 w 1024569"/>
                <a:gd name="connsiteY8" fmla="*/ 0 h 539826"/>
                <a:gd name="connsiteX9" fmla="*/ 528810 w 1024569"/>
                <a:gd name="connsiteY9" fmla="*/ 11017 h 539826"/>
                <a:gd name="connsiteX10" fmla="*/ 583894 w 1024569"/>
                <a:gd name="connsiteY10" fmla="*/ 77118 h 539826"/>
                <a:gd name="connsiteX11" fmla="*/ 616945 w 1024569"/>
                <a:gd name="connsiteY11" fmla="*/ 88135 h 539826"/>
                <a:gd name="connsiteX12" fmla="*/ 705079 w 1024569"/>
                <a:gd name="connsiteY12" fmla="*/ 132202 h 539826"/>
                <a:gd name="connsiteX13" fmla="*/ 760164 w 1024569"/>
                <a:gd name="connsiteY13" fmla="*/ 143219 h 539826"/>
                <a:gd name="connsiteX14" fmla="*/ 771181 w 1024569"/>
                <a:gd name="connsiteY14" fmla="*/ 187287 h 539826"/>
                <a:gd name="connsiteX15" fmla="*/ 782198 w 1024569"/>
                <a:gd name="connsiteY15" fmla="*/ 341523 h 539826"/>
                <a:gd name="connsiteX16" fmla="*/ 815248 w 1024569"/>
                <a:gd name="connsiteY16" fmla="*/ 363557 h 539826"/>
                <a:gd name="connsiteX17" fmla="*/ 958467 w 1024569"/>
                <a:gd name="connsiteY17" fmla="*/ 473725 h 539826"/>
                <a:gd name="connsiteX18" fmla="*/ 991518 w 1024569"/>
                <a:gd name="connsiteY18" fmla="*/ 484742 h 539826"/>
                <a:gd name="connsiteX19" fmla="*/ 1024569 w 1024569"/>
                <a:gd name="connsiteY19" fmla="*/ 539826 h 53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4569" h="539826">
                  <a:moveTo>
                    <a:pt x="0" y="187287"/>
                  </a:moveTo>
                  <a:cubicBezTo>
                    <a:pt x="44067" y="190959"/>
                    <a:pt x="88584" y="191034"/>
                    <a:pt x="132202" y="198304"/>
                  </a:cubicBezTo>
                  <a:cubicBezTo>
                    <a:pt x="155112" y="202122"/>
                    <a:pt x="175312" y="217052"/>
                    <a:pt x="198304" y="220337"/>
                  </a:cubicBezTo>
                  <a:lnTo>
                    <a:pt x="275422" y="231354"/>
                  </a:lnTo>
                  <a:cubicBezTo>
                    <a:pt x="286439" y="235026"/>
                    <a:pt x="296894" y="243262"/>
                    <a:pt x="308472" y="242371"/>
                  </a:cubicBezTo>
                  <a:cubicBezTo>
                    <a:pt x="345812" y="239499"/>
                    <a:pt x="388354" y="242364"/>
                    <a:pt x="418641" y="220337"/>
                  </a:cubicBezTo>
                  <a:cubicBezTo>
                    <a:pt x="436706" y="207199"/>
                    <a:pt x="426499" y="176349"/>
                    <a:pt x="429658" y="154236"/>
                  </a:cubicBezTo>
                  <a:cubicBezTo>
                    <a:pt x="430210" y="150369"/>
                    <a:pt x="435982" y="56617"/>
                    <a:pt x="451692" y="33051"/>
                  </a:cubicBezTo>
                  <a:cubicBezTo>
                    <a:pt x="460334" y="20087"/>
                    <a:pt x="473725" y="11017"/>
                    <a:pt x="484742" y="0"/>
                  </a:cubicBezTo>
                  <a:cubicBezTo>
                    <a:pt x="499431" y="3672"/>
                    <a:pt x="520785" y="-1823"/>
                    <a:pt x="528810" y="11017"/>
                  </a:cubicBezTo>
                  <a:cubicBezTo>
                    <a:pt x="580375" y="93522"/>
                    <a:pt x="492238" y="100032"/>
                    <a:pt x="583894" y="77118"/>
                  </a:cubicBezTo>
                  <a:cubicBezTo>
                    <a:pt x="594911" y="80790"/>
                    <a:pt x="606373" y="83330"/>
                    <a:pt x="616945" y="88135"/>
                  </a:cubicBezTo>
                  <a:cubicBezTo>
                    <a:pt x="646847" y="101727"/>
                    <a:pt x="672871" y="125760"/>
                    <a:pt x="705079" y="132202"/>
                  </a:cubicBezTo>
                  <a:lnTo>
                    <a:pt x="760164" y="143219"/>
                  </a:lnTo>
                  <a:cubicBezTo>
                    <a:pt x="763836" y="157908"/>
                    <a:pt x="769509" y="172238"/>
                    <a:pt x="771181" y="187287"/>
                  </a:cubicBezTo>
                  <a:cubicBezTo>
                    <a:pt x="776873" y="238515"/>
                    <a:pt x="769697" y="291519"/>
                    <a:pt x="782198" y="341523"/>
                  </a:cubicBezTo>
                  <a:cubicBezTo>
                    <a:pt x="785409" y="354368"/>
                    <a:pt x="805406" y="354700"/>
                    <a:pt x="815248" y="363557"/>
                  </a:cubicBezTo>
                  <a:cubicBezTo>
                    <a:pt x="912788" y="451344"/>
                    <a:pt x="857815" y="428991"/>
                    <a:pt x="958467" y="473725"/>
                  </a:cubicBezTo>
                  <a:cubicBezTo>
                    <a:pt x="969079" y="478441"/>
                    <a:pt x="980501" y="481070"/>
                    <a:pt x="991518" y="484742"/>
                  </a:cubicBezTo>
                  <a:cubicBezTo>
                    <a:pt x="1015874" y="533455"/>
                    <a:pt x="1001939" y="517198"/>
                    <a:pt x="1024569" y="539826"/>
                  </a:cubicBezTo>
                </a:path>
              </a:pathLst>
            </a:custGeom>
            <a:noFill/>
            <a:ln w="762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A9ED7A9-9226-1356-4173-02B63CEA2821}"/>
                </a:ext>
              </a:extLst>
            </p:cNvPr>
            <p:cNvCxnSpPr>
              <a:cxnSpLocks/>
            </p:cNvCxnSpPr>
            <p:nvPr/>
          </p:nvCxnSpPr>
          <p:spPr>
            <a:xfrm>
              <a:off x="1413319" y="2291508"/>
              <a:ext cx="347840" cy="1596382"/>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F1B134F-8FEA-7A5C-C31E-195591639C47}"/>
                </a:ext>
              </a:extLst>
            </p:cNvPr>
            <p:cNvCxnSpPr>
              <a:cxnSpLocks/>
            </p:cNvCxnSpPr>
            <p:nvPr/>
          </p:nvCxnSpPr>
          <p:spPr>
            <a:xfrm flipH="1" flipV="1">
              <a:off x="1761159" y="3910817"/>
              <a:ext cx="158054" cy="2356206"/>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99A29E9-B26A-7E4A-4874-122857B04CE9}"/>
                </a:ext>
              </a:extLst>
            </p:cNvPr>
            <p:cNvSpPr txBox="1"/>
            <p:nvPr/>
          </p:nvSpPr>
          <p:spPr>
            <a:xfrm>
              <a:off x="2510589" y="3915490"/>
              <a:ext cx="1535525" cy="461665"/>
            </a:xfrm>
            <a:prstGeom prst="rect">
              <a:avLst/>
            </a:prstGeom>
            <a:noFill/>
            <a:ln>
              <a:noFill/>
            </a:ln>
          </p:spPr>
          <p:txBody>
            <a:bodyPr wrap="square" rtlCol="0">
              <a:spAutoFit/>
            </a:bodyPr>
            <a:lstStyle/>
            <a:p>
              <a:pPr algn="ctr"/>
              <a:r>
                <a:rPr lang="en-US" sz="1200" dirty="0">
                  <a:solidFill>
                    <a:srgbClr val="0070C0"/>
                  </a:solidFill>
                </a:rPr>
                <a:t>On Billerica Branch</a:t>
              </a:r>
              <a:br>
                <a:rPr lang="en-US" sz="1200" dirty="0">
                  <a:solidFill>
                    <a:srgbClr val="0070C0"/>
                  </a:solidFill>
                </a:rPr>
              </a:br>
              <a:r>
                <a:rPr lang="en-US" sz="1200" dirty="0">
                  <a:solidFill>
                    <a:srgbClr val="0070C0"/>
                  </a:solidFill>
                </a:rPr>
                <a:t>Rail-with-Trail</a:t>
              </a:r>
            </a:p>
          </p:txBody>
        </p:sp>
        <p:cxnSp>
          <p:nvCxnSpPr>
            <p:cNvPr id="57" name="Straight Arrow Connector 56">
              <a:extLst>
                <a:ext uri="{FF2B5EF4-FFF2-40B4-BE49-F238E27FC236}">
                  <a16:creationId xmlns:a16="http://schemas.microsoft.com/office/drawing/2014/main" id="{EC6CEB29-A79A-8C82-F990-3F94AD9A71DA}"/>
                </a:ext>
              </a:extLst>
            </p:cNvPr>
            <p:cNvCxnSpPr>
              <a:cxnSpLocks/>
            </p:cNvCxnSpPr>
            <p:nvPr/>
          </p:nvCxnSpPr>
          <p:spPr>
            <a:xfrm flipH="1" flipV="1">
              <a:off x="1705392" y="3148673"/>
              <a:ext cx="981707" cy="846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061C86D-6834-50A1-D065-1C91C3510558}"/>
                </a:ext>
              </a:extLst>
            </p:cNvPr>
            <p:cNvSpPr txBox="1"/>
            <p:nvPr/>
          </p:nvSpPr>
          <p:spPr>
            <a:xfrm>
              <a:off x="264306" y="2263001"/>
              <a:ext cx="782432" cy="461665"/>
            </a:xfrm>
            <a:prstGeom prst="rect">
              <a:avLst/>
            </a:prstGeom>
            <a:noFill/>
            <a:ln>
              <a:noFill/>
            </a:ln>
          </p:spPr>
          <p:txBody>
            <a:bodyPr wrap="square" rtlCol="0">
              <a:spAutoFit/>
            </a:bodyPr>
            <a:lstStyle/>
            <a:p>
              <a:pPr algn="r"/>
              <a:r>
                <a:rPr lang="en-US" sz="1200" dirty="0">
                  <a:solidFill>
                    <a:srgbClr val="0070C0"/>
                  </a:solidFill>
                </a:rPr>
                <a:t>On Canal Towpath</a:t>
              </a:r>
            </a:p>
          </p:txBody>
        </p:sp>
        <p:cxnSp>
          <p:nvCxnSpPr>
            <p:cNvPr id="61" name="Straight Arrow Connector 60">
              <a:extLst>
                <a:ext uri="{FF2B5EF4-FFF2-40B4-BE49-F238E27FC236}">
                  <a16:creationId xmlns:a16="http://schemas.microsoft.com/office/drawing/2014/main" id="{1AED3B63-1C1D-9A98-3BD3-E438C8C12FA4}"/>
                </a:ext>
              </a:extLst>
            </p:cNvPr>
            <p:cNvCxnSpPr>
              <a:cxnSpLocks/>
              <a:stCxn id="60" idx="3"/>
            </p:cNvCxnSpPr>
            <p:nvPr/>
          </p:nvCxnSpPr>
          <p:spPr>
            <a:xfrm flipV="1">
              <a:off x="1046738" y="2227254"/>
              <a:ext cx="258158" cy="266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D2F39B0-236A-7CF3-DB63-A4BAE2F129CA}"/>
                </a:ext>
              </a:extLst>
            </p:cNvPr>
            <p:cNvCxnSpPr>
              <a:cxnSpLocks/>
            </p:cNvCxnSpPr>
            <p:nvPr/>
          </p:nvCxnSpPr>
          <p:spPr>
            <a:xfrm flipV="1">
              <a:off x="540811" y="2019740"/>
              <a:ext cx="23157" cy="271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C3A37BD-6122-D61D-52CA-5A93DF1587DA}"/>
                </a:ext>
              </a:extLst>
            </p:cNvPr>
            <p:cNvSpPr txBox="1"/>
            <p:nvPr/>
          </p:nvSpPr>
          <p:spPr>
            <a:xfrm>
              <a:off x="120526" y="1137574"/>
              <a:ext cx="1006819" cy="276999"/>
            </a:xfrm>
            <a:prstGeom prst="rect">
              <a:avLst/>
            </a:prstGeom>
            <a:noFill/>
            <a:ln>
              <a:noFill/>
            </a:ln>
          </p:spPr>
          <p:txBody>
            <a:bodyPr wrap="square" rtlCol="0">
              <a:spAutoFit/>
            </a:bodyPr>
            <a:lstStyle/>
            <a:p>
              <a:pPr algn="ctr"/>
              <a:r>
                <a:rPr lang="en-US" sz="1200" dirty="0">
                  <a:solidFill>
                    <a:srgbClr val="0070C0"/>
                  </a:solidFill>
                </a:rPr>
                <a:t>On Roadway</a:t>
              </a:r>
            </a:p>
          </p:txBody>
        </p:sp>
        <p:sp>
          <p:nvSpPr>
            <p:cNvPr id="4" name="TextBox 3">
              <a:extLst>
                <a:ext uri="{FF2B5EF4-FFF2-40B4-BE49-F238E27FC236}">
                  <a16:creationId xmlns:a16="http://schemas.microsoft.com/office/drawing/2014/main" id="{89AEC564-CC95-F534-ECEB-27A7B3465C32}"/>
                </a:ext>
              </a:extLst>
            </p:cNvPr>
            <p:cNvSpPr txBox="1"/>
            <p:nvPr/>
          </p:nvSpPr>
          <p:spPr>
            <a:xfrm>
              <a:off x="1473785" y="1744034"/>
              <a:ext cx="987153" cy="276999"/>
            </a:xfrm>
            <a:prstGeom prst="rect">
              <a:avLst/>
            </a:prstGeom>
            <a:noFill/>
            <a:ln>
              <a:noFill/>
            </a:ln>
          </p:spPr>
          <p:txBody>
            <a:bodyPr wrap="square" rtlCol="0">
              <a:spAutoFit/>
            </a:bodyPr>
            <a:lstStyle/>
            <a:p>
              <a:pPr algn="ctr"/>
              <a:r>
                <a:rPr lang="en-US" sz="1200" dirty="0">
                  <a:solidFill>
                    <a:schemeClr val="accent5">
                      <a:lumMod val="50000"/>
                    </a:schemeClr>
                  </a:solidFill>
                </a:rPr>
                <a:t>Woods Trail</a:t>
              </a:r>
            </a:p>
          </p:txBody>
        </p:sp>
        <p:cxnSp>
          <p:nvCxnSpPr>
            <p:cNvPr id="6" name="Straight Arrow Connector 5">
              <a:extLst>
                <a:ext uri="{FF2B5EF4-FFF2-40B4-BE49-F238E27FC236}">
                  <a16:creationId xmlns:a16="http://schemas.microsoft.com/office/drawing/2014/main" id="{CF34B761-46EF-0B17-E44F-DD2B6C66FADD}"/>
                </a:ext>
              </a:extLst>
            </p:cNvPr>
            <p:cNvCxnSpPr>
              <a:cxnSpLocks/>
              <a:stCxn id="2" idx="2"/>
            </p:cNvCxnSpPr>
            <p:nvPr/>
          </p:nvCxnSpPr>
          <p:spPr>
            <a:xfrm>
              <a:off x="623936" y="1414573"/>
              <a:ext cx="204335" cy="305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900801E-13F2-1898-77D7-D6B32335B813}"/>
                </a:ext>
              </a:extLst>
            </p:cNvPr>
            <p:cNvCxnSpPr>
              <a:cxnSpLocks/>
            </p:cNvCxnSpPr>
            <p:nvPr/>
          </p:nvCxnSpPr>
          <p:spPr>
            <a:xfrm flipH="1" flipV="1">
              <a:off x="1186996" y="1868879"/>
              <a:ext cx="394866" cy="213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F57F8E-DC51-72AC-C6F2-89F7D80F8C30}"/>
                </a:ext>
              </a:extLst>
            </p:cNvPr>
            <p:cNvSpPr txBox="1"/>
            <p:nvPr/>
          </p:nvSpPr>
          <p:spPr>
            <a:xfrm>
              <a:off x="3331202" y="1166808"/>
              <a:ext cx="802185" cy="461665"/>
            </a:xfrm>
            <a:prstGeom prst="rect">
              <a:avLst/>
            </a:prstGeom>
            <a:noFill/>
            <a:ln>
              <a:noFill/>
            </a:ln>
          </p:spPr>
          <p:txBody>
            <a:bodyPr wrap="square" rtlCol="0">
              <a:spAutoFit/>
            </a:bodyPr>
            <a:lstStyle/>
            <a:p>
              <a:pPr algn="r"/>
              <a:r>
                <a:rPr lang="en-US" sz="1200" dirty="0">
                  <a:solidFill>
                    <a:srgbClr val="7030A0"/>
                  </a:solidFill>
                </a:rPr>
                <a:t>Smallpox Cemetery</a:t>
              </a:r>
            </a:p>
          </p:txBody>
        </p:sp>
        <p:cxnSp>
          <p:nvCxnSpPr>
            <p:cNvPr id="15" name="Straight Arrow Connector 14">
              <a:extLst>
                <a:ext uri="{FF2B5EF4-FFF2-40B4-BE49-F238E27FC236}">
                  <a16:creationId xmlns:a16="http://schemas.microsoft.com/office/drawing/2014/main" id="{2322C10B-7A5A-5554-4126-43C9AE955019}"/>
                </a:ext>
              </a:extLst>
            </p:cNvPr>
            <p:cNvCxnSpPr>
              <a:cxnSpLocks/>
              <a:stCxn id="8" idx="2"/>
            </p:cNvCxnSpPr>
            <p:nvPr/>
          </p:nvCxnSpPr>
          <p:spPr>
            <a:xfrm flipH="1">
              <a:off x="2990335" y="1628473"/>
              <a:ext cx="741960" cy="865361"/>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8793AE0-736E-F00E-4FAC-64244FBAAAF9}"/>
                </a:ext>
              </a:extLst>
            </p:cNvPr>
            <p:cNvCxnSpPr>
              <a:cxnSpLocks/>
            </p:cNvCxnSpPr>
            <p:nvPr/>
          </p:nvCxnSpPr>
          <p:spPr>
            <a:xfrm flipH="1">
              <a:off x="1889517" y="2263001"/>
              <a:ext cx="1695066" cy="2177371"/>
            </a:xfrm>
            <a:prstGeom prst="straightConnector1">
              <a:avLst/>
            </a:prstGeom>
            <a:ln w="1905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CF504D8-D31F-6E58-4E93-3531D4966DD9}"/>
                </a:ext>
              </a:extLst>
            </p:cNvPr>
            <p:cNvCxnSpPr>
              <a:cxnSpLocks/>
              <a:stCxn id="55" idx="2"/>
              <a:endCxn id="33" idx="0"/>
            </p:cNvCxnSpPr>
            <p:nvPr/>
          </p:nvCxnSpPr>
          <p:spPr>
            <a:xfrm flipH="1">
              <a:off x="2564977" y="4377155"/>
              <a:ext cx="713374" cy="841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70CFFB5-E66C-E433-8E2D-F218887669C1}"/>
                </a:ext>
              </a:extLst>
            </p:cNvPr>
            <p:cNvSpPr txBox="1"/>
            <p:nvPr/>
          </p:nvSpPr>
          <p:spPr>
            <a:xfrm rot="18441257">
              <a:off x="2430890" y="2788268"/>
              <a:ext cx="1495252" cy="276999"/>
            </a:xfrm>
            <a:prstGeom prst="rect">
              <a:avLst/>
            </a:prstGeom>
            <a:noFill/>
            <a:ln>
              <a:noFill/>
            </a:ln>
          </p:spPr>
          <p:txBody>
            <a:bodyPr wrap="square" rtlCol="0">
              <a:spAutoFit/>
            </a:bodyPr>
            <a:lstStyle/>
            <a:p>
              <a:pPr algn="r"/>
              <a:r>
                <a:rPr lang="en-US" sz="1200" dirty="0"/>
                <a:t>Old B&amp;M RR junction</a:t>
              </a:r>
            </a:p>
          </p:txBody>
        </p:sp>
      </p:grpSp>
      <p:pic>
        <p:nvPicPr>
          <p:cNvPr id="19" name="Picture 18">
            <a:extLst>
              <a:ext uri="{FF2B5EF4-FFF2-40B4-BE49-F238E27FC236}">
                <a16:creationId xmlns:a16="http://schemas.microsoft.com/office/drawing/2014/main" id="{7FBCCC20-85CC-BD2A-D0F1-B47E93FC441D}"/>
              </a:ext>
            </a:extLst>
          </p:cNvPr>
          <p:cNvPicPr>
            <a:picLocks noChangeAspect="1"/>
          </p:cNvPicPr>
          <p:nvPr/>
        </p:nvPicPr>
        <p:blipFill>
          <a:blip r:embed="rId4"/>
          <a:stretch>
            <a:fillRect/>
          </a:stretch>
        </p:blipFill>
        <p:spPr>
          <a:xfrm>
            <a:off x="2313704" y="6269950"/>
            <a:ext cx="2525290" cy="426757"/>
          </a:xfrm>
          <a:prstGeom prst="rect">
            <a:avLst/>
          </a:prstGeom>
        </p:spPr>
      </p:pic>
    </p:spTree>
    <p:extLst>
      <p:ext uri="{BB962C8B-B14F-4D97-AF65-F5344CB8AC3E}">
        <p14:creationId xmlns:p14="http://schemas.microsoft.com/office/powerpoint/2010/main" val="3698534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5D61-7280-626A-8416-A0EFD785E45C}"/>
              </a:ext>
            </a:extLst>
          </p:cNvPr>
          <p:cNvSpPr>
            <a:spLocks noGrp="1"/>
          </p:cNvSpPr>
          <p:nvPr>
            <p:ph type="title"/>
          </p:nvPr>
        </p:nvSpPr>
        <p:spPr>
          <a:xfrm>
            <a:off x="628650" y="365127"/>
            <a:ext cx="7886700" cy="998858"/>
          </a:xfrm>
        </p:spPr>
        <p:txBody>
          <a:bodyPr>
            <a:normAutofit fontScale="90000"/>
          </a:bodyPr>
          <a:lstStyle/>
          <a:p>
            <a:pPr algn="ctr"/>
            <a:r>
              <a:rPr lang="en-US" dirty="0"/>
              <a:t>Towpath Section</a:t>
            </a:r>
            <a:br>
              <a:rPr lang="en-US" dirty="0"/>
            </a:br>
            <a:r>
              <a:rPr lang="en-US" dirty="0"/>
              <a:t>Summit Pond Dam to Canal Street</a:t>
            </a:r>
            <a:endParaRPr lang="en-US" dirty="0">
              <a:solidFill>
                <a:srgbClr val="FF0000"/>
              </a:solidFill>
            </a:endParaRPr>
          </a:p>
        </p:txBody>
      </p:sp>
      <p:sp>
        <p:nvSpPr>
          <p:cNvPr id="4" name="Slide Number Placeholder 3">
            <a:extLst>
              <a:ext uri="{FF2B5EF4-FFF2-40B4-BE49-F238E27FC236}">
                <a16:creationId xmlns:a16="http://schemas.microsoft.com/office/drawing/2014/main" id="{245625A7-0A67-062F-F05D-763B12CDF658}"/>
              </a:ext>
            </a:extLst>
          </p:cNvPr>
          <p:cNvSpPr>
            <a:spLocks noGrp="1"/>
          </p:cNvSpPr>
          <p:nvPr>
            <p:ph type="sldNum" sz="quarter" idx="12"/>
          </p:nvPr>
        </p:nvSpPr>
        <p:spPr>
          <a:xfrm>
            <a:off x="6924696" y="6412412"/>
            <a:ext cx="2057400" cy="365125"/>
          </a:xfrm>
        </p:spPr>
        <p:txBody>
          <a:bodyPr/>
          <a:lstStyle/>
          <a:p>
            <a:fld id="{BD3B2A05-6373-4037-9133-FDE3B40E1D74}" type="slidenum">
              <a:rPr lang="en-US" smtClean="0"/>
              <a:t>13</a:t>
            </a:fld>
            <a:endParaRPr lang="en-US" dirty="0"/>
          </a:p>
        </p:txBody>
      </p:sp>
      <p:grpSp>
        <p:nvGrpSpPr>
          <p:cNvPr id="46" name="Group 45">
            <a:extLst>
              <a:ext uri="{FF2B5EF4-FFF2-40B4-BE49-F238E27FC236}">
                <a16:creationId xmlns:a16="http://schemas.microsoft.com/office/drawing/2014/main" id="{687994AE-57DF-B9FF-AB11-36DE40B447AA}"/>
              </a:ext>
            </a:extLst>
          </p:cNvPr>
          <p:cNvGrpSpPr/>
          <p:nvPr/>
        </p:nvGrpSpPr>
        <p:grpSpPr>
          <a:xfrm>
            <a:off x="10160" y="1529525"/>
            <a:ext cx="9076207" cy="4775425"/>
            <a:chOff x="10160" y="1768065"/>
            <a:chExt cx="9076207" cy="4775425"/>
          </a:xfrm>
        </p:grpSpPr>
        <p:pic>
          <p:nvPicPr>
            <p:cNvPr id="6" name="Picture 5">
              <a:extLst>
                <a:ext uri="{FF2B5EF4-FFF2-40B4-BE49-F238E27FC236}">
                  <a16:creationId xmlns:a16="http://schemas.microsoft.com/office/drawing/2014/main" id="{DB0D7F33-F9B6-26B7-9BE6-C183B5996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 y="1768065"/>
              <a:ext cx="9076207" cy="4724809"/>
            </a:xfrm>
            <a:prstGeom prst="rect">
              <a:avLst/>
            </a:prstGeom>
          </p:spPr>
        </p:pic>
        <p:cxnSp>
          <p:nvCxnSpPr>
            <p:cNvPr id="8" name="Straight Connector 7">
              <a:extLst>
                <a:ext uri="{FF2B5EF4-FFF2-40B4-BE49-F238E27FC236}">
                  <a16:creationId xmlns:a16="http://schemas.microsoft.com/office/drawing/2014/main" id="{88E7029B-1BDD-623D-DE74-253909875774}"/>
                </a:ext>
              </a:extLst>
            </p:cNvPr>
            <p:cNvCxnSpPr>
              <a:cxnSpLocks/>
            </p:cNvCxnSpPr>
            <p:nvPr/>
          </p:nvCxnSpPr>
          <p:spPr>
            <a:xfrm>
              <a:off x="5069840" y="5821680"/>
              <a:ext cx="1879600" cy="0"/>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66304F-015F-9D4C-37A7-6B967F997CC5}"/>
                </a:ext>
              </a:extLst>
            </p:cNvPr>
            <p:cNvCxnSpPr>
              <a:cxnSpLocks/>
            </p:cNvCxnSpPr>
            <p:nvPr/>
          </p:nvCxnSpPr>
          <p:spPr>
            <a:xfrm>
              <a:off x="3921760" y="5567680"/>
              <a:ext cx="1076960" cy="254000"/>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1724A61-E789-8501-EF5F-79CB89B474DE}"/>
                </a:ext>
              </a:extLst>
            </p:cNvPr>
            <p:cNvCxnSpPr>
              <a:cxnSpLocks/>
            </p:cNvCxnSpPr>
            <p:nvPr/>
          </p:nvCxnSpPr>
          <p:spPr>
            <a:xfrm>
              <a:off x="2733040" y="4744720"/>
              <a:ext cx="1188720" cy="822960"/>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2EA14C-C173-EA5F-785E-D54DE8BB4FA3}"/>
                </a:ext>
              </a:extLst>
            </p:cNvPr>
            <p:cNvCxnSpPr>
              <a:cxnSpLocks/>
            </p:cNvCxnSpPr>
            <p:nvPr/>
          </p:nvCxnSpPr>
          <p:spPr>
            <a:xfrm>
              <a:off x="1879600" y="3251200"/>
              <a:ext cx="853440" cy="1493520"/>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69E021-0FCE-90D9-F75B-4B1D42BE5CAD}"/>
                </a:ext>
              </a:extLst>
            </p:cNvPr>
            <p:cNvCxnSpPr>
              <a:cxnSpLocks/>
            </p:cNvCxnSpPr>
            <p:nvPr/>
          </p:nvCxnSpPr>
          <p:spPr>
            <a:xfrm>
              <a:off x="1615440" y="1869440"/>
              <a:ext cx="264160" cy="1381760"/>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134B500-DD5B-7CA1-4C4A-6CA841890C6B}"/>
                </a:ext>
              </a:extLst>
            </p:cNvPr>
            <p:cNvCxnSpPr>
              <a:cxnSpLocks/>
            </p:cNvCxnSpPr>
            <p:nvPr/>
          </p:nvCxnSpPr>
          <p:spPr>
            <a:xfrm>
              <a:off x="6949440" y="5821680"/>
              <a:ext cx="863600" cy="152400"/>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513BD07-6970-D635-9943-D52BBE6AC041}"/>
                </a:ext>
              </a:extLst>
            </p:cNvPr>
            <p:cNvCxnSpPr>
              <a:cxnSpLocks/>
            </p:cNvCxnSpPr>
            <p:nvPr/>
          </p:nvCxnSpPr>
          <p:spPr>
            <a:xfrm>
              <a:off x="7808595" y="5974080"/>
              <a:ext cx="1267612" cy="382271"/>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F1AD1DD-CF71-8E78-6521-E8E571D72E52}"/>
                </a:ext>
              </a:extLst>
            </p:cNvPr>
            <p:cNvSpPr txBox="1"/>
            <p:nvPr/>
          </p:nvSpPr>
          <p:spPr>
            <a:xfrm rot="3385443">
              <a:off x="1485346" y="3767962"/>
              <a:ext cx="1249680" cy="307777"/>
            </a:xfrm>
            <a:prstGeom prst="rect">
              <a:avLst/>
            </a:prstGeom>
            <a:noFill/>
          </p:spPr>
          <p:txBody>
            <a:bodyPr wrap="square" rtlCol="0">
              <a:spAutoFit/>
            </a:bodyPr>
            <a:lstStyle/>
            <a:p>
              <a:r>
                <a:rPr lang="en-US" sz="1400" dirty="0">
                  <a:solidFill>
                    <a:schemeClr val="bg1"/>
                  </a:solidFill>
                </a:rPr>
                <a:t>Canal St (dirt)</a:t>
              </a:r>
            </a:p>
          </p:txBody>
        </p:sp>
        <p:sp>
          <p:nvSpPr>
            <p:cNvPr id="37" name="TextBox 36">
              <a:extLst>
                <a:ext uri="{FF2B5EF4-FFF2-40B4-BE49-F238E27FC236}">
                  <a16:creationId xmlns:a16="http://schemas.microsoft.com/office/drawing/2014/main" id="{93BC4FC7-B254-EC0D-D998-14928306075D}"/>
                </a:ext>
              </a:extLst>
            </p:cNvPr>
            <p:cNvSpPr txBox="1"/>
            <p:nvPr/>
          </p:nvSpPr>
          <p:spPr>
            <a:xfrm rot="4725225">
              <a:off x="1280161" y="2723214"/>
              <a:ext cx="934720" cy="307777"/>
            </a:xfrm>
            <a:prstGeom prst="rect">
              <a:avLst/>
            </a:prstGeom>
            <a:noFill/>
          </p:spPr>
          <p:txBody>
            <a:bodyPr wrap="square" rtlCol="0">
              <a:spAutoFit/>
            </a:bodyPr>
            <a:lstStyle/>
            <a:p>
              <a:r>
                <a:rPr lang="en-US" sz="1400" dirty="0">
                  <a:solidFill>
                    <a:schemeClr val="bg1"/>
                  </a:solidFill>
                </a:rPr>
                <a:t>Canal St</a:t>
              </a:r>
            </a:p>
          </p:txBody>
        </p:sp>
        <p:sp>
          <p:nvSpPr>
            <p:cNvPr id="38" name="TextBox 37">
              <a:extLst>
                <a:ext uri="{FF2B5EF4-FFF2-40B4-BE49-F238E27FC236}">
                  <a16:creationId xmlns:a16="http://schemas.microsoft.com/office/drawing/2014/main" id="{8AEEB01C-E9B6-B725-77A3-F46E672B8DDB}"/>
                </a:ext>
              </a:extLst>
            </p:cNvPr>
            <p:cNvSpPr txBox="1"/>
            <p:nvPr/>
          </p:nvSpPr>
          <p:spPr>
            <a:xfrm rot="1971122">
              <a:off x="2351390" y="4919269"/>
              <a:ext cx="1249680" cy="307777"/>
            </a:xfrm>
            <a:prstGeom prst="rect">
              <a:avLst/>
            </a:prstGeom>
            <a:noFill/>
          </p:spPr>
          <p:txBody>
            <a:bodyPr wrap="square" rtlCol="0">
              <a:spAutoFit/>
            </a:bodyPr>
            <a:lstStyle/>
            <a:p>
              <a:r>
                <a:rPr lang="en-US" sz="1400" dirty="0">
                  <a:solidFill>
                    <a:schemeClr val="bg1"/>
                  </a:solidFill>
                </a:rPr>
                <a:t>often swampy</a:t>
              </a:r>
            </a:p>
          </p:txBody>
        </p:sp>
        <p:sp>
          <p:nvSpPr>
            <p:cNvPr id="39" name="TextBox 38">
              <a:extLst>
                <a:ext uri="{FF2B5EF4-FFF2-40B4-BE49-F238E27FC236}">
                  <a16:creationId xmlns:a16="http://schemas.microsoft.com/office/drawing/2014/main" id="{355ABAD7-7919-0257-1E97-44126D43D006}"/>
                </a:ext>
              </a:extLst>
            </p:cNvPr>
            <p:cNvSpPr txBox="1"/>
            <p:nvPr/>
          </p:nvSpPr>
          <p:spPr>
            <a:xfrm rot="637079">
              <a:off x="3835399" y="5680178"/>
              <a:ext cx="1249680" cy="307777"/>
            </a:xfrm>
            <a:prstGeom prst="rect">
              <a:avLst/>
            </a:prstGeom>
            <a:noFill/>
          </p:spPr>
          <p:txBody>
            <a:bodyPr wrap="square" rtlCol="0">
              <a:spAutoFit/>
            </a:bodyPr>
            <a:lstStyle/>
            <a:p>
              <a:r>
                <a:rPr lang="en-US" sz="1400" dirty="0">
                  <a:solidFill>
                    <a:schemeClr val="bg1"/>
                  </a:solidFill>
                </a:rPr>
                <a:t>often swampy</a:t>
              </a:r>
            </a:p>
          </p:txBody>
        </p:sp>
        <p:sp>
          <p:nvSpPr>
            <p:cNvPr id="41" name="TextBox 40">
              <a:extLst>
                <a:ext uri="{FF2B5EF4-FFF2-40B4-BE49-F238E27FC236}">
                  <a16:creationId xmlns:a16="http://schemas.microsoft.com/office/drawing/2014/main" id="{5ECF2929-2A23-2768-BDFF-89B304E7F8EC}"/>
                </a:ext>
              </a:extLst>
            </p:cNvPr>
            <p:cNvSpPr txBox="1"/>
            <p:nvPr/>
          </p:nvSpPr>
          <p:spPr>
            <a:xfrm>
              <a:off x="5622859" y="5828236"/>
              <a:ext cx="1463950" cy="307777"/>
            </a:xfrm>
            <a:prstGeom prst="rect">
              <a:avLst/>
            </a:prstGeom>
            <a:noFill/>
          </p:spPr>
          <p:txBody>
            <a:bodyPr wrap="square" rtlCol="0">
              <a:spAutoFit/>
            </a:bodyPr>
            <a:lstStyle/>
            <a:p>
              <a:r>
                <a:rPr lang="en-US" sz="1400" dirty="0">
                  <a:solidFill>
                    <a:schemeClr val="bg1"/>
                  </a:solidFill>
                </a:rPr>
                <a:t>well maintained</a:t>
              </a:r>
            </a:p>
          </p:txBody>
        </p:sp>
        <p:sp>
          <p:nvSpPr>
            <p:cNvPr id="42" name="TextBox 41">
              <a:extLst>
                <a:ext uri="{FF2B5EF4-FFF2-40B4-BE49-F238E27FC236}">
                  <a16:creationId xmlns:a16="http://schemas.microsoft.com/office/drawing/2014/main" id="{9590F457-5931-A088-3E50-9D6069CA5A04}"/>
                </a:ext>
              </a:extLst>
            </p:cNvPr>
            <p:cNvSpPr txBox="1"/>
            <p:nvPr/>
          </p:nvSpPr>
          <p:spPr>
            <a:xfrm rot="3064019">
              <a:off x="7608797" y="5654839"/>
              <a:ext cx="869381" cy="307777"/>
            </a:xfrm>
            <a:prstGeom prst="rect">
              <a:avLst/>
            </a:prstGeom>
            <a:noFill/>
          </p:spPr>
          <p:txBody>
            <a:bodyPr wrap="square" rtlCol="0">
              <a:spAutoFit/>
            </a:bodyPr>
            <a:lstStyle/>
            <a:p>
              <a:r>
                <a:rPr lang="en-US" sz="1400" dirty="0">
                  <a:solidFill>
                    <a:schemeClr val="bg1"/>
                  </a:solidFill>
                </a:rPr>
                <a:t>mill pond</a:t>
              </a:r>
            </a:p>
          </p:txBody>
        </p:sp>
        <p:sp>
          <p:nvSpPr>
            <p:cNvPr id="44" name="TextBox 43">
              <a:extLst>
                <a:ext uri="{FF2B5EF4-FFF2-40B4-BE49-F238E27FC236}">
                  <a16:creationId xmlns:a16="http://schemas.microsoft.com/office/drawing/2014/main" id="{1F10FFAF-B0E7-34DF-CF56-96B999548AD6}"/>
                </a:ext>
              </a:extLst>
            </p:cNvPr>
            <p:cNvSpPr txBox="1"/>
            <p:nvPr/>
          </p:nvSpPr>
          <p:spPr>
            <a:xfrm rot="4456050">
              <a:off x="7429501" y="4183201"/>
              <a:ext cx="1227975" cy="307777"/>
            </a:xfrm>
            <a:prstGeom prst="rect">
              <a:avLst/>
            </a:prstGeom>
            <a:noFill/>
          </p:spPr>
          <p:txBody>
            <a:bodyPr wrap="square" rtlCol="0">
              <a:spAutoFit/>
            </a:bodyPr>
            <a:lstStyle/>
            <a:p>
              <a:r>
                <a:rPr lang="en-US" sz="1400" dirty="0">
                  <a:solidFill>
                    <a:schemeClr val="bg1"/>
                  </a:solidFill>
                </a:rPr>
                <a:t>Commuter rail</a:t>
              </a:r>
            </a:p>
          </p:txBody>
        </p:sp>
        <p:sp>
          <p:nvSpPr>
            <p:cNvPr id="47" name="TextBox 46">
              <a:extLst>
                <a:ext uri="{FF2B5EF4-FFF2-40B4-BE49-F238E27FC236}">
                  <a16:creationId xmlns:a16="http://schemas.microsoft.com/office/drawing/2014/main" id="{2FB689CC-BA44-7882-46D6-4F69E5E5D7A2}"/>
                </a:ext>
              </a:extLst>
            </p:cNvPr>
            <p:cNvSpPr txBox="1"/>
            <p:nvPr/>
          </p:nvSpPr>
          <p:spPr>
            <a:xfrm rot="4687750">
              <a:off x="4845902" y="4358864"/>
              <a:ext cx="869381" cy="307777"/>
            </a:xfrm>
            <a:prstGeom prst="rect">
              <a:avLst/>
            </a:prstGeom>
            <a:noFill/>
          </p:spPr>
          <p:txBody>
            <a:bodyPr wrap="square" rtlCol="0">
              <a:spAutoFit/>
            </a:bodyPr>
            <a:lstStyle/>
            <a:p>
              <a:r>
                <a:rPr lang="en-US" sz="1400" dirty="0">
                  <a:solidFill>
                    <a:schemeClr val="bg1"/>
                  </a:solidFill>
                </a:rPr>
                <a:t>Route 3A</a:t>
              </a:r>
            </a:p>
          </p:txBody>
        </p:sp>
        <p:sp>
          <p:nvSpPr>
            <p:cNvPr id="48" name="TextBox 47">
              <a:extLst>
                <a:ext uri="{FF2B5EF4-FFF2-40B4-BE49-F238E27FC236}">
                  <a16:creationId xmlns:a16="http://schemas.microsoft.com/office/drawing/2014/main" id="{1FE7F067-B4FA-41E8-020D-0F586DC03290}"/>
                </a:ext>
              </a:extLst>
            </p:cNvPr>
            <p:cNvSpPr txBox="1"/>
            <p:nvPr/>
          </p:nvSpPr>
          <p:spPr>
            <a:xfrm rot="17544985">
              <a:off x="3039469" y="5954911"/>
              <a:ext cx="869381" cy="307777"/>
            </a:xfrm>
            <a:prstGeom prst="rect">
              <a:avLst/>
            </a:prstGeom>
            <a:noFill/>
          </p:spPr>
          <p:txBody>
            <a:bodyPr wrap="square" rtlCol="0">
              <a:spAutoFit/>
            </a:bodyPr>
            <a:lstStyle/>
            <a:p>
              <a:r>
                <a:rPr lang="en-US" sz="1400" dirty="0">
                  <a:solidFill>
                    <a:schemeClr val="bg1"/>
                  </a:solidFill>
                </a:rPr>
                <a:t>Brick Kiln</a:t>
              </a:r>
            </a:p>
          </p:txBody>
        </p:sp>
      </p:grpSp>
      <p:sp>
        <p:nvSpPr>
          <p:cNvPr id="45" name="TextBox 44">
            <a:extLst>
              <a:ext uri="{FF2B5EF4-FFF2-40B4-BE49-F238E27FC236}">
                <a16:creationId xmlns:a16="http://schemas.microsoft.com/office/drawing/2014/main" id="{8EA12BFE-9F27-58A7-ED56-2D9C343B90CB}"/>
              </a:ext>
            </a:extLst>
          </p:cNvPr>
          <p:cNvSpPr txBox="1"/>
          <p:nvPr/>
        </p:nvSpPr>
        <p:spPr>
          <a:xfrm rot="4701126">
            <a:off x="8334685" y="6070709"/>
            <a:ext cx="785782" cy="307777"/>
          </a:xfrm>
          <a:prstGeom prst="rect">
            <a:avLst/>
          </a:prstGeom>
          <a:noFill/>
        </p:spPr>
        <p:txBody>
          <a:bodyPr wrap="square" rtlCol="0">
            <a:spAutoFit/>
          </a:bodyPr>
          <a:lstStyle/>
          <a:p>
            <a:r>
              <a:rPr lang="en-US" sz="1400" dirty="0">
                <a:solidFill>
                  <a:schemeClr val="bg1"/>
                </a:solidFill>
              </a:rPr>
              <a:t>Old  RR</a:t>
            </a:r>
          </a:p>
        </p:txBody>
      </p:sp>
      <p:pic>
        <p:nvPicPr>
          <p:cNvPr id="3" name="Picture 2">
            <a:extLst>
              <a:ext uri="{FF2B5EF4-FFF2-40B4-BE49-F238E27FC236}">
                <a16:creationId xmlns:a16="http://schemas.microsoft.com/office/drawing/2014/main" id="{609B0AD3-A4F3-6733-CDF3-A8EB7C8B44B0}"/>
              </a:ext>
            </a:extLst>
          </p:cNvPr>
          <p:cNvPicPr>
            <a:picLocks noChangeAspect="1"/>
          </p:cNvPicPr>
          <p:nvPr/>
        </p:nvPicPr>
        <p:blipFill>
          <a:blip r:embed="rId3"/>
          <a:stretch>
            <a:fillRect/>
          </a:stretch>
        </p:blipFill>
        <p:spPr>
          <a:xfrm>
            <a:off x="10160" y="6290173"/>
            <a:ext cx="4481708" cy="426757"/>
          </a:xfrm>
          <a:prstGeom prst="rect">
            <a:avLst/>
          </a:prstGeom>
        </p:spPr>
      </p:pic>
    </p:spTree>
    <p:extLst>
      <p:ext uri="{BB962C8B-B14F-4D97-AF65-F5344CB8AC3E}">
        <p14:creationId xmlns:p14="http://schemas.microsoft.com/office/powerpoint/2010/main" val="3004320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57107-2D71-AC85-2A33-770A699E3E13}"/>
              </a:ext>
            </a:extLst>
          </p:cNvPr>
          <p:cNvSpPr>
            <a:spLocks noGrp="1"/>
          </p:cNvSpPr>
          <p:nvPr>
            <p:ph type="title"/>
          </p:nvPr>
        </p:nvSpPr>
        <p:spPr>
          <a:xfrm>
            <a:off x="628650" y="365127"/>
            <a:ext cx="7886700" cy="1039472"/>
          </a:xfrm>
        </p:spPr>
        <p:txBody>
          <a:bodyPr>
            <a:normAutofit fontScale="90000"/>
          </a:bodyPr>
          <a:lstStyle/>
          <a:p>
            <a:pPr algn="ctr"/>
            <a:r>
              <a:rPr lang="en-US" dirty="0"/>
              <a:t>Typical Canal and Towpath</a:t>
            </a:r>
            <a:br>
              <a:rPr lang="en-US" dirty="0"/>
            </a:br>
            <a:r>
              <a:rPr lang="en-US" sz="3100" dirty="0"/>
              <a:t>Canal St, East Chelmsford</a:t>
            </a:r>
            <a:endParaRPr lang="en-US" dirty="0"/>
          </a:p>
        </p:txBody>
      </p:sp>
      <p:sp>
        <p:nvSpPr>
          <p:cNvPr id="3" name="Slide Number Placeholder 2">
            <a:extLst>
              <a:ext uri="{FF2B5EF4-FFF2-40B4-BE49-F238E27FC236}">
                <a16:creationId xmlns:a16="http://schemas.microsoft.com/office/drawing/2014/main" id="{53EC7930-C7A5-5337-B25D-168EF527451E}"/>
              </a:ext>
            </a:extLst>
          </p:cNvPr>
          <p:cNvSpPr>
            <a:spLocks noGrp="1"/>
          </p:cNvSpPr>
          <p:nvPr>
            <p:ph type="sldNum" sz="quarter" idx="12"/>
          </p:nvPr>
        </p:nvSpPr>
        <p:spPr/>
        <p:txBody>
          <a:bodyPr/>
          <a:lstStyle/>
          <a:p>
            <a:fld id="{BD3B2A05-6373-4037-9133-FDE3B40E1D74}" type="slidenum">
              <a:rPr lang="en-US" smtClean="0"/>
              <a:t>14</a:t>
            </a:fld>
            <a:endParaRPr lang="en-US"/>
          </a:p>
        </p:txBody>
      </p:sp>
      <p:pic>
        <p:nvPicPr>
          <p:cNvPr id="5" name="Picture 4">
            <a:extLst>
              <a:ext uri="{FF2B5EF4-FFF2-40B4-BE49-F238E27FC236}">
                <a16:creationId xmlns:a16="http://schemas.microsoft.com/office/drawing/2014/main" id="{2CA1C5DB-1CAE-058B-AC89-05E1F884E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571" y="1404598"/>
            <a:ext cx="6727373" cy="5045530"/>
          </a:xfrm>
          <a:prstGeom prst="rect">
            <a:avLst/>
          </a:prstGeom>
        </p:spPr>
      </p:pic>
      <p:sp>
        <p:nvSpPr>
          <p:cNvPr id="6" name="TextBox 5">
            <a:extLst>
              <a:ext uri="{FF2B5EF4-FFF2-40B4-BE49-F238E27FC236}">
                <a16:creationId xmlns:a16="http://schemas.microsoft.com/office/drawing/2014/main" id="{B3C44FB6-8642-D848-9122-A315A1755840}"/>
              </a:ext>
            </a:extLst>
          </p:cNvPr>
          <p:cNvSpPr txBox="1"/>
          <p:nvPr/>
        </p:nvSpPr>
        <p:spPr>
          <a:xfrm>
            <a:off x="3702205" y="6538913"/>
            <a:ext cx="3070071" cy="253916"/>
          </a:xfrm>
          <a:prstGeom prst="rect">
            <a:avLst/>
          </a:prstGeom>
          <a:noFill/>
        </p:spPr>
        <p:txBody>
          <a:bodyPr wrap="none" rtlCol="0">
            <a:spAutoFit/>
          </a:bodyPr>
          <a:lstStyle/>
          <a:p>
            <a:r>
              <a:rPr lang="en-US" sz="1050" dirty="0"/>
              <a:t>J Breen, from Towpath Topics front cover, April 2023</a:t>
            </a:r>
          </a:p>
        </p:txBody>
      </p:sp>
    </p:spTree>
    <p:extLst>
      <p:ext uri="{BB962C8B-B14F-4D97-AF65-F5344CB8AC3E}">
        <p14:creationId xmlns:p14="http://schemas.microsoft.com/office/powerpoint/2010/main" val="3389979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5277-2A2D-E9CF-3603-969D2716E72D}"/>
              </a:ext>
            </a:extLst>
          </p:cNvPr>
          <p:cNvSpPr>
            <a:spLocks noGrp="1"/>
          </p:cNvSpPr>
          <p:nvPr>
            <p:ph type="title"/>
          </p:nvPr>
        </p:nvSpPr>
        <p:spPr/>
        <p:txBody>
          <a:bodyPr>
            <a:normAutofit fontScale="90000"/>
          </a:bodyPr>
          <a:lstStyle/>
          <a:p>
            <a:pPr algn="ctr"/>
            <a:r>
              <a:rPr lang="en-US" dirty="0"/>
              <a:t>North Section: via Road and Woods Crosses Rt 3 on Riverneck Road</a:t>
            </a:r>
          </a:p>
        </p:txBody>
      </p:sp>
      <p:pic>
        <p:nvPicPr>
          <p:cNvPr id="5" name="Content Placeholder 4">
            <a:extLst>
              <a:ext uri="{FF2B5EF4-FFF2-40B4-BE49-F238E27FC236}">
                <a16:creationId xmlns:a16="http://schemas.microsoft.com/office/drawing/2014/main" id="{AF8506AC-A48D-279D-8F53-19B7077216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327" y="4273518"/>
            <a:ext cx="4772438" cy="1554615"/>
          </a:xfrm>
        </p:spPr>
      </p:pic>
      <p:sp>
        <p:nvSpPr>
          <p:cNvPr id="3" name="Slide Number Placeholder 2">
            <a:extLst>
              <a:ext uri="{FF2B5EF4-FFF2-40B4-BE49-F238E27FC236}">
                <a16:creationId xmlns:a16="http://schemas.microsoft.com/office/drawing/2014/main" id="{60403BB1-29ED-2BC4-7FA2-6671E5A743BE}"/>
              </a:ext>
            </a:extLst>
          </p:cNvPr>
          <p:cNvSpPr>
            <a:spLocks noGrp="1"/>
          </p:cNvSpPr>
          <p:nvPr>
            <p:ph type="sldNum" sz="quarter" idx="12"/>
          </p:nvPr>
        </p:nvSpPr>
        <p:spPr/>
        <p:txBody>
          <a:bodyPr/>
          <a:lstStyle/>
          <a:p>
            <a:fld id="{BD3B2A05-6373-4037-9133-FDE3B40E1D74}" type="slidenum">
              <a:rPr lang="en-US" smtClean="0"/>
              <a:t>15</a:t>
            </a:fld>
            <a:endParaRPr lang="en-US"/>
          </a:p>
        </p:txBody>
      </p:sp>
      <p:sp>
        <p:nvSpPr>
          <p:cNvPr id="6" name="TextBox 5">
            <a:extLst>
              <a:ext uri="{FF2B5EF4-FFF2-40B4-BE49-F238E27FC236}">
                <a16:creationId xmlns:a16="http://schemas.microsoft.com/office/drawing/2014/main" id="{BACD545D-1055-12E9-49D1-ED51337468D0}"/>
              </a:ext>
            </a:extLst>
          </p:cNvPr>
          <p:cNvSpPr txBox="1"/>
          <p:nvPr/>
        </p:nvSpPr>
        <p:spPr>
          <a:xfrm rot="20418675">
            <a:off x="1904200" y="3964335"/>
            <a:ext cx="949299" cy="246221"/>
          </a:xfrm>
          <a:prstGeom prst="rect">
            <a:avLst/>
          </a:prstGeom>
          <a:noFill/>
        </p:spPr>
        <p:txBody>
          <a:bodyPr wrap="none" rtlCol="0">
            <a:spAutoFit/>
          </a:bodyPr>
          <a:lstStyle/>
          <a:p>
            <a:r>
              <a:rPr lang="en-US" sz="1000" dirty="0">
                <a:solidFill>
                  <a:srgbClr val="7030A0"/>
                </a:solidFill>
              </a:rPr>
              <a:t>BFRT to Lowell</a:t>
            </a:r>
          </a:p>
        </p:txBody>
      </p:sp>
      <p:sp>
        <p:nvSpPr>
          <p:cNvPr id="7" name="TextBox 6">
            <a:extLst>
              <a:ext uri="{FF2B5EF4-FFF2-40B4-BE49-F238E27FC236}">
                <a16:creationId xmlns:a16="http://schemas.microsoft.com/office/drawing/2014/main" id="{F9795507-077E-A5A9-81C7-FB5F223E6B42}"/>
              </a:ext>
            </a:extLst>
          </p:cNvPr>
          <p:cNvSpPr txBox="1"/>
          <p:nvPr/>
        </p:nvSpPr>
        <p:spPr>
          <a:xfrm rot="17581591">
            <a:off x="-86684" y="5612216"/>
            <a:ext cx="1066318" cy="246221"/>
          </a:xfrm>
          <a:prstGeom prst="rect">
            <a:avLst/>
          </a:prstGeom>
          <a:noFill/>
        </p:spPr>
        <p:txBody>
          <a:bodyPr wrap="none" rtlCol="0">
            <a:spAutoFit/>
          </a:bodyPr>
          <a:lstStyle/>
          <a:p>
            <a:r>
              <a:rPr lang="en-US" sz="1000" dirty="0">
                <a:solidFill>
                  <a:srgbClr val="7030A0"/>
                </a:solidFill>
              </a:rPr>
              <a:t>BFRT to Kingston</a:t>
            </a:r>
          </a:p>
        </p:txBody>
      </p:sp>
      <p:sp>
        <p:nvSpPr>
          <p:cNvPr id="8" name="TextBox 7">
            <a:extLst>
              <a:ext uri="{FF2B5EF4-FFF2-40B4-BE49-F238E27FC236}">
                <a16:creationId xmlns:a16="http://schemas.microsoft.com/office/drawing/2014/main" id="{A1115C29-0C26-E895-905F-2B8F2161C1AD}"/>
              </a:ext>
            </a:extLst>
          </p:cNvPr>
          <p:cNvSpPr txBox="1"/>
          <p:nvPr/>
        </p:nvSpPr>
        <p:spPr>
          <a:xfrm rot="20166866">
            <a:off x="5374907" y="4885079"/>
            <a:ext cx="742511" cy="246221"/>
          </a:xfrm>
          <a:prstGeom prst="rect">
            <a:avLst/>
          </a:prstGeom>
          <a:noFill/>
        </p:spPr>
        <p:txBody>
          <a:bodyPr wrap="none" rtlCol="0">
            <a:spAutoFit/>
          </a:bodyPr>
          <a:lstStyle/>
          <a:p>
            <a:r>
              <a:rPr lang="en-US" sz="1000" dirty="0">
                <a:solidFill>
                  <a:srgbClr val="7030A0"/>
                </a:solidFill>
              </a:rPr>
              <a:t>to Canal St</a:t>
            </a:r>
          </a:p>
        </p:txBody>
      </p:sp>
      <p:sp>
        <p:nvSpPr>
          <p:cNvPr id="9" name="TextBox 8">
            <a:extLst>
              <a:ext uri="{FF2B5EF4-FFF2-40B4-BE49-F238E27FC236}">
                <a16:creationId xmlns:a16="http://schemas.microsoft.com/office/drawing/2014/main" id="{1855E46A-40C7-C08F-3BEA-967B34012493}"/>
              </a:ext>
            </a:extLst>
          </p:cNvPr>
          <p:cNvSpPr txBox="1"/>
          <p:nvPr/>
        </p:nvSpPr>
        <p:spPr>
          <a:xfrm>
            <a:off x="1835636" y="5017166"/>
            <a:ext cx="1168910" cy="253916"/>
          </a:xfrm>
          <a:prstGeom prst="rect">
            <a:avLst/>
          </a:prstGeom>
          <a:noFill/>
        </p:spPr>
        <p:txBody>
          <a:bodyPr wrap="none" rtlCol="0">
            <a:spAutoFit/>
          </a:bodyPr>
          <a:lstStyle/>
          <a:p>
            <a:r>
              <a:rPr lang="en-US" sz="1050" dirty="0">
                <a:solidFill>
                  <a:srgbClr val="FFFF00"/>
                </a:solidFill>
              </a:rPr>
              <a:t>Town Open Space</a:t>
            </a:r>
          </a:p>
        </p:txBody>
      </p:sp>
      <p:sp>
        <p:nvSpPr>
          <p:cNvPr id="11" name="TextBox 10">
            <a:extLst>
              <a:ext uri="{FF2B5EF4-FFF2-40B4-BE49-F238E27FC236}">
                <a16:creationId xmlns:a16="http://schemas.microsoft.com/office/drawing/2014/main" id="{755E0F5D-4617-452F-96D5-4FE24060B988}"/>
              </a:ext>
            </a:extLst>
          </p:cNvPr>
          <p:cNvSpPr txBox="1"/>
          <p:nvPr/>
        </p:nvSpPr>
        <p:spPr>
          <a:xfrm rot="21422953">
            <a:off x="2132994" y="4487321"/>
            <a:ext cx="1624163" cy="253916"/>
          </a:xfrm>
          <a:prstGeom prst="rect">
            <a:avLst/>
          </a:prstGeom>
          <a:noFill/>
        </p:spPr>
        <p:txBody>
          <a:bodyPr wrap="none" rtlCol="0">
            <a:spAutoFit/>
          </a:bodyPr>
          <a:lstStyle/>
          <a:p>
            <a:r>
              <a:rPr lang="en-US" sz="1050" dirty="0">
                <a:solidFill>
                  <a:srgbClr val="FFFF00"/>
                </a:solidFill>
              </a:rPr>
              <a:t>495 Highway Right of Way</a:t>
            </a:r>
          </a:p>
        </p:txBody>
      </p:sp>
      <p:sp>
        <p:nvSpPr>
          <p:cNvPr id="12" name="TextBox 11">
            <a:extLst>
              <a:ext uri="{FF2B5EF4-FFF2-40B4-BE49-F238E27FC236}">
                <a16:creationId xmlns:a16="http://schemas.microsoft.com/office/drawing/2014/main" id="{8A5D32D2-08AE-144B-9014-55B4D7E50E6B}"/>
              </a:ext>
            </a:extLst>
          </p:cNvPr>
          <p:cNvSpPr txBox="1"/>
          <p:nvPr/>
        </p:nvSpPr>
        <p:spPr>
          <a:xfrm rot="20182320">
            <a:off x="3431717" y="5271297"/>
            <a:ext cx="1101584" cy="253916"/>
          </a:xfrm>
          <a:prstGeom prst="rect">
            <a:avLst/>
          </a:prstGeom>
          <a:noFill/>
        </p:spPr>
        <p:txBody>
          <a:bodyPr wrap="none" rtlCol="0">
            <a:spAutoFit/>
          </a:bodyPr>
          <a:lstStyle/>
          <a:p>
            <a:r>
              <a:rPr lang="en-US" sz="1050" dirty="0">
                <a:solidFill>
                  <a:srgbClr val="FFFF00"/>
                </a:solidFill>
              </a:rPr>
              <a:t>Developer’s land</a:t>
            </a:r>
          </a:p>
        </p:txBody>
      </p:sp>
      <p:pic>
        <p:nvPicPr>
          <p:cNvPr id="14" name="Picture 13">
            <a:extLst>
              <a:ext uri="{FF2B5EF4-FFF2-40B4-BE49-F238E27FC236}">
                <a16:creationId xmlns:a16="http://schemas.microsoft.com/office/drawing/2014/main" id="{5C7F34F9-1ED6-642D-996B-68ACC62B248C}"/>
              </a:ext>
            </a:extLst>
          </p:cNvPr>
          <p:cNvPicPr>
            <a:picLocks noChangeAspect="1"/>
          </p:cNvPicPr>
          <p:nvPr/>
        </p:nvPicPr>
        <p:blipFill rotWithShape="1">
          <a:blip r:embed="rId3">
            <a:extLst>
              <a:ext uri="{28A0092B-C50C-407E-A947-70E740481C1C}">
                <a14:useLocalDpi xmlns:a14="http://schemas.microsoft.com/office/drawing/2010/main" val="0"/>
              </a:ext>
            </a:extLst>
          </a:blip>
          <a:srcRect t="10874" b="48479"/>
          <a:stretch/>
        </p:blipFill>
        <p:spPr>
          <a:xfrm>
            <a:off x="557329" y="1990124"/>
            <a:ext cx="5516789" cy="1726076"/>
          </a:xfrm>
          <a:prstGeom prst="rect">
            <a:avLst/>
          </a:prstGeom>
        </p:spPr>
      </p:pic>
      <p:sp>
        <p:nvSpPr>
          <p:cNvPr id="16" name="TextBox 15">
            <a:extLst>
              <a:ext uri="{FF2B5EF4-FFF2-40B4-BE49-F238E27FC236}">
                <a16:creationId xmlns:a16="http://schemas.microsoft.com/office/drawing/2014/main" id="{568C4F3E-52EC-1717-34FC-F5812783D871}"/>
              </a:ext>
            </a:extLst>
          </p:cNvPr>
          <p:cNvSpPr txBox="1"/>
          <p:nvPr/>
        </p:nvSpPr>
        <p:spPr>
          <a:xfrm>
            <a:off x="6315754" y="1464340"/>
            <a:ext cx="2806602" cy="2492990"/>
          </a:xfrm>
          <a:prstGeom prst="rect">
            <a:avLst/>
          </a:prstGeom>
          <a:noFill/>
        </p:spPr>
        <p:txBody>
          <a:bodyPr wrap="none" rtlCol="0">
            <a:spAutoFit/>
          </a:bodyPr>
          <a:lstStyle/>
          <a:p>
            <a:r>
              <a:rPr lang="en-US" sz="2100" dirty="0"/>
              <a:t>Original Idea</a:t>
            </a:r>
          </a:p>
          <a:p>
            <a:r>
              <a:rPr lang="en-US" sz="1350" dirty="0"/>
              <a:t>- Connect to BFRT south of tunnel</a:t>
            </a:r>
          </a:p>
          <a:p>
            <a:r>
              <a:rPr lang="en-US" sz="1350" dirty="0"/>
              <a:t>-  Run along highway right of way,</a:t>
            </a:r>
            <a:br>
              <a:rPr lang="en-US" sz="1350" dirty="0"/>
            </a:br>
            <a:r>
              <a:rPr lang="en-US" sz="1350" dirty="0"/>
              <a:t>       far below traffic, like Yankee </a:t>
            </a:r>
            <a:br>
              <a:rPr lang="en-US" sz="1350" dirty="0"/>
            </a:br>
            <a:r>
              <a:rPr lang="en-US" sz="1350" dirty="0"/>
              <a:t>       Doodle beside Route 3</a:t>
            </a:r>
          </a:p>
          <a:p>
            <a:r>
              <a:rPr lang="en-US" sz="1350" dirty="0"/>
              <a:t>-  Easement at east side of 191 </a:t>
            </a:r>
            <a:br>
              <a:rPr lang="en-US" sz="1350" dirty="0"/>
            </a:br>
            <a:r>
              <a:rPr lang="en-US" sz="1350" dirty="0"/>
              <a:t>      property to Riverneck Road</a:t>
            </a:r>
          </a:p>
          <a:p>
            <a:r>
              <a:rPr lang="en-US" sz="1350" dirty="0"/>
              <a:t>-  Riverneck Road over Rt 3 </a:t>
            </a:r>
            <a:br>
              <a:rPr lang="en-US" sz="1350" dirty="0"/>
            </a:br>
            <a:r>
              <a:rPr lang="en-US" sz="1350" dirty="0"/>
              <a:t>      and under Lowell Connector,</a:t>
            </a:r>
            <a:br>
              <a:rPr lang="en-US" sz="1350" dirty="0"/>
            </a:br>
            <a:r>
              <a:rPr lang="en-US" sz="1350" dirty="0"/>
              <a:t>      to Middlesex Canal via Canal St,</a:t>
            </a:r>
            <a:br>
              <a:rPr lang="en-US" sz="1350" dirty="0"/>
            </a:br>
            <a:r>
              <a:rPr lang="en-US" sz="1350" dirty="0"/>
              <a:t>      thence Yankee Doodle to Bedford </a:t>
            </a:r>
          </a:p>
        </p:txBody>
      </p:sp>
      <p:sp>
        <p:nvSpPr>
          <p:cNvPr id="17" name="TextBox 16">
            <a:extLst>
              <a:ext uri="{FF2B5EF4-FFF2-40B4-BE49-F238E27FC236}">
                <a16:creationId xmlns:a16="http://schemas.microsoft.com/office/drawing/2014/main" id="{15276821-91F7-6D91-4C46-F1CEB3911BD4}"/>
              </a:ext>
            </a:extLst>
          </p:cNvPr>
          <p:cNvSpPr txBox="1"/>
          <p:nvPr/>
        </p:nvSpPr>
        <p:spPr>
          <a:xfrm>
            <a:off x="6315754" y="4003264"/>
            <a:ext cx="2447401" cy="1038746"/>
          </a:xfrm>
          <a:prstGeom prst="rect">
            <a:avLst/>
          </a:prstGeom>
          <a:noFill/>
        </p:spPr>
        <p:txBody>
          <a:bodyPr wrap="none" rtlCol="0">
            <a:spAutoFit/>
          </a:bodyPr>
          <a:lstStyle/>
          <a:p>
            <a:r>
              <a:rPr lang="en-US" sz="2100" dirty="0"/>
              <a:t>Alternate Idea</a:t>
            </a:r>
          </a:p>
          <a:p>
            <a:r>
              <a:rPr lang="en-US" sz="1350" dirty="0"/>
              <a:t>- Avoid dealing with MA DOT by </a:t>
            </a:r>
            <a:br>
              <a:rPr lang="en-US" sz="1350" dirty="0"/>
            </a:br>
            <a:r>
              <a:rPr lang="en-US" sz="1350" dirty="0"/>
              <a:t>using town open space and </a:t>
            </a:r>
            <a:br>
              <a:rPr lang="en-US" sz="1350" dirty="0"/>
            </a:br>
            <a:r>
              <a:rPr lang="en-US" sz="1350" dirty="0"/>
              <a:t>Water District road</a:t>
            </a:r>
          </a:p>
        </p:txBody>
      </p:sp>
      <p:sp>
        <p:nvSpPr>
          <p:cNvPr id="4" name="TextBox 3">
            <a:extLst>
              <a:ext uri="{FF2B5EF4-FFF2-40B4-BE49-F238E27FC236}">
                <a16:creationId xmlns:a16="http://schemas.microsoft.com/office/drawing/2014/main" id="{7D18B182-F81D-F8D2-10AB-C4D6DB9001D1}"/>
              </a:ext>
            </a:extLst>
          </p:cNvPr>
          <p:cNvSpPr txBox="1"/>
          <p:nvPr/>
        </p:nvSpPr>
        <p:spPr>
          <a:xfrm>
            <a:off x="6315754" y="5073279"/>
            <a:ext cx="2659831" cy="1661993"/>
          </a:xfrm>
          <a:prstGeom prst="rect">
            <a:avLst/>
          </a:prstGeom>
          <a:noFill/>
        </p:spPr>
        <p:txBody>
          <a:bodyPr wrap="none" rtlCol="0">
            <a:spAutoFit/>
          </a:bodyPr>
          <a:lstStyle/>
          <a:p>
            <a:r>
              <a:rPr lang="en-US" sz="2100" dirty="0"/>
              <a:t>Common Factors</a:t>
            </a:r>
          </a:p>
          <a:p>
            <a:r>
              <a:rPr lang="en-US" sz="1350" dirty="0"/>
              <a:t>- Public land ¾ mile from BFRT</a:t>
            </a:r>
            <a:br>
              <a:rPr lang="en-US" sz="1350" dirty="0"/>
            </a:br>
            <a:r>
              <a:rPr lang="en-US" sz="1350" dirty="0"/>
              <a:t>   to highway ramp 495 to 3</a:t>
            </a:r>
          </a:p>
          <a:p>
            <a:r>
              <a:rPr lang="en-US" sz="1350" dirty="0"/>
              <a:t>- Need to squeeze between ramp </a:t>
            </a:r>
            <a:br>
              <a:rPr lang="en-US" sz="1350" dirty="0"/>
            </a:br>
            <a:r>
              <a:rPr lang="en-US" sz="1350" dirty="0"/>
              <a:t>  and  buildings and cross private </a:t>
            </a:r>
            <a:br>
              <a:rPr lang="en-US" sz="1350" dirty="0"/>
            </a:br>
            <a:r>
              <a:rPr lang="en-US" sz="1350" dirty="0"/>
              <a:t>  land for last couple hundred yards</a:t>
            </a:r>
            <a:br>
              <a:rPr lang="en-US" sz="1350" dirty="0"/>
            </a:br>
            <a:endParaRPr lang="en-US" sz="1350" dirty="0"/>
          </a:p>
        </p:txBody>
      </p:sp>
      <p:sp>
        <p:nvSpPr>
          <p:cNvPr id="10" name="TextBox 9">
            <a:extLst>
              <a:ext uri="{FF2B5EF4-FFF2-40B4-BE49-F238E27FC236}">
                <a16:creationId xmlns:a16="http://schemas.microsoft.com/office/drawing/2014/main" id="{7A23C2BB-8BA8-CBD6-3A20-5E5AE2FC1B69}"/>
              </a:ext>
            </a:extLst>
          </p:cNvPr>
          <p:cNvSpPr txBox="1"/>
          <p:nvPr/>
        </p:nvSpPr>
        <p:spPr>
          <a:xfrm rot="20166866">
            <a:off x="3255106" y="5951998"/>
            <a:ext cx="1015021" cy="246221"/>
          </a:xfrm>
          <a:prstGeom prst="rect">
            <a:avLst/>
          </a:prstGeom>
          <a:noFill/>
        </p:spPr>
        <p:txBody>
          <a:bodyPr wrap="none" rtlCol="0">
            <a:spAutoFit/>
          </a:bodyPr>
          <a:lstStyle/>
          <a:p>
            <a:r>
              <a:rPr lang="en-US" sz="1000" dirty="0">
                <a:solidFill>
                  <a:srgbClr val="7030A0"/>
                </a:solidFill>
              </a:rPr>
              <a:t>Riverneck Road </a:t>
            </a:r>
          </a:p>
        </p:txBody>
      </p:sp>
      <p:sp>
        <p:nvSpPr>
          <p:cNvPr id="15" name="Freeform: Shape 14">
            <a:extLst>
              <a:ext uri="{FF2B5EF4-FFF2-40B4-BE49-F238E27FC236}">
                <a16:creationId xmlns:a16="http://schemas.microsoft.com/office/drawing/2014/main" id="{559FA432-1786-4D08-F20D-BC610CA68F18}"/>
              </a:ext>
            </a:extLst>
          </p:cNvPr>
          <p:cNvSpPr/>
          <p:nvPr/>
        </p:nvSpPr>
        <p:spPr>
          <a:xfrm>
            <a:off x="4872789" y="3104147"/>
            <a:ext cx="1323474" cy="372979"/>
          </a:xfrm>
          <a:custGeom>
            <a:avLst/>
            <a:gdLst>
              <a:gd name="connsiteX0" fmla="*/ 0 w 1323474"/>
              <a:gd name="connsiteY0" fmla="*/ 372979 h 372979"/>
              <a:gd name="connsiteX1" fmla="*/ 96253 w 1323474"/>
              <a:gd name="connsiteY1" fmla="*/ 324853 h 372979"/>
              <a:gd name="connsiteX2" fmla="*/ 132348 w 1323474"/>
              <a:gd name="connsiteY2" fmla="*/ 312821 h 372979"/>
              <a:gd name="connsiteX3" fmla="*/ 385011 w 1323474"/>
              <a:gd name="connsiteY3" fmla="*/ 168442 h 372979"/>
              <a:gd name="connsiteX4" fmla="*/ 445169 w 1323474"/>
              <a:gd name="connsiteY4" fmla="*/ 156411 h 372979"/>
              <a:gd name="connsiteX5" fmla="*/ 517358 w 1323474"/>
              <a:gd name="connsiteY5" fmla="*/ 108285 h 372979"/>
              <a:gd name="connsiteX6" fmla="*/ 673769 w 1323474"/>
              <a:gd name="connsiteY6" fmla="*/ 72190 h 372979"/>
              <a:gd name="connsiteX7" fmla="*/ 914400 w 1323474"/>
              <a:gd name="connsiteY7" fmla="*/ 84221 h 372979"/>
              <a:gd name="connsiteX8" fmla="*/ 986590 w 1323474"/>
              <a:gd name="connsiteY8" fmla="*/ 60158 h 372979"/>
              <a:gd name="connsiteX9" fmla="*/ 1130969 w 1323474"/>
              <a:gd name="connsiteY9" fmla="*/ 0 h 372979"/>
              <a:gd name="connsiteX10" fmla="*/ 1311443 w 1323474"/>
              <a:gd name="connsiteY10" fmla="*/ 72190 h 372979"/>
              <a:gd name="connsiteX11" fmla="*/ 1323474 w 1323474"/>
              <a:gd name="connsiteY11" fmla="*/ 84221 h 37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3474" h="372979">
                <a:moveTo>
                  <a:pt x="0" y="372979"/>
                </a:moveTo>
                <a:cubicBezTo>
                  <a:pt x="208156" y="289717"/>
                  <a:pt x="-47913" y="396936"/>
                  <a:pt x="96253" y="324853"/>
                </a:cubicBezTo>
                <a:cubicBezTo>
                  <a:pt x="107597" y="319181"/>
                  <a:pt x="121294" y="319039"/>
                  <a:pt x="132348" y="312821"/>
                </a:cubicBezTo>
                <a:cubicBezTo>
                  <a:pt x="207719" y="270425"/>
                  <a:pt x="299390" y="201373"/>
                  <a:pt x="385011" y="168442"/>
                </a:cubicBezTo>
                <a:cubicBezTo>
                  <a:pt x="404098" y="161101"/>
                  <a:pt x="425116" y="160421"/>
                  <a:pt x="445169" y="156411"/>
                </a:cubicBezTo>
                <a:cubicBezTo>
                  <a:pt x="469232" y="140369"/>
                  <a:pt x="491491" y="121219"/>
                  <a:pt x="517358" y="108285"/>
                </a:cubicBezTo>
                <a:cubicBezTo>
                  <a:pt x="570211" y="81858"/>
                  <a:pt x="616136" y="80423"/>
                  <a:pt x="673769" y="72190"/>
                </a:cubicBezTo>
                <a:cubicBezTo>
                  <a:pt x="753979" y="76200"/>
                  <a:pt x="834149" y="87308"/>
                  <a:pt x="914400" y="84221"/>
                </a:cubicBezTo>
                <a:cubicBezTo>
                  <a:pt x="939746" y="83246"/>
                  <a:pt x="963903" y="71501"/>
                  <a:pt x="986590" y="60158"/>
                </a:cubicBezTo>
                <a:cubicBezTo>
                  <a:pt x="1097633" y="4637"/>
                  <a:pt x="1048043" y="20732"/>
                  <a:pt x="1130969" y="0"/>
                </a:cubicBezTo>
                <a:cubicBezTo>
                  <a:pt x="1234123" y="34385"/>
                  <a:pt x="1248799" y="25208"/>
                  <a:pt x="1311443" y="72190"/>
                </a:cubicBezTo>
                <a:cubicBezTo>
                  <a:pt x="1315980" y="75593"/>
                  <a:pt x="1319464" y="80211"/>
                  <a:pt x="1323474" y="84221"/>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DBDA6C5-9EC6-75D8-6F64-5E37C191837C}"/>
              </a:ext>
            </a:extLst>
          </p:cNvPr>
          <p:cNvSpPr txBox="1"/>
          <p:nvPr/>
        </p:nvSpPr>
        <p:spPr>
          <a:xfrm rot="20418675">
            <a:off x="2056600" y="4116735"/>
            <a:ext cx="949299" cy="246221"/>
          </a:xfrm>
          <a:prstGeom prst="rect">
            <a:avLst/>
          </a:prstGeom>
          <a:noFill/>
        </p:spPr>
        <p:txBody>
          <a:bodyPr wrap="none" rtlCol="0">
            <a:spAutoFit/>
          </a:bodyPr>
          <a:lstStyle/>
          <a:p>
            <a:r>
              <a:rPr lang="en-US" sz="1000" dirty="0">
                <a:solidFill>
                  <a:srgbClr val="7030A0"/>
                </a:solidFill>
              </a:rPr>
              <a:t>BFRT to Lowell</a:t>
            </a:r>
          </a:p>
        </p:txBody>
      </p:sp>
      <p:sp>
        <p:nvSpPr>
          <p:cNvPr id="19" name="TextBox 18">
            <a:extLst>
              <a:ext uri="{FF2B5EF4-FFF2-40B4-BE49-F238E27FC236}">
                <a16:creationId xmlns:a16="http://schemas.microsoft.com/office/drawing/2014/main" id="{521BF4FE-0984-F4C9-9CA6-3022037F8716}"/>
              </a:ext>
            </a:extLst>
          </p:cNvPr>
          <p:cNvSpPr txBox="1"/>
          <p:nvPr/>
        </p:nvSpPr>
        <p:spPr>
          <a:xfrm>
            <a:off x="3020199" y="2485669"/>
            <a:ext cx="1013419" cy="261610"/>
          </a:xfrm>
          <a:prstGeom prst="rect">
            <a:avLst/>
          </a:prstGeom>
          <a:noFill/>
        </p:spPr>
        <p:txBody>
          <a:bodyPr wrap="none" rtlCol="0">
            <a:spAutoFit/>
          </a:bodyPr>
          <a:lstStyle/>
          <a:p>
            <a:r>
              <a:rPr lang="en-US" sz="1100" dirty="0">
                <a:solidFill>
                  <a:srgbClr val="FF0000"/>
                </a:solidFill>
              </a:rPr>
              <a:t>Multi-use Trail</a:t>
            </a:r>
          </a:p>
        </p:txBody>
      </p:sp>
      <p:sp>
        <p:nvSpPr>
          <p:cNvPr id="20" name="TextBox 19">
            <a:extLst>
              <a:ext uri="{FF2B5EF4-FFF2-40B4-BE49-F238E27FC236}">
                <a16:creationId xmlns:a16="http://schemas.microsoft.com/office/drawing/2014/main" id="{3EB315E2-2732-D30D-D1BE-8086BAA8CD17}"/>
              </a:ext>
            </a:extLst>
          </p:cNvPr>
          <p:cNvSpPr txBox="1"/>
          <p:nvPr/>
        </p:nvSpPr>
        <p:spPr>
          <a:xfrm rot="20354486">
            <a:off x="5052752" y="3195927"/>
            <a:ext cx="731290" cy="261610"/>
          </a:xfrm>
          <a:prstGeom prst="rect">
            <a:avLst/>
          </a:prstGeom>
          <a:noFill/>
        </p:spPr>
        <p:txBody>
          <a:bodyPr wrap="none" rtlCol="0">
            <a:spAutoFit/>
          </a:bodyPr>
          <a:lstStyle/>
          <a:p>
            <a:r>
              <a:rPr lang="en-US" sz="1100" dirty="0">
                <a:solidFill>
                  <a:srgbClr val="FF0000"/>
                </a:solidFill>
              </a:rPr>
              <a:t>Bike Lane</a:t>
            </a:r>
          </a:p>
        </p:txBody>
      </p:sp>
      <p:sp>
        <p:nvSpPr>
          <p:cNvPr id="13" name="Freeform: Shape 12">
            <a:extLst>
              <a:ext uri="{FF2B5EF4-FFF2-40B4-BE49-F238E27FC236}">
                <a16:creationId xmlns:a16="http://schemas.microsoft.com/office/drawing/2014/main" id="{EEF24A3F-C6F6-3CD1-1341-91F389AC52B1}"/>
              </a:ext>
            </a:extLst>
          </p:cNvPr>
          <p:cNvSpPr/>
          <p:nvPr/>
        </p:nvSpPr>
        <p:spPr>
          <a:xfrm>
            <a:off x="1222513" y="4711148"/>
            <a:ext cx="2355574" cy="1341782"/>
          </a:xfrm>
          <a:custGeom>
            <a:avLst/>
            <a:gdLst>
              <a:gd name="connsiteX0" fmla="*/ 0 w 2355574"/>
              <a:gd name="connsiteY0" fmla="*/ 129209 h 1341782"/>
              <a:gd name="connsiteX1" fmla="*/ 129209 w 2355574"/>
              <a:gd name="connsiteY1" fmla="*/ 99391 h 1341782"/>
              <a:gd name="connsiteX2" fmla="*/ 159026 w 2355574"/>
              <a:gd name="connsiteY2" fmla="*/ 89452 h 1341782"/>
              <a:gd name="connsiteX3" fmla="*/ 487017 w 2355574"/>
              <a:gd name="connsiteY3" fmla="*/ 69574 h 1341782"/>
              <a:gd name="connsiteX4" fmla="*/ 596348 w 2355574"/>
              <a:gd name="connsiteY4" fmla="*/ 59635 h 1341782"/>
              <a:gd name="connsiteX5" fmla="*/ 646044 w 2355574"/>
              <a:gd name="connsiteY5" fmla="*/ 69574 h 1341782"/>
              <a:gd name="connsiteX6" fmla="*/ 705678 w 2355574"/>
              <a:gd name="connsiteY6" fmla="*/ 79513 h 1341782"/>
              <a:gd name="connsiteX7" fmla="*/ 934278 w 2355574"/>
              <a:gd name="connsiteY7" fmla="*/ 69574 h 1341782"/>
              <a:gd name="connsiteX8" fmla="*/ 1192696 w 2355574"/>
              <a:gd name="connsiteY8" fmla="*/ 59635 h 1341782"/>
              <a:gd name="connsiteX9" fmla="*/ 1351722 w 2355574"/>
              <a:gd name="connsiteY9" fmla="*/ 39756 h 1341782"/>
              <a:gd name="connsiteX10" fmla="*/ 1530626 w 2355574"/>
              <a:gd name="connsiteY10" fmla="*/ 9939 h 1341782"/>
              <a:gd name="connsiteX11" fmla="*/ 1570383 w 2355574"/>
              <a:gd name="connsiteY11" fmla="*/ 0 h 1341782"/>
              <a:gd name="connsiteX12" fmla="*/ 1729409 w 2355574"/>
              <a:gd name="connsiteY12" fmla="*/ 19878 h 1341782"/>
              <a:gd name="connsiteX13" fmla="*/ 1769165 w 2355574"/>
              <a:gd name="connsiteY13" fmla="*/ 39756 h 1341782"/>
              <a:gd name="connsiteX14" fmla="*/ 1798983 w 2355574"/>
              <a:gd name="connsiteY14" fmla="*/ 49695 h 1341782"/>
              <a:gd name="connsiteX15" fmla="*/ 1878496 w 2355574"/>
              <a:gd name="connsiteY15" fmla="*/ 59635 h 1341782"/>
              <a:gd name="connsiteX16" fmla="*/ 1898374 w 2355574"/>
              <a:gd name="connsiteY16" fmla="*/ 89452 h 1341782"/>
              <a:gd name="connsiteX17" fmla="*/ 1948070 w 2355574"/>
              <a:gd name="connsiteY17" fmla="*/ 139148 h 1341782"/>
              <a:gd name="connsiteX18" fmla="*/ 1987826 w 2355574"/>
              <a:gd name="connsiteY18" fmla="*/ 198782 h 1341782"/>
              <a:gd name="connsiteX19" fmla="*/ 2007704 w 2355574"/>
              <a:gd name="connsiteY19" fmla="*/ 258417 h 1341782"/>
              <a:gd name="connsiteX20" fmla="*/ 2017644 w 2355574"/>
              <a:gd name="connsiteY20" fmla="*/ 288235 h 1341782"/>
              <a:gd name="connsiteX21" fmla="*/ 2007704 w 2355574"/>
              <a:gd name="connsiteY21" fmla="*/ 705678 h 1341782"/>
              <a:gd name="connsiteX22" fmla="*/ 2017644 w 2355574"/>
              <a:gd name="connsiteY22" fmla="*/ 864704 h 1341782"/>
              <a:gd name="connsiteX23" fmla="*/ 2027583 w 2355574"/>
              <a:gd name="connsiteY23" fmla="*/ 894522 h 1341782"/>
              <a:gd name="connsiteX24" fmla="*/ 2057400 w 2355574"/>
              <a:gd name="connsiteY24" fmla="*/ 924339 h 1341782"/>
              <a:gd name="connsiteX25" fmla="*/ 2077278 w 2355574"/>
              <a:gd name="connsiteY25" fmla="*/ 954156 h 1341782"/>
              <a:gd name="connsiteX26" fmla="*/ 2107096 w 2355574"/>
              <a:gd name="connsiteY26" fmla="*/ 1003852 h 1341782"/>
              <a:gd name="connsiteX27" fmla="*/ 2126974 w 2355574"/>
              <a:gd name="connsiteY27" fmla="*/ 1033669 h 1341782"/>
              <a:gd name="connsiteX28" fmla="*/ 2176670 w 2355574"/>
              <a:gd name="connsiteY28" fmla="*/ 1093304 h 1341782"/>
              <a:gd name="connsiteX29" fmla="*/ 2266122 w 2355574"/>
              <a:gd name="connsiteY29" fmla="*/ 1222513 h 1341782"/>
              <a:gd name="connsiteX30" fmla="*/ 2276061 w 2355574"/>
              <a:gd name="connsiteY30" fmla="*/ 1252330 h 1341782"/>
              <a:gd name="connsiteX31" fmla="*/ 2295939 w 2355574"/>
              <a:gd name="connsiteY31" fmla="*/ 1272209 h 1341782"/>
              <a:gd name="connsiteX32" fmla="*/ 2355574 w 2355574"/>
              <a:gd name="connsiteY32" fmla="*/ 1341782 h 13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55574" h="1341782">
                <a:moveTo>
                  <a:pt x="0" y="129209"/>
                </a:moveTo>
                <a:cubicBezTo>
                  <a:pt x="39416" y="121325"/>
                  <a:pt x="93255" y="111376"/>
                  <a:pt x="129209" y="99391"/>
                </a:cubicBezTo>
                <a:cubicBezTo>
                  <a:pt x="139148" y="96078"/>
                  <a:pt x="148692" y="91174"/>
                  <a:pt x="159026" y="89452"/>
                </a:cubicBezTo>
                <a:cubicBezTo>
                  <a:pt x="252663" y="73846"/>
                  <a:pt x="417215" y="72482"/>
                  <a:pt x="487017" y="69574"/>
                </a:cubicBezTo>
                <a:cubicBezTo>
                  <a:pt x="523461" y="66261"/>
                  <a:pt x="559754" y="59635"/>
                  <a:pt x="596348" y="59635"/>
                </a:cubicBezTo>
                <a:cubicBezTo>
                  <a:pt x="613241" y="59635"/>
                  <a:pt x="629423" y="66552"/>
                  <a:pt x="646044" y="69574"/>
                </a:cubicBezTo>
                <a:cubicBezTo>
                  <a:pt x="665871" y="73179"/>
                  <a:pt x="685800" y="76200"/>
                  <a:pt x="705678" y="79513"/>
                </a:cubicBezTo>
                <a:lnTo>
                  <a:pt x="934278" y="69574"/>
                </a:lnTo>
                <a:cubicBezTo>
                  <a:pt x="1020409" y="66058"/>
                  <a:pt x="1106712" y="65777"/>
                  <a:pt x="1192696" y="59635"/>
                </a:cubicBezTo>
                <a:cubicBezTo>
                  <a:pt x="1245981" y="55829"/>
                  <a:pt x="1298750" y="46666"/>
                  <a:pt x="1351722" y="39756"/>
                </a:cubicBezTo>
                <a:cubicBezTo>
                  <a:pt x="1411575" y="31949"/>
                  <a:pt x="1471662" y="23042"/>
                  <a:pt x="1530626" y="9939"/>
                </a:cubicBezTo>
                <a:cubicBezTo>
                  <a:pt x="1543961" y="6976"/>
                  <a:pt x="1557131" y="3313"/>
                  <a:pt x="1570383" y="0"/>
                </a:cubicBezTo>
                <a:cubicBezTo>
                  <a:pt x="1623392" y="6626"/>
                  <a:pt x="1677025" y="9401"/>
                  <a:pt x="1729409" y="19878"/>
                </a:cubicBezTo>
                <a:cubicBezTo>
                  <a:pt x="1743937" y="22784"/>
                  <a:pt x="1755547" y="33920"/>
                  <a:pt x="1769165" y="39756"/>
                </a:cubicBezTo>
                <a:cubicBezTo>
                  <a:pt x="1778795" y="43883"/>
                  <a:pt x="1788675" y="47821"/>
                  <a:pt x="1798983" y="49695"/>
                </a:cubicBezTo>
                <a:cubicBezTo>
                  <a:pt x="1825263" y="54473"/>
                  <a:pt x="1851992" y="56322"/>
                  <a:pt x="1878496" y="59635"/>
                </a:cubicBezTo>
                <a:cubicBezTo>
                  <a:pt x="1885122" y="69574"/>
                  <a:pt x="1890508" y="80462"/>
                  <a:pt x="1898374" y="89452"/>
                </a:cubicBezTo>
                <a:cubicBezTo>
                  <a:pt x="1913801" y="107083"/>
                  <a:pt x="1948070" y="139148"/>
                  <a:pt x="1948070" y="139148"/>
                </a:cubicBezTo>
                <a:cubicBezTo>
                  <a:pt x="1980952" y="237794"/>
                  <a:pt x="1925783" y="87104"/>
                  <a:pt x="1987826" y="198782"/>
                </a:cubicBezTo>
                <a:cubicBezTo>
                  <a:pt x="1998002" y="217099"/>
                  <a:pt x="2001078" y="238539"/>
                  <a:pt x="2007704" y="258417"/>
                </a:cubicBezTo>
                <a:lnTo>
                  <a:pt x="2017644" y="288235"/>
                </a:lnTo>
                <a:cubicBezTo>
                  <a:pt x="2014331" y="427383"/>
                  <a:pt x="2007704" y="566491"/>
                  <a:pt x="2007704" y="705678"/>
                </a:cubicBezTo>
                <a:cubicBezTo>
                  <a:pt x="2007704" y="758790"/>
                  <a:pt x="2012084" y="811884"/>
                  <a:pt x="2017644" y="864704"/>
                </a:cubicBezTo>
                <a:cubicBezTo>
                  <a:pt x="2018741" y="875123"/>
                  <a:pt x="2021772" y="885805"/>
                  <a:pt x="2027583" y="894522"/>
                </a:cubicBezTo>
                <a:cubicBezTo>
                  <a:pt x="2035380" y="906217"/>
                  <a:pt x="2048402" y="913541"/>
                  <a:pt x="2057400" y="924339"/>
                </a:cubicBezTo>
                <a:cubicBezTo>
                  <a:pt x="2065047" y="933516"/>
                  <a:pt x="2070652" y="944217"/>
                  <a:pt x="2077278" y="954156"/>
                </a:cubicBezTo>
                <a:cubicBezTo>
                  <a:pt x="2094539" y="1005939"/>
                  <a:pt x="2075910" y="964871"/>
                  <a:pt x="2107096" y="1003852"/>
                </a:cubicBezTo>
                <a:cubicBezTo>
                  <a:pt x="2114558" y="1013180"/>
                  <a:pt x="2120031" y="1023949"/>
                  <a:pt x="2126974" y="1033669"/>
                </a:cubicBezTo>
                <a:cubicBezTo>
                  <a:pt x="2156509" y="1075019"/>
                  <a:pt x="2148417" y="1065053"/>
                  <a:pt x="2176670" y="1093304"/>
                </a:cubicBezTo>
                <a:cubicBezTo>
                  <a:pt x="2271582" y="1283131"/>
                  <a:pt x="2160150" y="1081218"/>
                  <a:pt x="2266122" y="1222513"/>
                </a:cubicBezTo>
                <a:cubicBezTo>
                  <a:pt x="2272408" y="1230894"/>
                  <a:pt x="2270671" y="1243346"/>
                  <a:pt x="2276061" y="1252330"/>
                </a:cubicBezTo>
                <a:cubicBezTo>
                  <a:pt x="2280882" y="1260365"/>
                  <a:pt x="2289940" y="1265010"/>
                  <a:pt x="2295939" y="1272209"/>
                </a:cubicBezTo>
                <a:cubicBezTo>
                  <a:pt x="2359685" y="1348703"/>
                  <a:pt x="2292412" y="1278620"/>
                  <a:pt x="2355574" y="1341782"/>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B192C67-AC62-E053-C0DA-CAB56747E684}"/>
              </a:ext>
            </a:extLst>
          </p:cNvPr>
          <p:cNvPicPr>
            <a:picLocks noChangeAspect="1"/>
          </p:cNvPicPr>
          <p:nvPr/>
        </p:nvPicPr>
        <p:blipFill>
          <a:blip r:embed="rId4"/>
          <a:stretch>
            <a:fillRect/>
          </a:stretch>
        </p:blipFill>
        <p:spPr>
          <a:xfrm>
            <a:off x="0" y="6393173"/>
            <a:ext cx="6375166" cy="426757"/>
          </a:xfrm>
          <a:prstGeom prst="rect">
            <a:avLst/>
          </a:prstGeom>
        </p:spPr>
      </p:pic>
    </p:spTree>
    <p:extLst>
      <p:ext uri="{BB962C8B-B14F-4D97-AF65-F5344CB8AC3E}">
        <p14:creationId xmlns:p14="http://schemas.microsoft.com/office/powerpoint/2010/main" val="2038656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47F3F-5929-0AA5-EB1F-F2FE933E140E}"/>
              </a:ext>
            </a:extLst>
          </p:cNvPr>
          <p:cNvSpPr>
            <a:spLocks noGrp="1"/>
          </p:cNvSpPr>
          <p:nvPr>
            <p:ph type="title"/>
          </p:nvPr>
        </p:nvSpPr>
        <p:spPr>
          <a:xfrm>
            <a:off x="628650" y="147553"/>
            <a:ext cx="7886700" cy="675760"/>
          </a:xfrm>
        </p:spPr>
        <p:txBody>
          <a:bodyPr>
            <a:normAutofit fontScale="90000"/>
          </a:bodyPr>
          <a:lstStyle/>
          <a:p>
            <a:r>
              <a:rPr lang="en-US" dirty="0"/>
              <a:t>BFRT to Riverneck Road - Photos</a:t>
            </a:r>
          </a:p>
        </p:txBody>
      </p:sp>
      <p:sp>
        <p:nvSpPr>
          <p:cNvPr id="3" name="Slide Number Placeholder 2">
            <a:extLst>
              <a:ext uri="{FF2B5EF4-FFF2-40B4-BE49-F238E27FC236}">
                <a16:creationId xmlns:a16="http://schemas.microsoft.com/office/drawing/2014/main" id="{26A0BAF5-37BA-CB8E-BEA4-1740C0BFB55F}"/>
              </a:ext>
            </a:extLst>
          </p:cNvPr>
          <p:cNvSpPr>
            <a:spLocks noGrp="1"/>
          </p:cNvSpPr>
          <p:nvPr>
            <p:ph type="sldNum" sz="quarter" idx="12"/>
          </p:nvPr>
        </p:nvSpPr>
        <p:spPr/>
        <p:txBody>
          <a:bodyPr/>
          <a:lstStyle/>
          <a:p>
            <a:fld id="{BD3B2A05-6373-4037-9133-FDE3B40E1D74}" type="slidenum">
              <a:rPr lang="en-US" smtClean="0"/>
              <a:t>16</a:t>
            </a:fld>
            <a:endParaRPr lang="en-US"/>
          </a:p>
        </p:txBody>
      </p:sp>
      <p:sp>
        <p:nvSpPr>
          <p:cNvPr id="14" name="TextBox 13">
            <a:extLst>
              <a:ext uri="{FF2B5EF4-FFF2-40B4-BE49-F238E27FC236}">
                <a16:creationId xmlns:a16="http://schemas.microsoft.com/office/drawing/2014/main" id="{22D3A223-77B7-9669-AE21-9ED93E69C073}"/>
              </a:ext>
            </a:extLst>
          </p:cNvPr>
          <p:cNvSpPr txBox="1"/>
          <p:nvPr/>
        </p:nvSpPr>
        <p:spPr>
          <a:xfrm>
            <a:off x="795990" y="2799705"/>
            <a:ext cx="1894045" cy="830997"/>
          </a:xfrm>
          <a:prstGeom prst="rect">
            <a:avLst/>
          </a:prstGeom>
          <a:noFill/>
        </p:spPr>
        <p:txBody>
          <a:bodyPr wrap="none" rtlCol="0">
            <a:spAutoFit/>
          </a:bodyPr>
          <a:lstStyle/>
          <a:p>
            <a:pPr algn="ctr"/>
            <a:r>
              <a:rPr lang="en-US" dirty="0"/>
              <a:t>BFRT Tunnel from </a:t>
            </a:r>
            <a:br>
              <a:rPr lang="en-US" dirty="0"/>
            </a:br>
            <a:r>
              <a:rPr lang="en-US" dirty="0"/>
              <a:t>495E Right of Way</a:t>
            </a:r>
            <a:br>
              <a:rPr lang="en-US" dirty="0"/>
            </a:br>
            <a:r>
              <a:rPr lang="en-US" sz="1200" dirty="0"/>
              <a:t>to NW</a:t>
            </a:r>
            <a:endParaRPr lang="en-US" dirty="0"/>
          </a:p>
        </p:txBody>
      </p:sp>
      <p:sp>
        <p:nvSpPr>
          <p:cNvPr id="17" name="TextBox 16">
            <a:extLst>
              <a:ext uri="{FF2B5EF4-FFF2-40B4-BE49-F238E27FC236}">
                <a16:creationId xmlns:a16="http://schemas.microsoft.com/office/drawing/2014/main" id="{DB132B1C-7DE6-4910-C180-E13627E4A197}"/>
              </a:ext>
            </a:extLst>
          </p:cNvPr>
          <p:cNvSpPr txBox="1"/>
          <p:nvPr/>
        </p:nvSpPr>
        <p:spPr>
          <a:xfrm>
            <a:off x="6402285" y="2887208"/>
            <a:ext cx="2204001" cy="830997"/>
          </a:xfrm>
          <a:prstGeom prst="rect">
            <a:avLst/>
          </a:prstGeom>
          <a:noFill/>
        </p:spPr>
        <p:txBody>
          <a:bodyPr wrap="none" rtlCol="0">
            <a:spAutoFit/>
          </a:bodyPr>
          <a:lstStyle/>
          <a:p>
            <a:pPr algn="ctr"/>
            <a:r>
              <a:rPr lang="en-US" dirty="0"/>
              <a:t>River Meadow Brook,</a:t>
            </a:r>
            <a:br>
              <a:rPr lang="en-US" dirty="0"/>
            </a:br>
            <a:r>
              <a:rPr lang="en-US" dirty="0"/>
              <a:t>Bridge Needed</a:t>
            </a:r>
            <a:br>
              <a:rPr lang="en-US" sz="1200" dirty="0"/>
            </a:br>
            <a:r>
              <a:rPr lang="en-US" sz="1200" dirty="0"/>
              <a:t>to NW </a:t>
            </a:r>
            <a:endParaRPr lang="en-US" dirty="0"/>
          </a:p>
        </p:txBody>
      </p:sp>
      <p:sp>
        <p:nvSpPr>
          <p:cNvPr id="18" name="TextBox 17">
            <a:extLst>
              <a:ext uri="{FF2B5EF4-FFF2-40B4-BE49-F238E27FC236}">
                <a16:creationId xmlns:a16="http://schemas.microsoft.com/office/drawing/2014/main" id="{084ADF94-44E7-8003-214B-A2A1252AC464}"/>
              </a:ext>
            </a:extLst>
          </p:cNvPr>
          <p:cNvSpPr txBox="1"/>
          <p:nvPr/>
        </p:nvSpPr>
        <p:spPr>
          <a:xfrm>
            <a:off x="3870403" y="2799445"/>
            <a:ext cx="1374094" cy="830997"/>
          </a:xfrm>
          <a:prstGeom prst="rect">
            <a:avLst/>
          </a:prstGeom>
          <a:noFill/>
        </p:spPr>
        <p:txBody>
          <a:bodyPr wrap="none" rtlCol="0">
            <a:spAutoFit/>
          </a:bodyPr>
          <a:lstStyle/>
          <a:p>
            <a:pPr algn="ctr"/>
            <a:r>
              <a:rPr lang="en-US" dirty="0"/>
              <a:t>Off-Highway</a:t>
            </a:r>
            <a:br>
              <a:rPr lang="en-US" dirty="0"/>
            </a:br>
            <a:r>
              <a:rPr lang="en-US" dirty="0"/>
              <a:t>Right of Way</a:t>
            </a:r>
            <a:br>
              <a:rPr lang="en-US" dirty="0"/>
            </a:br>
            <a:r>
              <a:rPr lang="en-US" sz="1200" dirty="0"/>
              <a:t>to NE</a:t>
            </a:r>
          </a:p>
        </p:txBody>
      </p:sp>
      <p:sp>
        <p:nvSpPr>
          <p:cNvPr id="21" name="TextBox 20">
            <a:extLst>
              <a:ext uri="{FF2B5EF4-FFF2-40B4-BE49-F238E27FC236}">
                <a16:creationId xmlns:a16="http://schemas.microsoft.com/office/drawing/2014/main" id="{481AED86-9E6A-5283-00C2-5BE5E3F35C56}"/>
              </a:ext>
            </a:extLst>
          </p:cNvPr>
          <p:cNvSpPr txBox="1"/>
          <p:nvPr/>
        </p:nvSpPr>
        <p:spPr>
          <a:xfrm>
            <a:off x="972161" y="5796600"/>
            <a:ext cx="1663852" cy="830997"/>
          </a:xfrm>
          <a:prstGeom prst="rect">
            <a:avLst/>
          </a:prstGeom>
          <a:noFill/>
        </p:spPr>
        <p:txBody>
          <a:bodyPr wrap="none" rtlCol="0">
            <a:spAutoFit/>
          </a:bodyPr>
          <a:lstStyle/>
          <a:p>
            <a:pPr algn="ctr"/>
            <a:r>
              <a:rPr lang="en-US" dirty="0"/>
              <a:t>Trail off End of </a:t>
            </a:r>
            <a:br>
              <a:rPr lang="en-US" dirty="0"/>
            </a:br>
            <a:r>
              <a:rPr lang="en-US" dirty="0"/>
              <a:t>New Fletcher St</a:t>
            </a:r>
            <a:br>
              <a:rPr lang="en-US" dirty="0"/>
            </a:br>
            <a:r>
              <a:rPr lang="en-US" sz="1200" dirty="0"/>
              <a:t>to W</a:t>
            </a:r>
            <a:endParaRPr lang="en-US" dirty="0"/>
          </a:p>
        </p:txBody>
      </p:sp>
      <p:sp>
        <p:nvSpPr>
          <p:cNvPr id="22" name="TextBox 21">
            <a:extLst>
              <a:ext uri="{FF2B5EF4-FFF2-40B4-BE49-F238E27FC236}">
                <a16:creationId xmlns:a16="http://schemas.microsoft.com/office/drawing/2014/main" id="{8747913D-E0E9-578F-3B15-A3E397B33AAB}"/>
              </a:ext>
            </a:extLst>
          </p:cNvPr>
          <p:cNvSpPr txBox="1"/>
          <p:nvPr/>
        </p:nvSpPr>
        <p:spPr>
          <a:xfrm>
            <a:off x="6441532" y="5796600"/>
            <a:ext cx="1916550" cy="830997"/>
          </a:xfrm>
          <a:prstGeom prst="rect">
            <a:avLst/>
          </a:prstGeom>
          <a:noFill/>
        </p:spPr>
        <p:txBody>
          <a:bodyPr wrap="none" rtlCol="0">
            <a:spAutoFit/>
          </a:bodyPr>
          <a:lstStyle/>
          <a:p>
            <a:pPr algn="ctr"/>
            <a:r>
              <a:rPr lang="en-US" dirty="0"/>
              <a:t>Possible Easement</a:t>
            </a:r>
            <a:br>
              <a:rPr lang="en-US" dirty="0"/>
            </a:br>
            <a:r>
              <a:rPr lang="en-US" dirty="0"/>
              <a:t>at Riverneck Road</a:t>
            </a:r>
            <a:br>
              <a:rPr lang="en-US" dirty="0"/>
            </a:br>
            <a:r>
              <a:rPr lang="en-US" sz="1200" dirty="0"/>
              <a:t>to N</a:t>
            </a:r>
            <a:endParaRPr lang="en-US" dirty="0"/>
          </a:p>
        </p:txBody>
      </p:sp>
      <p:sp>
        <p:nvSpPr>
          <p:cNvPr id="23" name="TextBox 22">
            <a:extLst>
              <a:ext uri="{FF2B5EF4-FFF2-40B4-BE49-F238E27FC236}">
                <a16:creationId xmlns:a16="http://schemas.microsoft.com/office/drawing/2014/main" id="{75ED3269-2EFA-7B1A-0F81-48446B973D7F}"/>
              </a:ext>
            </a:extLst>
          </p:cNvPr>
          <p:cNvSpPr txBox="1"/>
          <p:nvPr/>
        </p:nvSpPr>
        <p:spPr>
          <a:xfrm>
            <a:off x="3728341" y="5796600"/>
            <a:ext cx="1423402" cy="830997"/>
          </a:xfrm>
          <a:prstGeom prst="rect">
            <a:avLst/>
          </a:prstGeom>
          <a:noFill/>
        </p:spPr>
        <p:txBody>
          <a:bodyPr wrap="none" rtlCol="0">
            <a:spAutoFit/>
          </a:bodyPr>
          <a:lstStyle/>
          <a:p>
            <a:pPr algn="ctr"/>
            <a:r>
              <a:rPr lang="en-US" dirty="0"/>
              <a:t>Trail on Town</a:t>
            </a:r>
            <a:br>
              <a:rPr lang="en-US" dirty="0"/>
            </a:br>
            <a:r>
              <a:rPr lang="en-US" dirty="0"/>
              <a:t>Open Space</a:t>
            </a:r>
            <a:br>
              <a:rPr lang="en-US" dirty="0"/>
            </a:br>
            <a:r>
              <a:rPr lang="en-US" sz="1200" dirty="0"/>
              <a:t>to E</a:t>
            </a:r>
          </a:p>
        </p:txBody>
      </p:sp>
      <p:pic>
        <p:nvPicPr>
          <p:cNvPr id="6" name="Picture 5">
            <a:extLst>
              <a:ext uri="{FF2B5EF4-FFF2-40B4-BE49-F238E27FC236}">
                <a16:creationId xmlns:a16="http://schemas.microsoft.com/office/drawing/2014/main" id="{D4496198-BECB-4B3B-B9FD-73B555D89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825" y="934301"/>
            <a:ext cx="2482747" cy="1862060"/>
          </a:xfrm>
          <a:prstGeom prst="rect">
            <a:avLst/>
          </a:prstGeom>
        </p:spPr>
      </p:pic>
      <p:pic>
        <p:nvPicPr>
          <p:cNvPr id="10" name="Picture 9">
            <a:extLst>
              <a:ext uri="{FF2B5EF4-FFF2-40B4-BE49-F238E27FC236}">
                <a16:creationId xmlns:a16="http://schemas.microsoft.com/office/drawing/2014/main" id="{C03D3761-C9C9-76B5-6152-F3F50248B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023" y="930719"/>
            <a:ext cx="2485800" cy="1864350"/>
          </a:xfrm>
          <a:prstGeom prst="rect">
            <a:avLst/>
          </a:prstGeom>
        </p:spPr>
      </p:pic>
      <p:pic>
        <p:nvPicPr>
          <p:cNvPr id="15" name="Picture 14">
            <a:extLst>
              <a:ext uri="{FF2B5EF4-FFF2-40B4-BE49-F238E27FC236}">
                <a16:creationId xmlns:a16="http://schemas.microsoft.com/office/drawing/2014/main" id="{46220C96-D2D1-11E9-5BF3-14F2E3F30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8428" y="926343"/>
            <a:ext cx="2482747" cy="1862060"/>
          </a:xfrm>
          <a:prstGeom prst="rect">
            <a:avLst/>
          </a:prstGeom>
        </p:spPr>
      </p:pic>
      <p:pic>
        <p:nvPicPr>
          <p:cNvPr id="19" name="Picture 18">
            <a:extLst>
              <a:ext uri="{FF2B5EF4-FFF2-40B4-BE49-F238E27FC236}">
                <a16:creationId xmlns:a16="http://schemas.microsoft.com/office/drawing/2014/main" id="{5C389A6D-606D-EC06-364C-622BD1E2F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640" y="3894153"/>
            <a:ext cx="2482747" cy="1862060"/>
          </a:xfrm>
          <a:prstGeom prst="rect">
            <a:avLst/>
          </a:prstGeom>
        </p:spPr>
      </p:pic>
      <p:pic>
        <p:nvPicPr>
          <p:cNvPr id="25" name="Picture 24">
            <a:extLst>
              <a:ext uri="{FF2B5EF4-FFF2-40B4-BE49-F238E27FC236}">
                <a16:creationId xmlns:a16="http://schemas.microsoft.com/office/drawing/2014/main" id="{2018D196-DA5D-D4DD-6B2A-DB3FFF86DE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3023" y="3888022"/>
            <a:ext cx="2482747" cy="1862060"/>
          </a:xfrm>
          <a:prstGeom prst="rect">
            <a:avLst/>
          </a:prstGeom>
        </p:spPr>
      </p:pic>
      <p:pic>
        <p:nvPicPr>
          <p:cNvPr id="27" name="Picture 26">
            <a:extLst>
              <a:ext uri="{FF2B5EF4-FFF2-40B4-BE49-F238E27FC236}">
                <a16:creationId xmlns:a16="http://schemas.microsoft.com/office/drawing/2014/main" id="{0B3A3E46-E0EE-50CD-BA08-9CC876ED7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8427" y="3889701"/>
            <a:ext cx="2482747" cy="1862060"/>
          </a:xfrm>
          <a:prstGeom prst="rect">
            <a:avLst/>
          </a:prstGeom>
        </p:spPr>
      </p:pic>
    </p:spTree>
    <p:extLst>
      <p:ext uri="{BB962C8B-B14F-4D97-AF65-F5344CB8AC3E}">
        <p14:creationId xmlns:p14="http://schemas.microsoft.com/office/powerpoint/2010/main" val="1904789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6B7E-3CA5-5877-FF02-720E55351BAB}"/>
              </a:ext>
            </a:extLst>
          </p:cNvPr>
          <p:cNvSpPr>
            <a:spLocks noGrp="1"/>
          </p:cNvSpPr>
          <p:nvPr>
            <p:ph type="title"/>
          </p:nvPr>
        </p:nvSpPr>
        <p:spPr>
          <a:xfrm>
            <a:off x="628650" y="365127"/>
            <a:ext cx="7886700" cy="1006474"/>
          </a:xfrm>
        </p:spPr>
        <p:txBody>
          <a:bodyPr/>
          <a:lstStyle/>
          <a:p>
            <a:r>
              <a:rPr lang="en-US" dirty="0"/>
              <a:t>Wide Enough for a Legal Bike Path</a:t>
            </a:r>
          </a:p>
        </p:txBody>
      </p:sp>
      <p:sp>
        <p:nvSpPr>
          <p:cNvPr id="4" name="Slide Number Placeholder 3">
            <a:extLst>
              <a:ext uri="{FF2B5EF4-FFF2-40B4-BE49-F238E27FC236}">
                <a16:creationId xmlns:a16="http://schemas.microsoft.com/office/drawing/2014/main" id="{4A1C4A05-EEBB-1A6B-2972-BF09AD940AC2}"/>
              </a:ext>
            </a:extLst>
          </p:cNvPr>
          <p:cNvSpPr>
            <a:spLocks noGrp="1"/>
          </p:cNvSpPr>
          <p:nvPr>
            <p:ph type="sldNum" sz="quarter" idx="12"/>
          </p:nvPr>
        </p:nvSpPr>
        <p:spPr/>
        <p:txBody>
          <a:bodyPr/>
          <a:lstStyle/>
          <a:p>
            <a:fld id="{BD3B2A05-6373-4037-9133-FDE3B40E1D74}" type="slidenum">
              <a:rPr lang="en-US" smtClean="0"/>
              <a:t>17</a:t>
            </a:fld>
            <a:endParaRPr lang="en-US"/>
          </a:p>
        </p:txBody>
      </p:sp>
      <p:pic>
        <p:nvPicPr>
          <p:cNvPr id="6" name="Picture 5">
            <a:extLst>
              <a:ext uri="{FF2B5EF4-FFF2-40B4-BE49-F238E27FC236}">
                <a16:creationId xmlns:a16="http://schemas.microsoft.com/office/drawing/2014/main" id="{5C72D77E-966D-1E3F-44F1-B891A700C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184" y="1589741"/>
            <a:ext cx="6133466" cy="4897368"/>
          </a:xfrm>
          <a:prstGeom prst="rect">
            <a:avLst/>
          </a:prstGeom>
        </p:spPr>
      </p:pic>
    </p:spTree>
    <p:extLst>
      <p:ext uri="{BB962C8B-B14F-4D97-AF65-F5344CB8AC3E}">
        <p14:creationId xmlns:p14="http://schemas.microsoft.com/office/powerpoint/2010/main" val="3007999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ACBC-73C6-5C33-3361-6B7B5E9D782C}"/>
              </a:ext>
            </a:extLst>
          </p:cNvPr>
          <p:cNvSpPr>
            <a:spLocks noGrp="1"/>
          </p:cNvSpPr>
          <p:nvPr>
            <p:ph type="title"/>
          </p:nvPr>
        </p:nvSpPr>
        <p:spPr/>
        <p:txBody>
          <a:bodyPr/>
          <a:lstStyle/>
          <a:p>
            <a:r>
              <a:rPr lang="en-US" dirty="0"/>
              <a:t>Before you say it ….</a:t>
            </a:r>
          </a:p>
        </p:txBody>
      </p:sp>
      <p:sp>
        <p:nvSpPr>
          <p:cNvPr id="3" name="Content Placeholder 2">
            <a:extLst>
              <a:ext uri="{FF2B5EF4-FFF2-40B4-BE49-F238E27FC236}">
                <a16:creationId xmlns:a16="http://schemas.microsoft.com/office/drawing/2014/main" id="{A82C2ADF-D1BC-375D-DF9D-662F398095A8}"/>
              </a:ext>
            </a:extLst>
          </p:cNvPr>
          <p:cNvSpPr>
            <a:spLocks noGrp="1"/>
          </p:cNvSpPr>
          <p:nvPr>
            <p:ph idx="1"/>
          </p:nvPr>
        </p:nvSpPr>
        <p:spPr>
          <a:xfrm>
            <a:off x="628650" y="1435395"/>
            <a:ext cx="7886700" cy="5146158"/>
          </a:xfrm>
        </p:spPr>
        <p:txBody>
          <a:bodyPr>
            <a:normAutofit fontScale="85000" lnSpcReduction="20000"/>
          </a:bodyPr>
          <a:lstStyle/>
          <a:p>
            <a:r>
              <a:rPr lang="en-US" dirty="0"/>
              <a:t>Of course this is a long term plan - maybe another decade with work by many groups:</a:t>
            </a:r>
          </a:p>
          <a:p>
            <a:pPr lvl="1"/>
            <a:r>
              <a:rPr lang="en-US" dirty="0"/>
              <a:t>Easement/permission from MA DOT below 495 won’t be trivial</a:t>
            </a:r>
          </a:p>
          <a:p>
            <a:pPr lvl="2"/>
            <a:r>
              <a:rPr lang="en-US" dirty="0"/>
              <a:t>nor for town open space “protected wetland”</a:t>
            </a:r>
          </a:p>
          <a:p>
            <a:pPr lvl="1"/>
            <a:r>
              <a:rPr lang="en-US" dirty="0"/>
              <a:t>River Meadow Brook needs a real bridge, not culvert</a:t>
            </a:r>
          </a:p>
          <a:p>
            <a:pPr lvl="1"/>
            <a:r>
              <a:rPr lang="en-US" dirty="0"/>
              <a:t>Riverneck Road needs painting &amp; maybe widening for bike lane</a:t>
            </a:r>
          </a:p>
          <a:p>
            <a:pPr lvl="2"/>
            <a:r>
              <a:rPr lang="en-US" dirty="0"/>
              <a:t>Town Engineer says it is wide enough to do this</a:t>
            </a:r>
          </a:p>
          <a:p>
            <a:pPr lvl="1"/>
            <a:r>
              <a:rPr lang="en-US" dirty="0"/>
              <a:t>Water Districts may want to  protect well field south of Canal St, but</a:t>
            </a:r>
          </a:p>
          <a:p>
            <a:pPr lvl="2"/>
            <a:r>
              <a:rPr lang="en-US" dirty="0"/>
              <a:t>Canal St seems to be a town road and multi-use trail (per MassDOT)  </a:t>
            </a:r>
          </a:p>
          <a:p>
            <a:pPr lvl="2"/>
            <a:r>
              <a:rPr lang="en-US" dirty="0"/>
              <a:t>Middlesex Canal Association has two</a:t>
            </a:r>
            <a:r>
              <a:rPr lang="en-US" dirty="0">
                <a:solidFill>
                  <a:srgbClr val="FF0000"/>
                </a:solidFill>
              </a:rPr>
              <a:t> </a:t>
            </a:r>
            <a:r>
              <a:rPr lang="en-US" dirty="0"/>
              <a:t>easements already from owners</a:t>
            </a:r>
          </a:p>
          <a:p>
            <a:pPr lvl="1"/>
            <a:r>
              <a:rPr lang="en-US" dirty="0"/>
              <a:t>Canal towpath between Canal St and 3A is seasonal, very boggy</a:t>
            </a:r>
          </a:p>
          <a:p>
            <a:pPr lvl="2"/>
            <a:r>
              <a:rPr lang="en-US" sz="1800" dirty="0"/>
              <a:t>About a half mile needs a boardwalk (or tons of fill) </a:t>
            </a:r>
          </a:p>
          <a:p>
            <a:pPr lvl="1"/>
            <a:r>
              <a:rPr lang="en-US" dirty="0"/>
              <a:t>Bridge by the Concord dam is dangerous for cars, much less bikers</a:t>
            </a:r>
          </a:p>
          <a:p>
            <a:pPr lvl="1"/>
            <a:r>
              <a:rPr lang="en-US" dirty="0"/>
              <a:t>Connection from dam to Billerica Branch RR needs easement</a:t>
            </a:r>
          </a:p>
          <a:p>
            <a:pPr lvl="1"/>
            <a:r>
              <a:rPr lang="en-US" dirty="0"/>
              <a:t>Billerica Branch RR track and power line south to Billerica High is good for trail, but still MBTA owned </a:t>
            </a:r>
          </a:p>
          <a:p>
            <a:r>
              <a:rPr lang="en-US" dirty="0"/>
              <a:t>However, decades of patient work in steps is how we got BFRT, BCT, Yankee Doodle, Middlesex Canal Museum, etc</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F7C1E023-D219-5C3E-14CB-289C78CBBE55}"/>
              </a:ext>
            </a:extLst>
          </p:cNvPr>
          <p:cNvSpPr>
            <a:spLocks noGrp="1"/>
          </p:cNvSpPr>
          <p:nvPr>
            <p:ph type="sldNum" sz="quarter" idx="12"/>
          </p:nvPr>
        </p:nvSpPr>
        <p:spPr/>
        <p:txBody>
          <a:bodyPr/>
          <a:lstStyle/>
          <a:p>
            <a:fld id="{BD3B2A05-6373-4037-9133-FDE3B40E1D74}" type="slidenum">
              <a:rPr lang="en-US" smtClean="0"/>
              <a:t>18</a:t>
            </a:fld>
            <a:endParaRPr lang="en-US"/>
          </a:p>
        </p:txBody>
      </p:sp>
    </p:spTree>
    <p:extLst>
      <p:ext uri="{BB962C8B-B14F-4D97-AF65-F5344CB8AC3E}">
        <p14:creationId xmlns:p14="http://schemas.microsoft.com/office/powerpoint/2010/main" val="77312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9CACF-6EB7-D2FC-F7C0-DAE2602937A3}"/>
              </a:ext>
            </a:extLst>
          </p:cNvPr>
          <p:cNvSpPr>
            <a:spLocks noGrp="1"/>
          </p:cNvSpPr>
          <p:nvPr>
            <p:ph type="ctrTitle"/>
          </p:nvPr>
        </p:nvSpPr>
        <p:spPr>
          <a:xfrm>
            <a:off x="735496" y="1082606"/>
            <a:ext cx="7772400" cy="1283953"/>
          </a:xfrm>
        </p:spPr>
        <p:txBody>
          <a:bodyPr/>
          <a:lstStyle/>
          <a:p>
            <a:r>
              <a:rPr lang="en-US" dirty="0"/>
              <a:t>Second Project</a:t>
            </a:r>
          </a:p>
        </p:txBody>
      </p:sp>
      <p:sp>
        <p:nvSpPr>
          <p:cNvPr id="3" name="Subtitle 2">
            <a:extLst>
              <a:ext uri="{FF2B5EF4-FFF2-40B4-BE49-F238E27FC236}">
                <a16:creationId xmlns:a16="http://schemas.microsoft.com/office/drawing/2014/main" id="{78C1C527-FB4E-1D94-C6EE-389D328D618A}"/>
              </a:ext>
            </a:extLst>
          </p:cNvPr>
          <p:cNvSpPr>
            <a:spLocks noGrp="1"/>
          </p:cNvSpPr>
          <p:nvPr>
            <p:ph type="subTitle" idx="1"/>
          </p:nvPr>
        </p:nvSpPr>
        <p:spPr>
          <a:xfrm>
            <a:off x="541421" y="3046286"/>
            <a:ext cx="8061158" cy="3675189"/>
          </a:xfrm>
        </p:spPr>
        <p:txBody>
          <a:bodyPr>
            <a:normAutofit fontScale="25000" lnSpcReduction="20000"/>
          </a:bodyPr>
          <a:lstStyle/>
          <a:p>
            <a:pPr algn="l"/>
            <a:r>
              <a:rPr lang="en-US" sz="12800" dirty="0"/>
              <a:t>Lowell Middlesex Canal Heritage Park and Trail</a:t>
            </a:r>
          </a:p>
          <a:p>
            <a:pPr algn="l"/>
            <a:endParaRPr lang="en-US" sz="12800" dirty="0"/>
          </a:p>
          <a:p>
            <a:pPr marL="342900" indent="-342900" algn="l">
              <a:buFont typeface="Arial" panose="020B0604020202020204" pitchFamily="34" charset="0"/>
              <a:buChar char="•"/>
            </a:pPr>
            <a:r>
              <a:rPr lang="en-US" sz="9600" dirty="0"/>
              <a:t>Also a “Thoreau Towpath”</a:t>
            </a:r>
          </a:p>
          <a:p>
            <a:pPr marL="342900" indent="-342900" algn="l">
              <a:buFont typeface="Arial" panose="020B0604020202020204" pitchFamily="34" charset="0"/>
              <a:buChar char="•"/>
            </a:pPr>
            <a:r>
              <a:rPr lang="en-US" sz="9600" dirty="0"/>
              <a:t>2.7 miles connecting the ends of</a:t>
            </a:r>
          </a:p>
          <a:p>
            <a:pPr marL="800100" lvl="1" indent="-342900" algn="l">
              <a:buFont typeface="Arial" panose="020B0604020202020204" pitchFamily="34" charset="0"/>
              <a:buChar char="•"/>
            </a:pPr>
            <a:r>
              <a:rPr lang="en-US" sz="8000" dirty="0"/>
              <a:t>BCT West Branch = Bruce Freeman Rail Trail (BFRT) in Lowell</a:t>
            </a:r>
          </a:p>
          <a:p>
            <a:pPr marL="800100" lvl="1" indent="-342900" algn="l">
              <a:buFont typeface="Arial" panose="020B0604020202020204" pitchFamily="34" charset="0"/>
              <a:buChar char="•"/>
            </a:pPr>
            <a:r>
              <a:rPr lang="en-US" sz="8000" dirty="0"/>
              <a:t>Esplanade Trail </a:t>
            </a:r>
            <a:r>
              <a:rPr lang="en-US" sz="7600" dirty="0"/>
              <a:t>at Rourke Bridge, </a:t>
            </a:r>
            <a:br>
              <a:rPr lang="en-US" sz="7600" dirty="0"/>
            </a:br>
            <a:r>
              <a:rPr lang="en-US" sz="7600" dirty="0"/>
              <a:t>thence Merrimack River Trail and other BCTs to Newburyport</a:t>
            </a:r>
          </a:p>
          <a:p>
            <a:pPr marL="342900" indent="-342900" algn="l">
              <a:buFont typeface="Arial" panose="020B0604020202020204" pitchFamily="34" charset="0"/>
              <a:buChar char="•"/>
            </a:pPr>
            <a:r>
              <a:rPr lang="en-US" sz="9600" dirty="0"/>
              <a:t>Using the old canal towpath, old RR, woods, and streets</a:t>
            </a:r>
          </a:p>
          <a:p>
            <a:pPr algn="l"/>
            <a:endParaRPr lang="en-US" dirty="0"/>
          </a:p>
        </p:txBody>
      </p:sp>
      <p:sp>
        <p:nvSpPr>
          <p:cNvPr id="4" name="Slide Number Placeholder 3">
            <a:extLst>
              <a:ext uri="{FF2B5EF4-FFF2-40B4-BE49-F238E27FC236}">
                <a16:creationId xmlns:a16="http://schemas.microsoft.com/office/drawing/2014/main" id="{7A636E19-7D9D-7709-F562-092C28CCC8FC}"/>
              </a:ext>
            </a:extLst>
          </p:cNvPr>
          <p:cNvSpPr>
            <a:spLocks noGrp="1"/>
          </p:cNvSpPr>
          <p:nvPr>
            <p:ph type="sldNum" sz="quarter" idx="12"/>
          </p:nvPr>
        </p:nvSpPr>
        <p:spPr/>
        <p:txBody>
          <a:bodyPr/>
          <a:lstStyle/>
          <a:p>
            <a:fld id="{BD3B2A05-6373-4037-9133-FDE3B40E1D74}" type="slidenum">
              <a:rPr lang="en-US" smtClean="0"/>
              <a:t>19</a:t>
            </a:fld>
            <a:endParaRPr lang="en-US"/>
          </a:p>
        </p:txBody>
      </p:sp>
    </p:spTree>
    <p:extLst>
      <p:ext uri="{BB962C8B-B14F-4D97-AF65-F5344CB8AC3E}">
        <p14:creationId xmlns:p14="http://schemas.microsoft.com/office/powerpoint/2010/main" val="2614237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E904-9007-EBB9-D9B3-7183C5FED734}"/>
              </a:ext>
            </a:extLst>
          </p:cNvPr>
          <p:cNvSpPr>
            <a:spLocks noGrp="1"/>
          </p:cNvSpPr>
          <p:nvPr>
            <p:ph type="title"/>
          </p:nvPr>
        </p:nvSpPr>
        <p:spPr>
          <a:xfrm>
            <a:off x="628650" y="365126"/>
            <a:ext cx="7886700" cy="802035"/>
          </a:xfrm>
        </p:spPr>
        <p:txBody>
          <a:bodyPr/>
          <a:lstStyle/>
          <a:p>
            <a:r>
              <a:rPr lang="en-US" dirty="0"/>
              <a:t>Agenda</a:t>
            </a:r>
          </a:p>
        </p:txBody>
      </p:sp>
      <p:sp>
        <p:nvSpPr>
          <p:cNvPr id="3" name="Slide Number Placeholder 2">
            <a:extLst>
              <a:ext uri="{FF2B5EF4-FFF2-40B4-BE49-F238E27FC236}">
                <a16:creationId xmlns:a16="http://schemas.microsoft.com/office/drawing/2014/main" id="{89F457EF-3FD9-8221-2156-21335BC792E5}"/>
              </a:ext>
            </a:extLst>
          </p:cNvPr>
          <p:cNvSpPr>
            <a:spLocks noGrp="1"/>
          </p:cNvSpPr>
          <p:nvPr>
            <p:ph type="sldNum" sz="quarter" idx="12"/>
          </p:nvPr>
        </p:nvSpPr>
        <p:spPr/>
        <p:txBody>
          <a:bodyPr/>
          <a:lstStyle/>
          <a:p>
            <a:fld id="{BD3B2A05-6373-4037-9133-FDE3B40E1D74}" type="slidenum">
              <a:rPr lang="en-US" smtClean="0"/>
              <a:t>2</a:t>
            </a:fld>
            <a:endParaRPr lang="en-US"/>
          </a:p>
        </p:txBody>
      </p:sp>
      <p:sp>
        <p:nvSpPr>
          <p:cNvPr id="4" name="TextBox 3">
            <a:extLst>
              <a:ext uri="{FF2B5EF4-FFF2-40B4-BE49-F238E27FC236}">
                <a16:creationId xmlns:a16="http://schemas.microsoft.com/office/drawing/2014/main" id="{DA092527-1BFE-B7C4-09DA-6011CFF542E4}"/>
              </a:ext>
            </a:extLst>
          </p:cNvPr>
          <p:cNvSpPr txBox="1"/>
          <p:nvPr/>
        </p:nvSpPr>
        <p:spPr>
          <a:xfrm>
            <a:off x="697458" y="1326415"/>
            <a:ext cx="7211291"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Introduction – multi-use trails</a:t>
            </a:r>
          </a:p>
          <a:p>
            <a:pPr marL="285750" indent="-285750">
              <a:buFont typeface="Arial" panose="020B0604020202020204" pitchFamily="34" charset="0"/>
              <a:buChar char="•"/>
            </a:pPr>
            <a:r>
              <a:rPr lang="en-US" sz="2000" dirty="0"/>
              <a:t>Why use existing ROWs?</a:t>
            </a:r>
          </a:p>
          <a:p>
            <a:pPr marL="742950" lvl="1" indent="-285750">
              <a:buFont typeface="Arial" panose="020B0604020202020204" pitchFamily="34" charset="0"/>
              <a:buChar char="•"/>
            </a:pPr>
            <a:r>
              <a:rPr lang="en-US" sz="2000" dirty="0"/>
              <a:t>Middlesex Canal Towpath</a:t>
            </a:r>
          </a:p>
          <a:p>
            <a:pPr marL="742950" lvl="1" indent="-285750">
              <a:buFont typeface="Arial" panose="020B0604020202020204" pitchFamily="34" charset="0"/>
              <a:buChar char="•"/>
            </a:pPr>
            <a:r>
              <a:rPr lang="en-US" sz="2000" dirty="0"/>
              <a:t>Billerica Branch Rail-with-Trail</a:t>
            </a:r>
          </a:p>
          <a:p>
            <a:pPr marL="742950" lvl="1" indent="-285750">
              <a:buFont typeface="Arial" panose="020B0604020202020204" pitchFamily="34" charset="0"/>
              <a:buChar char="•"/>
            </a:pPr>
            <a:r>
              <a:rPr lang="en-US" sz="2000" dirty="0"/>
              <a:t>Power and Gas Lines</a:t>
            </a:r>
          </a:p>
          <a:p>
            <a:pPr marL="285750" indent="-285750">
              <a:buFont typeface="Arial" panose="020B0604020202020204" pitchFamily="34" charset="0"/>
              <a:buChar char="•"/>
            </a:pPr>
            <a:r>
              <a:rPr lang="en-US" sz="2000" dirty="0"/>
              <a:t>Bay Circuit Trail and Local Gaps </a:t>
            </a:r>
          </a:p>
          <a:p>
            <a:pPr marL="285750" indent="-285750">
              <a:buFont typeface="Arial" panose="020B0604020202020204" pitchFamily="34" charset="0"/>
              <a:buChar char="•"/>
            </a:pPr>
            <a:r>
              <a:rPr lang="en-US" sz="2000" dirty="0"/>
              <a:t>Current Projects</a:t>
            </a:r>
          </a:p>
          <a:p>
            <a:pPr lvl="1"/>
            <a:r>
              <a:rPr lang="en-US" sz="2000" dirty="0"/>
              <a:t>1. Riverneck Road proposal aka Thoreau Towpath</a:t>
            </a:r>
          </a:p>
          <a:p>
            <a:pPr lvl="1"/>
            <a:r>
              <a:rPr lang="en-US" sz="2000" dirty="0"/>
              <a:t>2. Lowell Heritage Park proposal</a:t>
            </a:r>
          </a:p>
          <a:p>
            <a:pPr lvl="1"/>
            <a:r>
              <a:rPr lang="en-US" sz="2000" dirty="0"/>
              <a:t>3. Concord River Greenway link</a:t>
            </a:r>
          </a:p>
          <a:p>
            <a:pPr marL="285750" indent="-285750">
              <a:buFont typeface="Arial" panose="020B0604020202020204" pitchFamily="34" charset="0"/>
              <a:buChar char="•"/>
            </a:pPr>
            <a:r>
              <a:rPr lang="en-US" sz="2000" dirty="0"/>
              <a:t>Canal Considerations and Costs</a:t>
            </a:r>
          </a:p>
          <a:p>
            <a:pPr marL="285750" indent="-285750">
              <a:buFont typeface="Arial" panose="020B0604020202020204" pitchFamily="34" charset="0"/>
              <a:buChar char="•"/>
            </a:pPr>
            <a:r>
              <a:rPr lang="en-US" sz="2000" dirty="0"/>
              <a:t>Long Term, This Year, Current Work</a:t>
            </a:r>
          </a:p>
          <a:p>
            <a:pPr marL="285750" indent="-285750">
              <a:buFont typeface="Arial" panose="020B0604020202020204" pitchFamily="34" charset="0"/>
              <a:buChar char="•"/>
            </a:pPr>
            <a:r>
              <a:rPr lang="en-US" sz="2000" dirty="0"/>
              <a:t>Conclusion</a:t>
            </a:r>
          </a:p>
        </p:txBody>
      </p:sp>
      <p:sp>
        <p:nvSpPr>
          <p:cNvPr id="5" name="TextBox 4">
            <a:extLst>
              <a:ext uri="{FF2B5EF4-FFF2-40B4-BE49-F238E27FC236}">
                <a16:creationId xmlns:a16="http://schemas.microsoft.com/office/drawing/2014/main" id="{EDBAA2B8-9A08-C114-CBC0-B6FDC5C164A3}"/>
              </a:ext>
            </a:extLst>
          </p:cNvPr>
          <p:cNvSpPr txBox="1"/>
          <p:nvPr/>
        </p:nvSpPr>
        <p:spPr>
          <a:xfrm>
            <a:off x="6099474" y="5323323"/>
            <a:ext cx="2097626" cy="1169551"/>
          </a:xfrm>
          <a:prstGeom prst="rect">
            <a:avLst/>
          </a:prstGeom>
          <a:noFill/>
        </p:spPr>
        <p:txBody>
          <a:bodyPr wrap="none" rtlCol="0">
            <a:spAutoFit/>
          </a:bodyPr>
          <a:lstStyle/>
          <a:p>
            <a:r>
              <a:rPr lang="en-US" sz="1400" u="sng" dirty="0"/>
              <a:t>Refs</a:t>
            </a:r>
          </a:p>
          <a:p>
            <a:r>
              <a:rPr lang="en-US" sz="1400" dirty="0"/>
              <a:t>Towpath Topics, various</a:t>
            </a:r>
          </a:p>
          <a:p>
            <a:r>
              <a:rPr lang="en-US" sz="1400" dirty="0"/>
              <a:t>BayCircuit.org</a:t>
            </a:r>
          </a:p>
          <a:p>
            <a:r>
              <a:rPr lang="en-US" sz="1400" dirty="0"/>
              <a:t>RailstoTrails.org/towpaths</a:t>
            </a:r>
          </a:p>
          <a:p>
            <a:r>
              <a:rPr lang="en-US" sz="1400" dirty="0"/>
              <a:t>Wikipedia.org/towpaths</a:t>
            </a:r>
          </a:p>
        </p:txBody>
      </p:sp>
    </p:spTree>
    <p:extLst>
      <p:ext uri="{BB962C8B-B14F-4D97-AF65-F5344CB8AC3E}">
        <p14:creationId xmlns:p14="http://schemas.microsoft.com/office/powerpoint/2010/main" val="2788592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1E52-F4DE-8076-0147-2003A26F08BD}"/>
              </a:ext>
            </a:extLst>
          </p:cNvPr>
          <p:cNvSpPr>
            <a:spLocks noGrp="1"/>
          </p:cNvSpPr>
          <p:nvPr>
            <p:ph type="title"/>
          </p:nvPr>
        </p:nvSpPr>
        <p:spPr>
          <a:xfrm>
            <a:off x="628650" y="365126"/>
            <a:ext cx="7886700" cy="365125"/>
          </a:xfrm>
        </p:spPr>
        <p:txBody>
          <a:bodyPr>
            <a:normAutofit fontScale="90000"/>
          </a:bodyPr>
          <a:lstStyle/>
          <a:p>
            <a:r>
              <a:rPr lang="en-US" dirty="0"/>
              <a:t>Area Trails and Plans – North End</a:t>
            </a:r>
          </a:p>
        </p:txBody>
      </p:sp>
      <p:sp>
        <p:nvSpPr>
          <p:cNvPr id="3" name="Slide Number Placeholder 2">
            <a:extLst>
              <a:ext uri="{FF2B5EF4-FFF2-40B4-BE49-F238E27FC236}">
                <a16:creationId xmlns:a16="http://schemas.microsoft.com/office/drawing/2014/main" id="{AE002F12-022A-77B6-1560-90A73802A8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3B2A05-6373-4037-9133-FDE3B40E1D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8B2745F5-7317-8401-5436-84451A5FBAD0}"/>
              </a:ext>
            </a:extLst>
          </p:cNvPr>
          <p:cNvGrpSpPr/>
          <p:nvPr/>
        </p:nvGrpSpPr>
        <p:grpSpPr>
          <a:xfrm>
            <a:off x="7302037" y="4894411"/>
            <a:ext cx="1619838" cy="1384995"/>
            <a:chOff x="7302037" y="4894411"/>
            <a:chExt cx="1619838" cy="1384995"/>
          </a:xfrm>
        </p:grpSpPr>
        <p:sp>
          <p:nvSpPr>
            <p:cNvPr id="24" name="TextBox 23">
              <a:extLst>
                <a:ext uri="{FF2B5EF4-FFF2-40B4-BE49-F238E27FC236}">
                  <a16:creationId xmlns:a16="http://schemas.microsoft.com/office/drawing/2014/main" id="{B75729BA-34B2-DC0C-EA5D-EF08598080DF}"/>
                </a:ext>
              </a:extLst>
            </p:cNvPr>
            <p:cNvSpPr txBox="1"/>
            <p:nvPr/>
          </p:nvSpPr>
          <p:spPr>
            <a:xfrm>
              <a:off x="7302037" y="4894411"/>
              <a:ext cx="1619838" cy="138499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400" b="0" i="0" u="sng" strike="noStrike" kern="1200" cap="none" spc="0" normalizeH="0" baseline="0" noProof="0" dirty="0">
                  <a:ln>
                    <a:noFill/>
                  </a:ln>
                  <a:solidFill>
                    <a:srgbClr val="FF0000"/>
                  </a:solidFill>
                  <a:effectLst/>
                  <a:uLnTx/>
                  <a:uFillTx/>
                  <a:latin typeface="Calibri" panose="020F0502020204030204"/>
                  <a:ea typeface="+mn-ea"/>
                  <a:cs typeface="+mn-cs"/>
                </a:rPr>
                <a:t>Trails Legend</a:t>
              </a:r>
              <a:b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1400" dirty="0">
                  <a:solidFill>
                    <a:srgbClr val="7030A0"/>
                  </a:solidFill>
                  <a:latin typeface="Calibri" panose="020F0502020204030204"/>
                </a:rPr>
                <a:t>Existing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In </a:t>
              </a:r>
              <a:r>
                <a:rPr lang="en-US" sz="1400" dirty="0">
                  <a:solidFill>
                    <a:srgbClr val="FF0000"/>
                  </a:solidFill>
                  <a:latin typeface="Calibri" panose="020F0502020204030204"/>
                </a:rPr>
                <a:t>progress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Proposed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	   Background</a:t>
              </a:r>
              <a:endParaRPr kumimoji="0" lang="en-US" sz="1400" b="0" i="0" u="none" strike="noStrike" kern="1200" cap="none" spc="0" normalizeH="0" baseline="0" noProof="0" dirty="0">
                <a:ln>
                  <a:noFill/>
                </a:ln>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0E954FED-33FA-BB84-E884-97367C1ED193}"/>
                </a:ext>
              </a:extLst>
            </p:cNvPr>
            <p:cNvCxnSpPr>
              <a:cxnSpLocks/>
            </p:cNvCxnSpPr>
            <p:nvPr/>
          </p:nvCxnSpPr>
          <p:spPr>
            <a:xfrm>
              <a:off x="7360657" y="5266431"/>
              <a:ext cx="5239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6413CC4-0B1D-3EDF-C98B-5537AAF52DF7}"/>
                </a:ext>
              </a:extLst>
            </p:cNvPr>
            <p:cNvCxnSpPr>
              <a:cxnSpLocks/>
            </p:cNvCxnSpPr>
            <p:nvPr/>
          </p:nvCxnSpPr>
          <p:spPr>
            <a:xfrm>
              <a:off x="7372377" y="5506756"/>
              <a:ext cx="5239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36657F2-C9C4-9BF0-7CC8-B536052AB4EE}"/>
                </a:ext>
              </a:extLst>
            </p:cNvPr>
            <p:cNvCxnSpPr>
              <a:cxnSpLocks/>
            </p:cNvCxnSpPr>
            <p:nvPr/>
          </p:nvCxnSpPr>
          <p:spPr>
            <a:xfrm>
              <a:off x="7374186" y="5692297"/>
              <a:ext cx="5239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378920D-DB85-89AB-86ED-E4350EE5A0D7}"/>
                </a:ext>
              </a:extLst>
            </p:cNvPr>
            <p:cNvCxnSpPr>
              <a:cxnSpLocks/>
            </p:cNvCxnSpPr>
            <p:nvPr/>
          </p:nvCxnSpPr>
          <p:spPr>
            <a:xfrm>
              <a:off x="7331352" y="5929068"/>
              <a:ext cx="52393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62E7042-A254-0D36-9937-0A09E5322D7C}"/>
                </a:ext>
              </a:extLst>
            </p:cNvPr>
            <p:cNvCxnSpPr>
              <a:cxnSpLocks/>
            </p:cNvCxnSpPr>
            <p:nvPr/>
          </p:nvCxnSpPr>
          <p:spPr>
            <a:xfrm>
              <a:off x="7372377" y="5710126"/>
              <a:ext cx="523932"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13E6AD1-FF14-852A-9877-1D40FCEA6CD9}"/>
                </a:ext>
              </a:extLst>
            </p:cNvPr>
            <p:cNvCxnSpPr>
              <a:cxnSpLocks/>
            </p:cNvCxnSpPr>
            <p:nvPr/>
          </p:nvCxnSpPr>
          <p:spPr>
            <a:xfrm>
              <a:off x="7372377" y="5506756"/>
              <a:ext cx="523932" cy="0"/>
            </a:xfrm>
            <a:prstGeom prst="line">
              <a:avLst/>
            </a:prstGeom>
            <a:ln w="76200">
              <a:solidFill>
                <a:srgbClr val="FFFF00"/>
              </a:solidFill>
              <a:prstDash val="sysDot"/>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229E9F70-668F-B7FA-05EC-A862C4BAB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945" y="1443809"/>
            <a:ext cx="3635055" cy="4198984"/>
          </a:xfrm>
          <a:prstGeom prst="rect">
            <a:avLst/>
          </a:prstGeom>
        </p:spPr>
      </p:pic>
      <p:sp>
        <p:nvSpPr>
          <p:cNvPr id="8" name="TextBox 7">
            <a:extLst>
              <a:ext uri="{FF2B5EF4-FFF2-40B4-BE49-F238E27FC236}">
                <a16:creationId xmlns:a16="http://schemas.microsoft.com/office/drawing/2014/main" id="{7D78C25A-8126-BE81-C240-600A525F9610}"/>
              </a:ext>
            </a:extLst>
          </p:cNvPr>
          <p:cNvSpPr txBox="1"/>
          <p:nvPr/>
        </p:nvSpPr>
        <p:spPr>
          <a:xfrm>
            <a:off x="183313" y="5222202"/>
            <a:ext cx="575772"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BFRT</a:t>
            </a:r>
          </a:p>
        </p:txBody>
      </p:sp>
      <p:sp>
        <p:nvSpPr>
          <p:cNvPr id="9" name="TextBox 8">
            <a:extLst>
              <a:ext uri="{FF2B5EF4-FFF2-40B4-BE49-F238E27FC236}">
                <a16:creationId xmlns:a16="http://schemas.microsoft.com/office/drawing/2014/main" id="{D408C874-D9C2-EB3D-36FC-254F7F3B3D27}"/>
              </a:ext>
            </a:extLst>
          </p:cNvPr>
          <p:cNvSpPr txBox="1"/>
          <p:nvPr/>
        </p:nvSpPr>
        <p:spPr>
          <a:xfrm>
            <a:off x="4680116" y="4932676"/>
            <a:ext cx="1382623" cy="30777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Middlesex Canal</a:t>
            </a:r>
          </a:p>
        </p:txBody>
      </p:sp>
      <p:cxnSp>
        <p:nvCxnSpPr>
          <p:cNvPr id="10" name="Straight Arrow Connector 9">
            <a:extLst>
              <a:ext uri="{FF2B5EF4-FFF2-40B4-BE49-F238E27FC236}">
                <a16:creationId xmlns:a16="http://schemas.microsoft.com/office/drawing/2014/main" id="{641D4E5B-121E-8362-3528-DFE407643F7A}"/>
              </a:ext>
            </a:extLst>
          </p:cNvPr>
          <p:cNvCxnSpPr>
            <a:cxnSpLocks/>
            <a:stCxn id="9" idx="1"/>
          </p:cNvCxnSpPr>
          <p:nvPr/>
        </p:nvCxnSpPr>
        <p:spPr>
          <a:xfrm flipH="1">
            <a:off x="4114800" y="5086565"/>
            <a:ext cx="565316" cy="327626"/>
          </a:xfrm>
          <a:prstGeom prst="straightConnector1">
            <a:avLst/>
          </a:prstGeom>
          <a:ln w="12700">
            <a:solidFill>
              <a:srgbClr val="B23FC9"/>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D58FC13-FC28-7251-095D-4914F2534960}"/>
              </a:ext>
            </a:extLst>
          </p:cNvPr>
          <p:cNvSpPr txBox="1"/>
          <p:nvPr/>
        </p:nvSpPr>
        <p:spPr>
          <a:xfrm>
            <a:off x="4992674" y="1648480"/>
            <a:ext cx="1983107"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Concord River Greenway</a:t>
            </a:r>
          </a:p>
        </p:txBody>
      </p:sp>
      <p:cxnSp>
        <p:nvCxnSpPr>
          <p:cNvPr id="12" name="Straight Arrow Connector 11">
            <a:extLst>
              <a:ext uri="{FF2B5EF4-FFF2-40B4-BE49-F238E27FC236}">
                <a16:creationId xmlns:a16="http://schemas.microsoft.com/office/drawing/2014/main" id="{5AF12938-7F3B-2EA5-CF4A-A0B853AC5170}"/>
              </a:ext>
            </a:extLst>
          </p:cNvPr>
          <p:cNvCxnSpPr>
            <a:cxnSpLocks/>
            <a:stCxn id="11" idx="1"/>
          </p:cNvCxnSpPr>
          <p:nvPr/>
        </p:nvCxnSpPr>
        <p:spPr>
          <a:xfrm flipH="1">
            <a:off x="4319213" y="1802369"/>
            <a:ext cx="673461" cy="98087"/>
          </a:xfrm>
          <a:prstGeom prst="straightConnector1">
            <a:avLst/>
          </a:prstGeom>
          <a:ln w="12700">
            <a:solidFill>
              <a:srgbClr val="B23FC9"/>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B1D54C9-1762-4E82-8B26-2019417F8F50}"/>
              </a:ext>
            </a:extLst>
          </p:cNvPr>
          <p:cNvSpPr txBox="1"/>
          <p:nvPr/>
        </p:nvSpPr>
        <p:spPr>
          <a:xfrm>
            <a:off x="1930664" y="6045804"/>
            <a:ext cx="1867784" cy="73866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Calibri" panose="020F0502020204030204"/>
              </a:rPr>
              <a:t>Riverneck</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Idea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1 mile of woods trail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½ mile of bike lane</a:t>
            </a:r>
          </a:p>
        </p:txBody>
      </p:sp>
      <p:cxnSp>
        <p:nvCxnSpPr>
          <p:cNvPr id="14" name="Straight Arrow Connector 13">
            <a:extLst>
              <a:ext uri="{FF2B5EF4-FFF2-40B4-BE49-F238E27FC236}">
                <a16:creationId xmlns:a16="http://schemas.microsoft.com/office/drawing/2014/main" id="{882329F2-FB2E-B242-7A0B-495DD5BA6C94}"/>
              </a:ext>
            </a:extLst>
          </p:cNvPr>
          <p:cNvCxnSpPr>
            <a:cxnSpLocks/>
            <a:stCxn id="13" idx="0"/>
          </p:cNvCxnSpPr>
          <p:nvPr/>
        </p:nvCxnSpPr>
        <p:spPr>
          <a:xfrm flipH="1" flipV="1">
            <a:off x="2530929" y="4506686"/>
            <a:ext cx="333627" cy="15391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344E93-5F61-4CC6-F181-10A823E7E645}"/>
              </a:ext>
            </a:extLst>
          </p:cNvPr>
          <p:cNvSpPr txBox="1"/>
          <p:nvPr/>
        </p:nvSpPr>
        <p:spPr>
          <a:xfrm>
            <a:off x="5060186" y="3639103"/>
            <a:ext cx="2346733" cy="738664"/>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Old MassDOT Plan </a:t>
            </a:r>
            <a:b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1 mile of city streets</a:t>
            </a:r>
            <a:b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+ 1 mile of busy country road</a:t>
            </a:r>
          </a:p>
        </p:txBody>
      </p:sp>
      <p:cxnSp>
        <p:nvCxnSpPr>
          <p:cNvPr id="16" name="Straight Arrow Connector 15">
            <a:extLst>
              <a:ext uri="{FF2B5EF4-FFF2-40B4-BE49-F238E27FC236}">
                <a16:creationId xmlns:a16="http://schemas.microsoft.com/office/drawing/2014/main" id="{DDF71DE2-D5BB-EE44-33B6-B8D7569D6B07}"/>
              </a:ext>
            </a:extLst>
          </p:cNvPr>
          <p:cNvCxnSpPr>
            <a:cxnSpLocks/>
            <a:stCxn id="20" idx="1"/>
          </p:cNvCxnSpPr>
          <p:nvPr/>
        </p:nvCxnSpPr>
        <p:spPr>
          <a:xfrm flipH="1" flipV="1">
            <a:off x="3814344" y="2996734"/>
            <a:ext cx="1239298" cy="133088"/>
          </a:xfrm>
          <a:prstGeom prst="straightConnector1">
            <a:avLst/>
          </a:prstGeom>
          <a:ln w="12700">
            <a:solidFill>
              <a:srgbClr val="B23FC9"/>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BDF10FC-0D5B-D6A7-73A1-3C6EB567B0E9}"/>
              </a:ext>
            </a:extLst>
          </p:cNvPr>
          <p:cNvSpPr txBox="1"/>
          <p:nvPr/>
        </p:nvSpPr>
        <p:spPr>
          <a:xfrm>
            <a:off x="5053642" y="2760490"/>
            <a:ext cx="2049985" cy="738664"/>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MassDOT Plan </a:t>
            </a:r>
            <a:b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 1 mile of city streets</a:t>
            </a:r>
            <a:b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 + crossing active rail yard</a:t>
            </a:r>
          </a:p>
        </p:txBody>
      </p:sp>
      <p:cxnSp>
        <p:nvCxnSpPr>
          <p:cNvPr id="23" name="Straight Arrow Connector 22">
            <a:extLst>
              <a:ext uri="{FF2B5EF4-FFF2-40B4-BE49-F238E27FC236}">
                <a16:creationId xmlns:a16="http://schemas.microsoft.com/office/drawing/2014/main" id="{3666389F-9EAF-1D2F-EA8D-7A037A240606}"/>
              </a:ext>
            </a:extLst>
          </p:cNvPr>
          <p:cNvCxnSpPr>
            <a:cxnSpLocks/>
            <a:stCxn id="15" idx="1"/>
          </p:cNvCxnSpPr>
          <p:nvPr/>
        </p:nvCxnSpPr>
        <p:spPr>
          <a:xfrm flipH="1" flipV="1">
            <a:off x="3951514" y="3639103"/>
            <a:ext cx="1108672" cy="369332"/>
          </a:xfrm>
          <a:prstGeom prst="straightConnector1">
            <a:avLst/>
          </a:prstGeom>
          <a:ln w="12700">
            <a:solidFill>
              <a:srgbClr val="B23FC9"/>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19C9CC6-06A9-93E5-BAC1-7FD9A941978E}"/>
              </a:ext>
            </a:extLst>
          </p:cNvPr>
          <p:cNvSpPr txBox="1"/>
          <p:nvPr/>
        </p:nvSpPr>
        <p:spPr>
          <a:xfrm>
            <a:off x="4933069" y="2010895"/>
            <a:ext cx="1413016"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New Trail Bridge</a:t>
            </a:r>
          </a:p>
        </p:txBody>
      </p:sp>
      <p:cxnSp>
        <p:nvCxnSpPr>
          <p:cNvPr id="27" name="Straight Arrow Connector 26">
            <a:extLst>
              <a:ext uri="{FF2B5EF4-FFF2-40B4-BE49-F238E27FC236}">
                <a16:creationId xmlns:a16="http://schemas.microsoft.com/office/drawing/2014/main" id="{F2ABFE09-6DD4-2BCA-2875-44C2B4733399}"/>
              </a:ext>
            </a:extLst>
          </p:cNvPr>
          <p:cNvCxnSpPr>
            <a:cxnSpLocks/>
          </p:cNvCxnSpPr>
          <p:nvPr/>
        </p:nvCxnSpPr>
        <p:spPr>
          <a:xfrm flipH="1">
            <a:off x="4492932" y="2164784"/>
            <a:ext cx="456033" cy="176872"/>
          </a:xfrm>
          <a:prstGeom prst="straightConnector1">
            <a:avLst/>
          </a:prstGeom>
          <a:ln w="12700">
            <a:solidFill>
              <a:srgbClr val="B23FC9"/>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20C836F-9B07-0BA6-3BF3-0BB77F40FC70}"/>
              </a:ext>
            </a:extLst>
          </p:cNvPr>
          <p:cNvCxnSpPr>
            <a:cxnSpLocks/>
            <a:stCxn id="13" idx="0"/>
          </p:cNvCxnSpPr>
          <p:nvPr/>
        </p:nvCxnSpPr>
        <p:spPr>
          <a:xfrm flipV="1">
            <a:off x="2864556" y="4506686"/>
            <a:ext cx="152400" cy="15391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13F090A-8F8D-0459-95D7-3939E2F12434}"/>
              </a:ext>
            </a:extLst>
          </p:cNvPr>
          <p:cNvCxnSpPr>
            <a:cxnSpLocks/>
          </p:cNvCxnSpPr>
          <p:nvPr/>
        </p:nvCxnSpPr>
        <p:spPr>
          <a:xfrm flipH="1">
            <a:off x="3829963" y="4160835"/>
            <a:ext cx="1207783" cy="0"/>
          </a:xfrm>
          <a:prstGeom prst="straightConnector1">
            <a:avLst/>
          </a:prstGeom>
          <a:ln w="12700">
            <a:solidFill>
              <a:srgbClr val="B23FC9"/>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AC722AD-A969-01D9-4DA3-F3FE2F0972D5}"/>
              </a:ext>
            </a:extLst>
          </p:cNvPr>
          <p:cNvCxnSpPr>
            <a:cxnSpLocks/>
          </p:cNvCxnSpPr>
          <p:nvPr/>
        </p:nvCxnSpPr>
        <p:spPr>
          <a:xfrm flipV="1">
            <a:off x="628650" y="5276245"/>
            <a:ext cx="292049" cy="67280"/>
          </a:xfrm>
          <a:prstGeom prst="straightConnector1">
            <a:avLst/>
          </a:prstGeom>
          <a:ln>
            <a:solidFill>
              <a:srgbClr val="B23FC9"/>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351572F-EE58-B39A-9C8E-E1B57C529B9D}"/>
              </a:ext>
            </a:extLst>
          </p:cNvPr>
          <p:cNvSpPr txBox="1"/>
          <p:nvPr/>
        </p:nvSpPr>
        <p:spPr>
          <a:xfrm>
            <a:off x="5002576" y="6202462"/>
            <a:ext cx="1816331" cy="30777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To Yankee Doodle Trail</a:t>
            </a:r>
          </a:p>
        </p:txBody>
      </p:sp>
      <p:cxnSp>
        <p:nvCxnSpPr>
          <p:cNvPr id="48" name="Straight Arrow Connector 47">
            <a:extLst>
              <a:ext uri="{FF2B5EF4-FFF2-40B4-BE49-F238E27FC236}">
                <a16:creationId xmlns:a16="http://schemas.microsoft.com/office/drawing/2014/main" id="{7ED887EE-4553-2886-E00D-91B7280E73A7}"/>
              </a:ext>
            </a:extLst>
          </p:cNvPr>
          <p:cNvCxnSpPr>
            <a:cxnSpLocks/>
            <a:stCxn id="47" idx="1"/>
          </p:cNvCxnSpPr>
          <p:nvPr/>
        </p:nvCxnSpPr>
        <p:spPr>
          <a:xfrm flipH="1" flipV="1">
            <a:off x="4644946" y="5568080"/>
            <a:ext cx="357630" cy="788271"/>
          </a:xfrm>
          <a:prstGeom prst="straightConnector1">
            <a:avLst/>
          </a:prstGeom>
          <a:ln w="12700">
            <a:solidFill>
              <a:srgbClr val="B23FC9"/>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C596108-6A83-6610-1986-6EC0D9840F22}"/>
              </a:ext>
            </a:extLst>
          </p:cNvPr>
          <p:cNvSpPr txBox="1"/>
          <p:nvPr/>
        </p:nvSpPr>
        <p:spPr>
          <a:xfrm>
            <a:off x="4701855" y="4547954"/>
            <a:ext cx="772969" cy="30777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Canal St</a:t>
            </a:r>
          </a:p>
        </p:txBody>
      </p:sp>
      <p:cxnSp>
        <p:nvCxnSpPr>
          <p:cNvPr id="52" name="Straight Arrow Connector 51">
            <a:extLst>
              <a:ext uri="{FF2B5EF4-FFF2-40B4-BE49-F238E27FC236}">
                <a16:creationId xmlns:a16="http://schemas.microsoft.com/office/drawing/2014/main" id="{D84832BF-50F3-606E-FAE8-474554DFB96B}"/>
              </a:ext>
            </a:extLst>
          </p:cNvPr>
          <p:cNvCxnSpPr>
            <a:cxnSpLocks/>
            <a:stCxn id="51" idx="1"/>
          </p:cNvCxnSpPr>
          <p:nvPr/>
        </p:nvCxnSpPr>
        <p:spPr>
          <a:xfrm flipH="1">
            <a:off x="3631208" y="4701843"/>
            <a:ext cx="1070647" cy="172551"/>
          </a:xfrm>
          <a:prstGeom prst="straightConnector1">
            <a:avLst/>
          </a:prstGeom>
          <a:ln w="12700">
            <a:solidFill>
              <a:srgbClr val="B23FC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4D579E0-6C88-A7B3-9F38-88309671EE38}"/>
              </a:ext>
            </a:extLst>
          </p:cNvPr>
          <p:cNvCxnSpPr>
            <a:cxnSpLocks/>
          </p:cNvCxnSpPr>
          <p:nvPr/>
        </p:nvCxnSpPr>
        <p:spPr>
          <a:xfrm>
            <a:off x="1861073" y="2996734"/>
            <a:ext cx="1449189" cy="1445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3B1093-8DE0-BB5B-69DA-D75BEA3E8EEB}"/>
              </a:ext>
            </a:extLst>
          </p:cNvPr>
          <p:cNvCxnSpPr>
            <a:cxnSpLocks/>
          </p:cNvCxnSpPr>
          <p:nvPr/>
        </p:nvCxnSpPr>
        <p:spPr>
          <a:xfrm flipV="1">
            <a:off x="2761267" y="4442226"/>
            <a:ext cx="208317" cy="105728"/>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188AB75-8112-ACC1-F8BA-787593804E19}"/>
              </a:ext>
            </a:extLst>
          </p:cNvPr>
          <p:cNvCxnSpPr>
            <a:cxnSpLocks/>
          </p:cNvCxnSpPr>
          <p:nvPr/>
        </p:nvCxnSpPr>
        <p:spPr>
          <a:xfrm>
            <a:off x="2973855" y="4442226"/>
            <a:ext cx="301741"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7F762FC-FF58-589B-5485-6F7EF93D548D}"/>
              </a:ext>
            </a:extLst>
          </p:cNvPr>
          <p:cNvSpPr txBox="1"/>
          <p:nvPr/>
        </p:nvSpPr>
        <p:spPr>
          <a:xfrm>
            <a:off x="5076082" y="1268925"/>
            <a:ext cx="1887889" cy="30777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To BCT to Newburyport</a:t>
            </a:r>
          </a:p>
        </p:txBody>
      </p:sp>
      <p:cxnSp>
        <p:nvCxnSpPr>
          <p:cNvPr id="32" name="Straight Arrow Connector 31">
            <a:extLst>
              <a:ext uri="{FF2B5EF4-FFF2-40B4-BE49-F238E27FC236}">
                <a16:creationId xmlns:a16="http://schemas.microsoft.com/office/drawing/2014/main" id="{6733C491-D9BD-ED36-79B3-D2EC9768BFD0}"/>
              </a:ext>
            </a:extLst>
          </p:cNvPr>
          <p:cNvCxnSpPr>
            <a:cxnSpLocks/>
          </p:cNvCxnSpPr>
          <p:nvPr/>
        </p:nvCxnSpPr>
        <p:spPr>
          <a:xfrm flipH="1">
            <a:off x="4282517" y="1448244"/>
            <a:ext cx="793565" cy="92732"/>
          </a:xfrm>
          <a:prstGeom prst="straightConnector1">
            <a:avLst/>
          </a:prstGeom>
          <a:ln w="12700">
            <a:solidFill>
              <a:srgbClr val="B23FC9"/>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A24905D-901F-714F-287C-3CFFB2334A6E}"/>
              </a:ext>
            </a:extLst>
          </p:cNvPr>
          <p:cNvCxnSpPr>
            <a:cxnSpLocks/>
            <a:stCxn id="19" idx="1"/>
          </p:cNvCxnSpPr>
          <p:nvPr/>
        </p:nvCxnSpPr>
        <p:spPr>
          <a:xfrm flipH="1">
            <a:off x="4282517" y="2449160"/>
            <a:ext cx="724694" cy="3053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EE8504A-A17D-4DE9-5EEF-5623D0035F16}"/>
              </a:ext>
            </a:extLst>
          </p:cNvPr>
          <p:cNvSpPr txBox="1"/>
          <p:nvPr/>
        </p:nvSpPr>
        <p:spPr>
          <a:xfrm>
            <a:off x="5007211" y="2295271"/>
            <a:ext cx="1465338" cy="307777"/>
          </a:xfrm>
          <a:prstGeom prst="rect">
            <a:avLst/>
          </a:prstGeom>
          <a:noFill/>
          <a:ln>
            <a:noFill/>
          </a:ln>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Railroad-yard gap</a:t>
            </a:r>
          </a:p>
        </p:txBody>
      </p:sp>
      <p:sp>
        <p:nvSpPr>
          <p:cNvPr id="29" name="TextBox 28">
            <a:extLst>
              <a:ext uri="{FF2B5EF4-FFF2-40B4-BE49-F238E27FC236}">
                <a16:creationId xmlns:a16="http://schemas.microsoft.com/office/drawing/2014/main" id="{6138DC63-1DB5-838A-1745-AF416A341D6F}"/>
              </a:ext>
            </a:extLst>
          </p:cNvPr>
          <p:cNvSpPr txBox="1"/>
          <p:nvPr/>
        </p:nvSpPr>
        <p:spPr>
          <a:xfrm>
            <a:off x="234897" y="4018507"/>
            <a:ext cx="623672" cy="73866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Old Canal</a:t>
            </a:r>
            <a:br>
              <a:rPr kumimoji="0" lang="en-US" sz="1400" b="0" i="0" u="none" strike="noStrike" kern="1200" cap="none" spc="0" normalizeH="0" baseline="0" noProof="0" dirty="0">
                <a:ln>
                  <a:noFill/>
                </a:ln>
                <a:effectLst/>
                <a:uLnTx/>
                <a:uFillTx/>
                <a:latin typeface="Calibri" panose="020F0502020204030204"/>
                <a:ea typeface="+mn-ea"/>
                <a:cs typeface="+mn-cs"/>
              </a:rPr>
            </a:br>
            <a:r>
              <a:rPr kumimoji="0" lang="en-US" sz="1400" b="0" i="0" u="none" strike="noStrike" kern="1200" cap="none" spc="0" normalizeH="0" baseline="0" noProof="0" dirty="0">
                <a:ln>
                  <a:noFill/>
                </a:ln>
                <a:effectLst/>
                <a:uLnTx/>
                <a:uFillTx/>
                <a:latin typeface="Calibri" panose="020F0502020204030204"/>
                <a:ea typeface="+mn-ea"/>
                <a:cs typeface="+mn-cs"/>
              </a:rPr>
              <a:t>Bed</a:t>
            </a:r>
          </a:p>
        </p:txBody>
      </p:sp>
      <p:cxnSp>
        <p:nvCxnSpPr>
          <p:cNvPr id="30" name="Straight Arrow Connector 29">
            <a:extLst>
              <a:ext uri="{FF2B5EF4-FFF2-40B4-BE49-F238E27FC236}">
                <a16:creationId xmlns:a16="http://schemas.microsoft.com/office/drawing/2014/main" id="{EA0D8C29-8330-20DF-0BD3-704C2C610E8E}"/>
              </a:ext>
            </a:extLst>
          </p:cNvPr>
          <p:cNvCxnSpPr>
            <a:cxnSpLocks/>
          </p:cNvCxnSpPr>
          <p:nvPr/>
        </p:nvCxnSpPr>
        <p:spPr>
          <a:xfrm flipV="1">
            <a:off x="744405" y="3591943"/>
            <a:ext cx="1676066" cy="6718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5C265EF-8B86-9486-F449-58919C9417FE}"/>
              </a:ext>
            </a:extLst>
          </p:cNvPr>
          <p:cNvCxnSpPr>
            <a:cxnSpLocks/>
          </p:cNvCxnSpPr>
          <p:nvPr/>
        </p:nvCxnSpPr>
        <p:spPr>
          <a:xfrm flipV="1">
            <a:off x="760936" y="2422393"/>
            <a:ext cx="686647" cy="3076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CFFF198-8813-FB63-7F66-26A83D55724A}"/>
              </a:ext>
            </a:extLst>
          </p:cNvPr>
          <p:cNvSpPr txBox="1"/>
          <p:nvPr/>
        </p:nvSpPr>
        <p:spPr>
          <a:xfrm>
            <a:off x="237474" y="3068723"/>
            <a:ext cx="699471"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Golf Course</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11642D4B-24D0-A3EA-C413-97DCAC27F59D}"/>
              </a:ext>
            </a:extLst>
          </p:cNvPr>
          <p:cNvCxnSpPr>
            <a:cxnSpLocks/>
          </p:cNvCxnSpPr>
          <p:nvPr/>
        </p:nvCxnSpPr>
        <p:spPr>
          <a:xfrm flipV="1">
            <a:off x="769027" y="2908482"/>
            <a:ext cx="944520" cy="4017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EB0AC26-CB1B-68E0-1891-0CEA8AF7ACEA}"/>
              </a:ext>
            </a:extLst>
          </p:cNvPr>
          <p:cNvSpPr txBox="1"/>
          <p:nvPr/>
        </p:nvSpPr>
        <p:spPr>
          <a:xfrm>
            <a:off x="212685" y="2488306"/>
            <a:ext cx="699471"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Hadley Field</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cxnSp>
        <p:nvCxnSpPr>
          <p:cNvPr id="53" name="Straight Arrow Connector 52">
            <a:extLst>
              <a:ext uri="{FF2B5EF4-FFF2-40B4-BE49-F238E27FC236}">
                <a16:creationId xmlns:a16="http://schemas.microsoft.com/office/drawing/2014/main" id="{BA588980-9995-2F8B-54E2-C10B7718B261}"/>
              </a:ext>
            </a:extLst>
          </p:cNvPr>
          <p:cNvCxnSpPr>
            <a:cxnSpLocks/>
          </p:cNvCxnSpPr>
          <p:nvPr/>
        </p:nvCxnSpPr>
        <p:spPr>
          <a:xfrm>
            <a:off x="711444" y="1554795"/>
            <a:ext cx="472165" cy="34120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8123239-D9B8-0CC3-FAE8-C2FD41FCBF93}"/>
              </a:ext>
            </a:extLst>
          </p:cNvPr>
          <p:cNvCxnSpPr>
            <a:cxnSpLocks/>
          </p:cNvCxnSpPr>
          <p:nvPr/>
        </p:nvCxnSpPr>
        <p:spPr>
          <a:xfrm>
            <a:off x="1848131" y="2976467"/>
            <a:ext cx="1462131" cy="14741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90DD711-8E61-06E6-EB59-8825320D8251}"/>
              </a:ext>
            </a:extLst>
          </p:cNvPr>
          <p:cNvSpPr txBox="1"/>
          <p:nvPr/>
        </p:nvSpPr>
        <p:spPr>
          <a:xfrm>
            <a:off x="1663395" y="3036239"/>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3</a:t>
            </a:r>
          </a:p>
        </p:txBody>
      </p:sp>
      <p:sp>
        <p:nvSpPr>
          <p:cNvPr id="62" name="TextBox 61">
            <a:extLst>
              <a:ext uri="{FF2B5EF4-FFF2-40B4-BE49-F238E27FC236}">
                <a16:creationId xmlns:a16="http://schemas.microsoft.com/office/drawing/2014/main" id="{9ADF2B01-B1A9-1D6B-8233-9344BD3012FD}"/>
              </a:ext>
            </a:extLst>
          </p:cNvPr>
          <p:cNvSpPr txBox="1"/>
          <p:nvPr/>
        </p:nvSpPr>
        <p:spPr>
          <a:xfrm>
            <a:off x="3198168" y="3952662"/>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495</a:t>
            </a:r>
          </a:p>
        </p:txBody>
      </p:sp>
      <p:sp>
        <p:nvSpPr>
          <p:cNvPr id="64" name="TextBox 63">
            <a:extLst>
              <a:ext uri="{FF2B5EF4-FFF2-40B4-BE49-F238E27FC236}">
                <a16:creationId xmlns:a16="http://schemas.microsoft.com/office/drawing/2014/main" id="{6CE9A57E-354C-BD0B-4477-DF18D3F3110C}"/>
              </a:ext>
            </a:extLst>
          </p:cNvPr>
          <p:cNvSpPr txBox="1"/>
          <p:nvPr/>
        </p:nvSpPr>
        <p:spPr>
          <a:xfrm>
            <a:off x="3264192" y="5194681"/>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3</a:t>
            </a:r>
          </a:p>
        </p:txBody>
      </p:sp>
      <p:sp>
        <p:nvSpPr>
          <p:cNvPr id="66" name="TextBox 65">
            <a:extLst>
              <a:ext uri="{FF2B5EF4-FFF2-40B4-BE49-F238E27FC236}">
                <a16:creationId xmlns:a16="http://schemas.microsoft.com/office/drawing/2014/main" id="{BE8F0DF4-F659-BCB6-CBFD-54759528B3F5}"/>
              </a:ext>
            </a:extLst>
          </p:cNvPr>
          <p:cNvSpPr txBox="1"/>
          <p:nvPr/>
        </p:nvSpPr>
        <p:spPr>
          <a:xfrm>
            <a:off x="2029672" y="3801605"/>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110</a:t>
            </a:r>
          </a:p>
        </p:txBody>
      </p:sp>
      <p:sp>
        <p:nvSpPr>
          <p:cNvPr id="69" name="TextBox 68">
            <a:extLst>
              <a:ext uri="{FF2B5EF4-FFF2-40B4-BE49-F238E27FC236}">
                <a16:creationId xmlns:a16="http://schemas.microsoft.com/office/drawing/2014/main" id="{BA7508B5-67DB-ECDF-7B72-3D41FA308438}"/>
              </a:ext>
            </a:extLst>
          </p:cNvPr>
          <p:cNvSpPr txBox="1"/>
          <p:nvPr/>
        </p:nvSpPr>
        <p:spPr>
          <a:xfrm>
            <a:off x="1206223" y="4348535"/>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495</a:t>
            </a:r>
          </a:p>
        </p:txBody>
      </p:sp>
      <p:sp>
        <p:nvSpPr>
          <p:cNvPr id="70" name="TextBox 69">
            <a:extLst>
              <a:ext uri="{FF2B5EF4-FFF2-40B4-BE49-F238E27FC236}">
                <a16:creationId xmlns:a16="http://schemas.microsoft.com/office/drawing/2014/main" id="{CAAE5BB2-5280-7F05-F119-D7B66C2E4965}"/>
              </a:ext>
            </a:extLst>
          </p:cNvPr>
          <p:cNvSpPr txBox="1"/>
          <p:nvPr/>
        </p:nvSpPr>
        <p:spPr>
          <a:xfrm>
            <a:off x="2864556" y="2458503"/>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110</a:t>
            </a:r>
          </a:p>
        </p:txBody>
      </p:sp>
      <p:cxnSp>
        <p:nvCxnSpPr>
          <p:cNvPr id="71" name="Straight Connector 70">
            <a:extLst>
              <a:ext uri="{FF2B5EF4-FFF2-40B4-BE49-F238E27FC236}">
                <a16:creationId xmlns:a16="http://schemas.microsoft.com/office/drawing/2014/main" id="{3DE6F78E-281F-9637-D7A0-ED69BF114267}"/>
              </a:ext>
            </a:extLst>
          </p:cNvPr>
          <p:cNvCxnSpPr>
            <a:cxnSpLocks/>
          </p:cNvCxnSpPr>
          <p:nvPr/>
        </p:nvCxnSpPr>
        <p:spPr>
          <a:xfrm flipV="1">
            <a:off x="3229792" y="1900897"/>
            <a:ext cx="233900" cy="52149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0F1999D-F989-DCD2-FA3B-F63142DE8ADF}"/>
              </a:ext>
            </a:extLst>
          </p:cNvPr>
          <p:cNvCxnSpPr>
            <a:cxnSpLocks/>
          </p:cNvCxnSpPr>
          <p:nvPr/>
        </p:nvCxnSpPr>
        <p:spPr>
          <a:xfrm flipV="1">
            <a:off x="2063625" y="1597436"/>
            <a:ext cx="589719" cy="19848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4936158-1B60-CB6E-E3A4-82D92112395D}"/>
              </a:ext>
            </a:extLst>
          </p:cNvPr>
          <p:cNvCxnSpPr>
            <a:cxnSpLocks/>
          </p:cNvCxnSpPr>
          <p:nvPr/>
        </p:nvCxnSpPr>
        <p:spPr>
          <a:xfrm flipV="1">
            <a:off x="2940756" y="1965120"/>
            <a:ext cx="522936" cy="16331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49CE95-2879-12EF-CC26-D66CA88A3393}"/>
              </a:ext>
            </a:extLst>
          </p:cNvPr>
          <p:cNvSpPr txBox="1"/>
          <p:nvPr/>
        </p:nvSpPr>
        <p:spPr>
          <a:xfrm>
            <a:off x="5002559" y="2505038"/>
            <a:ext cx="2058320" cy="307777"/>
          </a:xfrm>
          <a:prstGeom prst="rect">
            <a:avLst/>
          </a:prstGeom>
          <a:noFill/>
          <a:ln>
            <a:noFill/>
          </a:ln>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Pete Sutton &amp; Lowell idea</a:t>
            </a:r>
          </a:p>
        </p:txBody>
      </p:sp>
      <p:cxnSp>
        <p:nvCxnSpPr>
          <p:cNvPr id="17" name="Straight Arrow Connector 16">
            <a:extLst>
              <a:ext uri="{FF2B5EF4-FFF2-40B4-BE49-F238E27FC236}">
                <a16:creationId xmlns:a16="http://schemas.microsoft.com/office/drawing/2014/main" id="{96275A53-AD36-02C1-81E9-556B0EDA1A2E}"/>
              </a:ext>
            </a:extLst>
          </p:cNvPr>
          <p:cNvCxnSpPr>
            <a:cxnSpLocks/>
            <a:stCxn id="5" idx="1"/>
          </p:cNvCxnSpPr>
          <p:nvPr/>
        </p:nvCxnSpPr>
        <p:spPr>
          <a:xfrm flipH="1">
            <a:off x="4332275" y="2658927"/>
            <a:ext cx="670284" cy="2795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44225DD-A8B8-00C5-6BF7-4DBC84304DE2}"/>
              </a:ext>
            </a:extLst>
          </p:cNvPr>
          <p:cNvSpPr txBox="1"/>
          <p:nvPr/>
        </p:nvSpPr>
        <p:spPr>
          <a:xfrm>
            <a:off x="262763" y="1926533"/>
            <a:ext cx="631810"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Canal N end</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cxnSp>
        <p:nvCxnSpPr>
          <p:cNvPr id="56" name="Straight Arrow Connector 55">
            <a:extLst>
              <a:ext uri="{FF2B5EF4-FFF2-40B4-BE49-F238E27FC236}">
                <a16:creationId xmlns:a16="http://schemas.microsoft.com/office/drawing/2014/main" id="{69BC9CA1-1B5D-1EA0-7FCB-EAE2D0CD0BE7}"/>
              </a:ext>
            </a:extLst>
          </p:cNvPr>
          <p:cNvCxnSpPr>
            <a:cxnSpLocks/>
            <a:stCxn id="54" idx="3"/>
          </p:cNvCxnSpPr>
          <p:nvPr/>
        </p:nvCxnSpPr>
        <p:spPr>
          <a:xfrm flipV="1">
            <a:off x="894573" y="2014092"/>
            <a:ext cx="520128" cy="1740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9CB9F7-0200-3652-49D1-47994179E554}"/>
              </a:ext>
            </a:extLst>
          </p:cNvPr>
          <p:cNvSpPr txBox="1"/>
          <p:nvPr/>
        </p:nvSpPr>
        <p:spPr>
          <a:xfrm>
            <a:off x="1658673" y="860085"/>
            <a:ext cx="6663684" cy="307777"/>
          </a:xfrm>
          <a:prstGeom prst="rect">
            <a:avLst/>
          </a:prstGeom>
          <a:noFill/>
          <a:ln>
            <a:noFill/>
          </a:ln>
        </p:spPr>
        <p:txBody>
          <a:bodyPr wrap="none" rtlCol="0">
            <a:spAutoFit/>
          </a:bodyPr>
          <a:lstStyle/>
          <a:p>
            <a:pPr lvl="0">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Merrimack River Bike Trail </a:t>
            </a:r>
            <a:r>
              <a:rPr lang="en-US" sz="1400" dirty="0">
                <a:solidFill>
                  <a:srgbClr val="7030A0"/>
                </a:solidFill>
              </a:rPr>
              <a:t>to Lawrence &amp; Newburyport</a:t>
            </a: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 with bike lane in new 110 project</a:t>
            </a:r>
          </a:p>
        </p:txBody>
      </p:sp>
      <p:sp>
        <p:nvSpPr>
          <p:cNvPr id="28" name="Freeform: Shape 27">
            <a:extLst>
              <a:ext uri="{FF2B5EF4-FFF2-40B4-BE49-F238E27FC236}">
                <a16:creationId xmlns:a16="http://schemas.microsoft.com/office/drawing/2014/main" id="{743AC0B1-5C56-927D-FD25-EFD3FB7B011B}"/>
              </a:ext>
            </a:extLst>
          </p:cNvPr>
          <p:cNvSpPr/>
          <p:nvPr/>
        </p:nvSpPr>
        <p:spPr>
          <a:xfrm>
            <a:off x="3887864" y="2819690"/>
            <a:ext cx="479004" cy="173840"/>
          </a:xfrm>
          <a:custGeom>
            <a:avLst/>
            <a:gdLst>
              <a:gd name="connsiteX0" fmla="*/ 0 w 354634"/>
              <a:gd name="connsiteY0" fmla="*/ 0 h 173840"/>
              <a:gd name="connsiteX1" fmla="*/ 13907 w 354634"/>
              <a:gd name="connsiteY1" fmla="*/ 34768 h 173840"/>
              <a:gd name="connsiteX2" fmla="*/ 31291 w 354634"/>
              <a:gd name="connsiteY2" fmla="*/ 59105 h 173840"/>
              <a:gd name="connsiteX3" fmla="*/ 38245 w 354634"/>
              <a:gd name="connsiteY3" fmla="*/ 73013 h 173840"/>
              <a:gd name="connsiteX4" fmla="*/ 41722 w 354634"/>
              <a:gd name="connsiteY4" fmla="*/ 86920 h 173840"/>
              <a:gd name="connsiteX5" fmla="*/ 59106 w 354634"/>
              <a:gd name="connsiteY5" fmla="*/ 104304 h 173840"/>
              <a:gd name="connsiteX6" fmla="*/ 69536 w 354634"/>
              <a:gd name="connsiteY6" fmla="*/ 121688 h 173840"/>
              <a:gd name="connsiteX7" fmla="*/ 90397 w 354634"/>
              <a:gd name="connsiteY7" fmla="*/ 135595 h 173840"/>
              <a:gd name="connsiteX8" fmla="*/ 135596 w 354634"/>
              <a:gd name="connsiteY8" fmla="*/ 166886 h 173840"/>
              <a:gd name="connsiteX9" fmla="*/ 163410 w 354634"/>
              <a:gd name="connsiteY9" fmla="*/ 173840 h 173840"/>
              <a:gd name="connsiteX10" fmla="*/ 229469 w 354634"/>
              <a:gd name="connsiteY10" fmla="*/ 166886 h 173840"/>
              <a:gd name="connsiteX11" fmla="*/ 253807 w 354634"/>
              <a:gd name="connsiteY11" fmla="*/ 156456 h 173840"/>
              <a:gd name="connsiteX12" fmla="*/ 267714 w 354634"/>
              <a:gd name="connsiteY12" fmla="*/ 152979 h 173840"/>
              <a:gd name="connsiteX13" fmla="*/ 288575 w 354634"/>
              <a:gd name="connsiteY13" fmla="*/ 132118 h 173840"/>
              <a:gd name="connsiteX14" fmla="*/ 295529 w 354634"/>
              <a:gd name="connsiteY14" fmla="*/ 97350 h 173840"/>
              <a:gd name="connsiteX15" fmla="*/ 302482 w 354634"/>
              <a:gd name="connsiteY15" fmla="*/ 69536 h 173840"/>
              <a:gd name="connsiteX16" fmla="*/ 354634 w 354634"/>
              <a:gd name="connsiteY16" fmla="*/ 13907 h 1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634" h="173840">
                <a:moveTo>
                  <a:pt x="0" y="0"/>
                </a:moveTo>
                <a:cubicBezTo>
                  <a:pt x="4636" y="11589"/>
                  <a:pt x="6417" y="24783"/>
                  <a:pt x="13907" y="34768"/>
                </a:cubicBezTo>
                <a:cubicBezTo>
                  <a:pt x="18389" y="40743"/>
                  <a:pt x="27221" y="51983"/>
                  <a:pt x="31291" y="59105"/>
                </a:cubicBezTo>
                <a:cubicBezTo>
                  <a:pt x="33863" y="63605"/>
                  <a:pt x="36425" y="68160"/>
                  <a:pt x="38245" y="73013"/>
                </a:cubicBezTo>
                <a:cubicBezTo>
                  <a:pt x="39923" y="77487"/>
                  <a:pt x="39071" y="82944"/>
                  <a:pt x="41722" y="86920"/>
                </a:cubicBezTo>
                <a:cubicBezTo>
                  <a:pt x="46268" y="93739"/>
                  <a:pt x="53987" y="97905"/>
                  <a:pt x="59106" y="104304"/>
                </a:cubicBezTo>
                <a:cubicBezTo>
                  <a:pt x="63327" y="109581"/>
                  <a:pt x="64758" y="116910"/>
                  <a:pt x="69536" y="121688"/>
                </a:cubicBezTo>
                <a:cubicBezTo>
                  <a:pt x="75445" y="127597"/>
                  <a:pt x="83711" y="130581"/>
                  <a:pt x="90397" y="135595"/>
                </a:cubicBezTo>
                <a:cubicBezTo>
                  <a:pt x="109837" y="150175"/>
                  <a:pt x="112276" y="157558"/>
                  <a:pt x="135596" y="166886"/>
                </a:cubicBezTo>
                <a:cubicBezTo>
                  <a:pt x="144469" y="170435"/>
                  <a:pt x="154139" y="171522"/>
                  <a:pt x="163410" y="173840"/>
                </a:cubicBezTo>
                <a:cubicBezTo>
                  <a:pt x="185430" y="171522"/>
                  <a:pt x="207531" y="169877"/>
                  <a:pt x="229469" y="166886"/>
                </a:cubicBezTo>
                <a:cubicBezTo>
                  <a:pt x="238521" y="165652"/>
                  <a:pt x="245525" y="159562"/>
                  <a:pt x="253807" y="156456"/>
                </a:cubicBezTo>
                <a:cubicBezTo>
                  <a:pt x="258281" y="154778"/>
                  <a:pt x="263078" y="154138"/>
                  <a:pt x="267714" y="152979"/>
                </a:cubicBezTo>
                <a:cubicBezTo>
                  <a:pt x="276554" y="147087"/>
                  <a:pt x="284531" y="143441"/>
                  <a:pt x="288575" y="132118"/>
                </a:cubicBezTo>
                <a:cubicBezTo>
                  <a:pt x="292550" y="120988"/>
                  <a:pt x="293211" y="108939"/>
                  <a:pt x="295529" y="97350"/>
                </a:cubicBezTo>
                <a:cubicBezTo>
                  <a:pt x="299725" y="76373"/>
                  <a:pt x="297138" y="85572"/>
                  <a:pt x="302482" y="69536"/>
                </a:cubicBezTo>
                <a:cubicBezTo>
                  <a:pt x="306971" y="-2286"/>
                  <a:pt x="287380" y="13907"/>
                  <a:pt x="354634" y="13907"/>
                </a:cubicBezTo>
              </a:path>
            </a:pathLst>
          </a:cu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5BF38CD3-5687-890A-EDDE-F00DCAEB0D6A}"/>
              </a:ext>
            </a:extLst>
          </p:cNvPr>
          <p:cNvCxnSpPr>
            <a:cxnSpLocks/>
          </p:cNvCxnSpPr>
          <p:nvPr/>
        </p:nvCxnSpPr>
        <p:spPr>
          <a:xfrm flipH="1">
            <a:off x="2077531" y="1086233"/>
            <a:ext cx="221340" cy="357576"/>
          </a:xfrm>
          <a:prstGeom prst="straightConnector1">
            <a:avLst/>
          </a:prstGeom>
          <a:ln w="12700">
            <a:solidFill>
              <a:srgbClr val="B23FC9"/>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6729772-2C27-DF14-8C8A-517D25A19248}"/>
              </a:ext>
            </a:extLst>
          </p:cNvPr>
          <p:cNvSpPr txBox="1"/>
          <p:nvPr/>
        </p:nvSpPr>
        <p:spPr>
          <a:xfrm>
            <a:off x="44050" y="1021413"/>
            <a:ext cx="1598270"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New Rourke Bridge with Bike Path</a:t>
            </a:r>
          </a:p>
        </p:txBody>
      </p:sp>
      <p:cxnSp>
        <p:nvCxnSpPr>
          <p:cNvPr id="22" name="Straight Connector 21">
            <a:extLst>
              <a:ext uri="{FF2B5EF4-FFF2-40B4-BE49-F238E27FC236}">
                <a16:creationId xmlns:a16="http://schemas.microsoft.com/office/drawing/2014/main" id="{8907CA51-CD68-61A1-368C-85CC5979B0AC}"/>
              </a:ext>
            </a:extLst>
          </p:cNvPr>
          <p:cNvCxnSpPr>
            <a:cxnSpLocks/>
          </p:cNvCxnSpPr>
          <p:nvPr/>
        </p:nvCxnSpPr>
        <p:spPr>
          <a:xfrm>
            <a:off x="1447583" y="1965120"/>
            <a:ext cx="0" cy="330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CA527C92-95DB-03B0-3E8D-FB7A663C1F99}"/>
              </a:ext>
            </a:extLst>
          </p:cNvPr>
          <p:cNvPicPr>
            <a:picLocks noChangeAspect="1"/>
          </p:cNvPicPr>
          <p:nvPr/>
        </p:nvPicPr>
        <p:blipFill>
          <a:blip r:embed="rId3"/>
          <a:stretch>
            <a:fillRect/>
          </a:stretch>
        </p:blipFill>
        <p:spPr>
          <a:xfrm>
            <a:off x="920699" y="5644699"/>
            <a:ext cx="1516360" cy="236107"/>
          </a:xfrm>
          <a:prstGeom prst="rect">
            <a:avLst/>
          </a:prstGeom>
        </p:spPr>
      </p:pic>
    </p:spTree>
    <p:extLst>
      <p:ext uri="{BB962C8B-B14F-4D97-AF65-F5344CB8AC3E}">
        <p14:creationId xmlns:p14="http://schemas.microsoft.com/office/powerpoint/2010/main" val="2219507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39345D-F4A0-5ABA-F1C4-2922B283C636}"/>
              </a:ext>
            </a:extLst>
          </p:cNvPr>
          <p:cNvSpPr>
            <a:spLocks noGrp="1"/>
          </p:cNvSpPr>
          <p:nvPr>
            <p:ph type="sldNum" sz="quarter" idx="12"/>
          </p:nvPr>
        </p:nvSpPr>
        <p:spPr/>
        <p:txBody>
          <a:bodyPr/>
          <a:lstStyle/>
          <a:p>
            <a:fld id="{BD3B2A05-6373-4037-9133-FDE3B40E1D74}" type="slidenum">
              <a:rPr lang="en-US" smtClean="0"/>
              <a:t>21</a:t>
            </a:fld>
            <a:endParaRPr lang="en-US"/>
          </a:p>
        </p:txBody>
      </p:sp>
      <p:graphicFrame>
        <p:nvGraphicFramePr>
          <p:cNvPr id="3" name="Object 2">
            <a:extLst>
              <a:ext uri="{FF2B5EF4-FFF2-40B4-BE49-F238E27FC236}">
                <a16:creationId xmlns:a16="http://schemas.microsoft.com/office/drawing/2014/main" id="{CFE48EB7-E26C-C5E3-FB77-61C0A611C86F}"/>
              </a:ext>
            </a:extLst>
          </p:cNvPr>
          <p:cNvGraphicFramePr>
            <a:graphicFrameLocks noChangeAspect="1"/>
          </p:cNvGraphicFramePr>
          <p:nvPr>
            <p:extLst>
              <p:ext uri="{D42A27DB-BD31-4B8C-83A1-F6EECF244321}">
                <p14:modId xmlns:p14="http://schemas.microsoft.com/office/powerpoint/2010/main" val="2217016021"/>
              </p:ext>
            </p:extLst>
          </p:nvPr>
        </p:nvGraphicFramePr>
        <p:xfrm>
          <a:off x="-10174" y="946639"/>
          <a:ext cx="8920776" cy="5774837"/>
        </p:xfrm>
        <a:graphic>
          <a:graphicData uri="http://schemas.openxmlformats.org/presentationml/2006/ole">
            <mc:AlternateContent xmlns:mc="http://schemas.openxmlformats.org/markup-compatibility/2006">
              <mc:Choice xmlns:v="urn:schemas-microsoft-com:vml" Requires="v">
                <p:oleObj name="Acrobat Document" r:id="rId2" imgW="9326562" imgH="6034757" progId="Acrobat.Document.DC">
                  <p:embed/>
                </p:oleObj>
              </mc:Choice>
              <mc:Fallback>
                <p:oleObj name="Acrobat Document" r:id="rId2" imgW="9326562" imgH="6034757" progId="Acrobat.Document.DC">
                  <p:embed/>
                  <p:pic>
                    <p:nvPicPr>
                      <p:cNvPr id="3" name="Object 2">
                        <a:extLst>
                          <a:ext uri="{FF2B5EF4-FFF2-40B4-BE49-F238E27FC236}">
                            <a16:creationId xmlns:a16="http://schemas.microsoft.com/office/drawing/2014/main" id="{CFE48EB7-E26C-C5E3-FB77-61C0A611C86F}"/>
                          </a:ext>
                        </a:extLst>
                      </p:cNvPr>
                      <p:cNvPicPr/>
                      <p:nvPr/>
                    </p:nvPicPr>
                    <p:blipFill>
                      <a:blip r:embed="rId3"/>
                      <a:stretch>
                        <a:fillRect/>
                      </a:stretch>
                    </p:blipFill>
                    <p:spPr>
                      <a:xfrm>
                        <a:off x="-10174" y="946639"/>
                        <a:ext cx="8920776" cy="577483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39434AD-1A92-8919-A43F-212B67128755}"/>
              </a:ext>
            </a:extLst>
          </p:cNvPr>
          <p:cNvSpPr txBox="1"/>
          <p:nvPr/>
        </p:nvSpPr>
        <p:spPr>
          <a:xfrm>
            <a:off x="233398" y="1810584"/>
            <a:ext cx="699471" cy="73866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Rourke</a:t>
            </a:r>
            <a:br>
              <a:rPr lang="en-US" sz="1400" dirty="0">
                <a:latin typeface="Calibri" panose="020F0502020204030204"/>
              </a:rPr>
            </a:br>
            <a:r>
              <a:rPr lang="en-US" sz="1400" dirty="0">
                <a:latin typeface="Calibri" panose="020F0502020204030204"/>
              </a:rPr>
              <a:t>Bridge project</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A5D90E-9BF3-FF06-4616-08E45691EA88}"/>
              </a:ext>
            </a:extLst>
          </p:cNvPr>
          <p:cNvSpPr txBox="1"/>
          <p:nvPr/>
        </p:nvSpPr>
        <p:spPr>
          <a:xfrm>
            <a:off x="2921560" y="5388141"/>
            <a:ext cx="978922"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Swamps,</a:t>
            </a:r>
            <a:br>
              <a:rPr lang="en-US" sz="1400" dirty="0">
                <a:latin typeface="Calibri" panose="020F0502020204030204"/>
              </a:rPr>
            </a:br>
            <a:r>
              <a:rPr lang="en-US" sz="1400" dirty="0">
                <a:latin typeface="Calibri" panose="020F0502020204030204"/>
              </a:rPr>
              <a:t>not lakes</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4B2E53-D316-436A-FB38-5352CD4BB09F}"/>
              </a:ext>
            </a:extLst>
          </p:cNvPr>
          <p:cNvSpPr txBox="1"/>
          <p:nvPr/>
        </p:nvSpPr>
        <p:spPr>
          <a:xfrm>
            <a:off x="2044112" y="5095515"/>
            <a:ext cx="756238"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Route 3</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F3B4C49-B94B-333B-55A1-921388697C81}"/>
              </a:ext>
            </a:extLst>
          </p:cNvPr>
          <p:cNvSpPr txBox="1"/>
          <p:nvPr/>
        </p:nvSpPr>
        <p:spPr>
          <a:xfrm>
            <a:off x="371970" y="4473139"/>
            <a:ext cx="1121797"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Stedman St</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C873C07-B8F1-8CF0-15BD-AA89E6E07CB5}"/>
              </a:ext>
            </a:extLst>
          </p:cNvPr>
          <p:cNvSpPr txBox="1"/>
          <p:nvPr/>
        </p:nvSpPr>
        <p:spPr>
          <a:xfrm rot="17826740">
            <a:off x="6022917" y="5772956"/>
            <a:ext cx="756238"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110</a:t>
            </a:r>
          </a:p>
        </p:txBody>
      </p:sp>
      <p:cxnSp>
        <p:nvCxnSpPr>
          <p:cNvPr id="10" name="Straight Arrow Connector 9">
            <a:extLst>
              <a:ext uri="{FF2B5EF4-FFF2-40B4-BE49-F238E27FC236}">
                <a16:creationId xmlns:a16="http://schemas.microsoft.com/office/drawing/2014/main" id="{D26608B2-EA6D-6328-16AC-A907EEBBE96D}"/>
              </a:ext>
            </a:extLst>
          </p:cNvPr>
          <p:cNvCxnSpPr>
            <a:cxnSpLocks/>
          </p:cNvCxnSpPr>
          <p:nvPr/>
        </p:nvCxnSpPr>
        <p:spPr>
          <a:xfrm flipV="1">
            <a:off x="2800350" y="4966363"/>
            <a:ext cx="981075" cy="258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58BFF9F-E67A-B85B-FD2C-629BB91F8F8D}"/>
              </a:ext>
            </a:extLst>
          </p:cNvPr>
          <p:cNvCxnSpPr>
            <a:cxnSpLocks/>
            <a:stCxn id="8" idx="3"/>
          </p:cNvCxnSpPr>
          <p:nvPr/>
        </p:nvCxnSpPr>
        <p:spPr>
          <a:xfrm flipV="1">
            <a:off x="1493767" y="4173375"/>
            <a:ext cx="1138901" cy="4536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E724FC8-212E-8E35-DABD-374669F21E9E}"/>
              </a:ext>
            </a:extLst>
          </p:cNvPr>
          <p:cNvCxnSpPr>
            <a:cxnSpLocks/>
          </p:cNvCxnSpPr>
          <p:nvPr/>
        </p:nvCxnSpPr>
        <p:spPr>
          <a:xfrm flipV="1">
            <a:off x="830739" y="1646453"/>
            <a:ext cx="1045686" cy="7372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CD7C291-A899-D315-8CBB-65EF3332E5F7}"/>
              </a:ext>
            </a:extLst>
          </p:cNvPr>
          <p:cNvCxnSpPr>
            <a:cxnSpLocks/>
          </p:cNvCxnSpPr>
          <p:nvPr/>
        </p:nvCxnSpPr>
        <p:spPr>
          <a:xfrm flipV="1">
            <a:off x="3718513" y="4966363"/>
            <a:ext cx="691562" cy="6202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C069F9-93B6-B3BA-CA00-E131033FFF67}"/>
              </a:ext>
            </a:extLst>
          </p:cNvPr>
          <p:cNvCxnSpPr>
            <a:cxnSpLocks/>
          </p:cNvCxnSpPr>
          <p:nvPr/>
        </p:nvCxnSpPr>
        <p:spPr>
          <a:xfrm>
            <a:off x="3718513" y="5570823"/>
            <a:ext cx="1207256" cy="134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E68BE0D-6129-1C16-45B9-32C4F2E8A18A}"/>
              </a:ext>
            </a:extLst>
          </p:cNvPr>
          <p:cNvSpPr txBox="1"/>
          <p:nvPr/>
        </p:nvSpPr>
        <p:spPr>
          <a:xfrm>
            <a:off x="332838" y="3578398"/>
            <a:ext cx="1121797" cy="73866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Old Dump</a:t>
            </a:r>
            <a:br>
              <a:rPr lang="en-US" sz="1400" dirty="0">
                <a:latin typeface="Calibri" panose="020F0502020204030204"/>
              </a:rPr>
            </a:br>
            <a:r>
              <a:rPr lang="en-US" sz="1400" dirty="0">
                <a:latin typeface="Calibri" panose="020F0502020204030204"/>
              </a:rPr>
              <a:t>(“Mount</a:t>
            </a:r>
            <a:br>
              <a:rPr lang="en-US" sz="1400" dirty="0">
                <a:latin typeface="Calibri" panose="020F0502020204030204"/>
              </a:rPr>
            </a:br>
            <a:r>
              <a:rPr lang="en-US" sz="1400" dirty="0">
                <a:latin typeface="Calibri" panose="020F0502020204030204"/>
              </a:rPr>
              <a:t>Trashmore”)</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2AC161E8-9A7C-68D1-8DCC-E9FCAA373784}"/>
              </a:ext>
            </a:extLst>
          </p:cNvPr>
          <p:cNvCxnSpPr>
            <a:cxnSpLocks/>
          </p:cNvCxnSpPr>
          <p:nvPr/>
        </p:nvCxnSpPr>
        <p:spPr>
          <a:xfrm flipV="1">
            <a:off x="830739" y="2179916"/>
            <a:ext cx="2036286" cy="872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EDD7183-F1BE-9752-89AC-CCD3DE3B2986}"/>
              </a:ext>
            </a:extLst>
          </p:cNvPr>
          <p:cNvSpPr txBox="1"/>
          <p:nvPr/>
        </p:nvSpPr>
        <p:spPr>
          <a:xfrm>
            <a:off x="335527" y="2770996"/>
            <a:ext cx="699471" cy="73866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Hadley</a:t>
            </a:r>
            <a:br>
              <a:rPr lang="en-US" sz="1400" dirty="0">
                <a:latin typeface="Calibri" panose="020F0502020204030204"/>
              </a:rPr>
            </a:br>
            <a:r>
              <a:rPr lang="en-US" sz="1400" dirty="0">
                <a:latin typeface="Calibri" panose="020F0502020204030204"/>
              </a:rPr>
              <a:t>Field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(Park)</a:t>
            </a:r>
          </a:p>
        </p:txBody>
      </p:sp>
      <p:cxnSp>
        <p:nvCxnSpPr>
          <p:cNvPr id="36" name="Straight Arrow Connector 35">
            <a:extLst>
              <a:ext uri="{FF2B5EF4-FFF2-40B4-BE49-F238E27FC236}">
                <a16:creationId xmlns:a16="http://schemas.microsoft.com/office/drawing/2014/main" id="{89252836-1DB1-38ED-9529-FF0A05A3A406}"/>
              </a:ext>
            </a:extLst>
          </p:cNvPr>
          <p:cNvCxnSpPr>
            <a:cxnSpLocks/>
          </p:cNvCxnSpPr>
          <p:nvPr/>
        </p:nvCxnSpPr>
        <p:spPr>
          <a:xfrm flipV="1">
            <a:off x="1102210" y="3772728"/>
            <a:ext cx="1320021" cy="1340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D1692C6-2D59-B081-059E-385016E3B4DC}"/>
              </a:ext>
            </a:extLst>
          </p:cNvPr>
          <p:cNvSpPr txBox="1"/>
          <p:nvPr/>
        </p:nvSpPr>
        <p:spPr>
          <a:xfrm rot="16392152">
            <a:off x="6464782" y="5136264"/>
            <a:ext cx="978921"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Connector</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175FE09-5EFB-EE3A-7BA3-902185F20635}"/>
              </a:ext>
            </a:extLst>
          </p:cNvPr>
          <p:cNvSpPr txBox="1"/>
          <p:nvPr/>
        </p:nvSpPr>
        <p:spPr>
          <a:xfrm>
            <a:off x="964837" y="112692"/>
            <a:ext cx="6890476" cy="954107"/>
          </a:xfrm>
          <a:prstGeom prst="rect">
            <a:avLst/>
          </a:prstGeom>
          <a:noFill/>
        </p:spPr>
        <p:txBody>
          <a:bodyPr wrap="none" rtlCol="0">
            <a:spAutoFit/>
          </a:bodyPr>
          <a:lstStyle/>
          <a:p>
            <a:pPr algn="ctr"/>
            <a:r>
              <a:rPr lang="en-US" sz="2800" dirty="0"/>
              <a:t>Continuation of BFRT and Canal Towpath Trail </a:t>
            </a:r>
            <a:br>
              <a:rPr lang="en-US" sz="2800" dirty="0"/>
            </a:br>
            <a:r>
              <a:rPr lang="en-US" sz="2800" dirty="0"/>
              <a:t>Through Lowell to Merrimack River</a:t>
            </a:r>
          </a:p>
        </p:txBody>
      </p:sp>
      <p:pic>
        <p:nvPicPr>
          <p:cNvPr id="5" name="Picture 4">
            <a:extLst>
              <a:ext uri="{FF2B5EF4-FFF2-40B4-BE49-F238E27FC236}">
                <a16:creationId xmlns:a16="http://schemas.microsoft.com/office/drawing/2014/main" id="{D4C3D781-04B7-F389-4C2A-AA1E8A06AC1E}"/>
              </a:ext>
            </a:extLst>
          </p:cNvPr>
          <p:cNvPicPr>
            <a:picLocks noChangeAspect="1"/>
          </p:cNvPicPr>
          <p:nvPr/>
        </p:nvPicPr>
        <p:blipFill>
          <a:blip r:embed="rId4"/>
          <a:stretch>
            <a:fillRect/>
          </a:stretch>
        </p:blipFill>
        <p:spPr>
          <a:xfrm>
            <a:off x="1652933" y="6091850"/>
            <a:ext cx="3275907" cy="365125"/>
          </a:xfrm>
          <a:prstGeom prst="rect">
            <a:avLst/>
          </a:prstGeom>
        </p:spPr>
      </p:pic>
    </p:spTree>
    <p:extLst>
      <p:ext uri="{BB962C8B-B14F-4D97-AF65-F5344CB8AC3E}">
        <p14:creationId xmlns:p14="http://schemas.microsoft.com/office/powerpoint/2010/main" val="494769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00C2-622D-E2C9-EA11-C6C9DAA2354F}"/>
              </a:ext>
            </a:extLst>
          </p:cNvPr>
          <p:cNvSpPr>
            <a:spLocks noGrp="1"/>
          </p:cNvSpPr>
          <p:nvPr>
            <p:ph type="title"/>
          </p:nvPr>
        </p:nvSpPr>
        <p:spPr>
          <a:xfrm>
            <a:off x="628650" y="365126"/>
            <a:ext cx="7886700" cy="881915"/>
          </a:xfrm>
        </p:spPr>
        <p:txBody>
          <a:bodyPr/>
          <a:lstStyle/>
          <a:p>
            <a:r>
              <a:rPr lang="en-US" dirty="0"/>
              <a:t>Origin, Terrain, and Funding</a:t>
            </a:r>
          </a:p>
        </p:txBody>
      </p:sp>
      <p:sp>
        <p:nvSpPr>
          <p:cNvPr id="3" name="Content Placeholder 2">
            <a:extLst>
              <a:ext uri="{FF2B5EF4-FFF2-40B4-BE49-F238E27FC236}">
                <a16:creationId xmlns:a16="http://schemas.microsoft.com/office/drawing/2014/main" id="{DD2E1EE7-BBAD-FB17-8CAB-BDF2070874D8}"/>
              </a:ext>
            </a:extLst>
          </p:cNvPr>
          <p:cNvSpPr>
            <a:spLocks noGrp="1"/>
          </p:cNvSpPr>
          <p:nvPr>
            <p:ph idx="1"/>
          </p:nvPr>
        </p:nvSpPr>
        <p:spPr>
          <a:xfrm>
            <a:off x="628650" y="1247041"/>
            <a:ext cx="8245719" cy="4935098"/>
          </a:xfrm>
        </p:spPr>
        <p:txBody>
          <a:bodyPr>
            <a:normAutofit fontScale="92500" lnSpcReduction="10000"/>
          </a:bodyPr>
          <a:lstStyle/>
          <a:p>
            <a:r>
              <a:rPr lang="en-US" sz="2400" dirty="0"/>
              <a:t>Some members of the Middlesex Canal Commission and Association are helping to plan a park, nature trail, and multi-use path</a:t>
            </a:r>
            <a:br>
              <a:rPr lang="en-US" sz="2400" dirty="0"/>
            </a:br>
            <a:r>
              <a:rPr lang="en-US" sz="2400" dirty="0"/>
              <a:t>to commemorate the Middlesex Canal section in Lowell </a:t>
            </a:r>
          </a:p>
          <a:p>
            <a:r>
              <a:rPr lang="en-US" sz="2400" dirty="0"/>
              <a:t>Terrain</a:t>
            </a:r>
          </a:p>
          <a:p>
            <a:pPr lvl="1"/>
            <a:r>
              <a:rPr lang="en-US" sz="2000" dirty="0"/>
              <a:t>Merrimack end of the old canal is obliterated by development</a:t>
            </a:r>
          </a:p>
          <a:p>
            <a:pPr lvl="1"/>
            <a:r>
              <a:rPr lang="en-US" sz="2000" dirty="0"/>
              <a:t>South of that, canal remains as a water hazard on the golf course</a:t>
            </a:r>
          </a:p>
          <a:p>
            <a:pPr lvl="1"/>
            <a:r>
              <a:rPr lang="en-US" sz="2000" dirty="0"/>
              <a:t>South of golf course is a quarter mile of the best preserved canal </a:t>
            </a:r>
            <a:br>
              <a:rPr lang="en-US" sz="2000" dirty="0"/>
            </a:br>
            <a:r>
              <a:rPr lang="en-US" sz="2000" dirty="0"/>
              <a:t>in 27 miles, with water and towpath intact</a:t>
            </a:r>
          </a:p>
          <a:p>
            <a:pPr lvl="1"/>
            <a:r>
              <a:rPr lang="en-US" sz="2000" dirty="0"/>
              <a:t>In the middle, the canal is now under swamps and Route 3</a:t>
            </a:r>
          </a:p>
          <a:p>
            <a:pPr lvl="1"/>
            <a:r>
              <a:rPr lang="en-US" sz="2000" dirty="0"/>
              <a:t>To east, there are two Lowell schools that would benefit from nature trail and shortcuts for neighborhood kids</a:t>
            </a:r>
          </a:p>
          <a:p>
            <a:pPr lvl="1"/>
            <a:r>
              <a:rPr lang="en-US" sz="2000" dirty="0"/>
              <a:t>South of the swamp is excellent ROW for a multi-use path to 110</a:t>
            </a:r>
          </a:p>
          <a:p>
            <a:pPr lvl="1"/>
            <a:r>
              <a:rPr lang="en-US" sz="2000" dirty="0"/>
              <a:t>Just across 110 is the Cross Point end of BFRT</a:t>
            </a:r>
          </a:p>
          <a:p>
            <a:r>
              <a:rPr lang="en-US" sz="2400" dirty="0"/>
              <a:t>Funding would be from federal and state grants </a:t>
            </a:r>
          </a:p>
          <a:p>
            <a:r>
              <a:rPr lang="en-US" sz="2400" dirty="0"/>
              <a:t>Following discussion proceeds S to N, easy to hard</a:t>
            </a:r>
          </a:p>
        </p:txBody>
      </p:sp>
      <p:sp>
        <p:nvSpPr>
          <p:cNvPr id="4" name="Slide Number Placeholder 3">
            <a:extLst>
              <a:ext uri="{FF2B5EF4-FFF2-40B4-BE49-F238E27FC236}">
                <a16:creationId xmlns:a16="http://schemas.microsoft.com/office/drawing/2014/main" id="{68E3BE7C-4DFB-E418-1F57-A90A3EA8CEFD}"/>
              </a:ext>
            </a:extLst>
          </p:cNvPr>
          <p:cNvSpPr>
            <a:spLocks noGrp="1"/>
          </p:cNvSpPr>
          <p:nvPr>
            <p:ph type="sldNum" sz="quarter" idx="12"/>
          </p:nvPr>
        </p:nvSpPr>
        <p:spPr/>
        <p:txBody>
          <a:bodyPr/>
          <a:lstStyle/>
          <a:p>
            <a:fld id="{BD3B2A05-6373-4037-9133-FDE3B40E1D74}" type="slidenum">
              <a:rPr lang="en-US" smtClean="0"/>
              <a:t>22</a:t>
            </a:fld>
            <a:endParaRPr lang="en-US"/>
          </a:p>
        </p:txBody>
      </p:sp>
    </p:spTree>
    <p:extLst>
      <p:ext uri="{BB962C8B-B14F-4D97-AF65-F5344CB8AC3E}">
        <p14:creationId xmlns:p14="http://schemas.microsoft.com/office/powerpoint/2010/main" val="701562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AA5FE-142A-FE30-4359-BF57522DE773}"/>
              </a:ext>
            </a:extLst>
          </p:cNvPr>
          <p:cNvSpPr>
            <a:spLocks noGrp="1"/>
          </p:cNvSpPr>
          <p:nvPr>
            <p:ph type="sldNum" sz="quarter" idx="12"/>
          </p:nvPr>
        </p:nvSpPr>
        <p:spPr/>
        <p:txBody>
          <a:bodyPr/>
          <a:lstStyle/>
          <a:p>
            <a:fld id="{BD3B2A05-6373-4037-9133-FDE3B40E1D74}" type="slidenum">
              <a:rPr lang="en-US" smtClean="0"/>
              <a:t>23</a:t>
            </a:fld>
            <a:endParaRPr lang="en-US" dirty="0"/>
          </a:p>
        </p:txBody>
      </p:sp>
      <p:sp>
        <p:nvSpPr>
          <p:cNvPr id="5" name="TextBox 4">
            <a:extLst>
              <a:ext uri="{FF2B5EF4-FFF2-40B4-BE49-F238E27FC236}">
                <a16:creationId xmlns:a16="http://schemas.microsoft.com/office/drawing/2014/main" id="{81365A9B-1EC1-507D-1149-648478F3C1D3}"/>
              </a:ext>
            </a:extLst>
          </p:cNvPr>
          <p:cNvSpPr txBox="1"/>
          <p:nvPr/>
        </p:nvSpPr>
        <p:spPr>
          <a:xfrm>
            <a:off x="521051" y="278030"/>
            <a:ext cx="8625118" cy="461665"/>
          </a:xfrm>
          <a:prstGeom prst="rect">
            <a:avLst/>
          </a:prstGeom>
          <a:noFill/>
        </p:spPr>
        <p:txBody>
          <a:bodyPr wrap="none" rtlCol="0">
            <a:spAutoFit/>
          </a:bodyPr>
          <a:lstStyle/>
          <a:p>
            <a:r>
              <a:rPr lang="en-US" sz="2400" dirty="0"/>
              <a:t>Easy Trail: Via Pipeline &amp; Powerline, BFRT/110 to Schools = 0.7 miles</a:t>
            </a:r>
          </a:p>
        </p:txBody>
      </p:sp>
      <p:sp>
        <p:nvSpPr>
          <p:cNvPr id="7" name="TextBox 6">
            <a:extLst>
              <a:ext uri="{FF2B5EF4-FFF2-40B4-BE49-F238E27FC236}">
                <a16:creationId xmlns:a16="http://schemas.microsoft.com/office/drawing/2014/main" id="{CED73A72-023F-9313-7B2C-CF1DC5EC8CE6}"/>
              </a:ext>
            </a:extLst>
          </p:cNvPr>
          <p:cNvSpPr txBox="1"/>
          <p:nvPr/>
        </p:nvSpPr>
        <p:spPr>
          <a:xfrm>
            <a:off x="5371317" y="720353"/>
            <a:ext cx="3592843" cy="6186309"/>
          </a:xfrm>
          <a:prstGeom prst="rect">
            <a:avLst/>
          </a:prstGeom>
          <a:noFill/>
        </p:spPr>
        <p:txBody>
          <a:bodyPr wrap="none" rtlCol="0">
            <a:spAutoFit/>
          </a:bodyPr>
          <a:lstStyle/>
          <a:p>
            <a:r>
              <a:rPr lang="en-US" dirty="0"/>
              <a:t>Starts just across the Cross Point </a:t>
            </a:r>
            <a:br>
              <a:rPr lang="en-US" dirty="0"/>
            </a:br>
            <a:r>
              <a:rPr lang="en-US" dirty="0"/>
              <a:t>parking lot from east end of BFRT</a:t>
            </a:r>
            <a:br>
              <a:rPr lang="en-US" dirty="0"/>
            </a:br>
            <a:r>
              <a:rPr lang="en-US" dirty="0"/>
              <a:t>(old Middlesex Canal route)</a:t>
            </a:r>
            <a:br>
              <a:rPr lang="en-US" dirty="0"/>
            </a:br>
            <a:endParaRPr lang="en-US" dirty="0"/>
          </a:p>
          <a:p>
            <a:r>
              <a:rPr lang="en-US" dirty="0"/>
              <a:t>Pipeline (west route): </a:t>
            </a:r>
          </a:p>
          <a:p>
            <a:r>
              <a:rPr lang="en-US" dirty="0"/>
              <a:t>	OK as is for walking/running </a:t>
            </a:r>
            <a:br>
              <a:rPr lang="en-US" dirty="0"/>
            </a:br>
            <a:r>
              <a:rPr lang="en-US" dirty="0"/>
              <a:t>	      or mountain bike</a:t>
            </a:r>
          </a:p>
          <a:p>
            <a:r>
              <a:rPr lang="en-US" dirty="0"/>
              <a:t>	Six 1-2 foot stream jumps</a:t>
            </a:r>
          </a:p>
          <a:p>
            <a:r>
              <a:rPr lang="en-US" dirty="0"/>
              <a:t>	Enter from Alpine Butcher</a:t>
            </a:r>
            <a:br>
              <a:rPr lang="en-US" dirty="0"/>
            </a:br>
            <a:endParaRPr lang="en-US" dirty="0"/>
          </a:p>
          <a:p>
            <a:r>
              <a:rPr lang="en-US" dirty="0"/>
              <a:t>Powerline (east route):</a:t>
            </a:r>
          </a:p>
          <a:p>
            <a:r>
              <a:rPr lang="en-US" dirty="0"/>
              <a:t>	Flat and level but overgrown</a:t>
            </a:r>
          </a:p>
          <a:p>
            <a:r>
              <a:rPr lang="en-US" dirty="0"/>
              <a:t>	Enter behind brick pump house</a:t>
            </a:r>
            <a:br>
              <a:rPr lang="en-US" dirty="0"/>
            </a:br>
            <a:br>
              <a:rPr lang="en-US" dirty="0"/>
            </a:br>
            <a:r>
              <a:rPr lang="en-US" dirty="0"/>
              <a:t>Paths overlap in some places</a:t>
            </a:r>
          </a:p>
          <a:p>
            <a:endParaRPr lang="en-US" sz="1400" dirty="0"/>
          </a:p>
          <a:p>
            <a:r>
              <a:rPr lang="en-US" dirty="0"/>
              <a:t>Either one is almost as good as a </a:t>
            </a:r>
            <a:br>
              <a:rPr lang="en-US" dirty="0"/>
            </a:br>
            <a:r>
              <a:rPr lang="en-US" dirty="0"/>
              <a:t>railroad right of way to build on </a:t>
            </a:r>
          </a:p>
          <a:p>
            <a:r>
              <a:rPr lang="en-US" dirty="0"/>
              <a:t>	Choice depends on easements</a:t>
            </a:r>
            <a:br>
              <a:rPr lang="en-US" dirty="0"/>
            </a:br>
            <a:r>
              <a:rPr lang="en-US" dirty="0"/>
              <a:t>	 and safety rules</a:t>
            </a:r>
            <a:br>
              <a:rPr lang="en-US" dirty="0"/>
            </a:br>
            <a:endParaRPr lang="en-US" dirty="0"/>
          </a:p>
          <a:p>
            <a:r>
              <a:rPr lang="en-US" dirty="0"/>
              <a:t>All land owned by City or Electric Co</a:t>
            </a:r>
          </a:p>
        </p:txBody>
      </p:sp>
      <p:grpSp>
        <p:nvGrpSpPr>
          <p:cNvPr id="4" name="Group 3">
            <a:extLst>
              <a:ext uri="{FF2B5EF4-FFF2-40B4-BE49-F238E27FC236}">
                <a16:creationId xmlns:a16="http://schemas.microsoft.com/office/drawing/2014/main" id="{C38D6A5A-F2DD-677B-6578-B125A4BC5C7A}"/>
              </a:ext>
            </a:extLst>
          </p:cNvPr>
          <p:cNvGrpSpPr/>
          <p:nvPr/>
        </p:nvGrpSpPr>
        <p:grpSpPr>
          <a:xfrm>
            <a:off x="546495" y="1133165"/>
            <a:ext cx="4824822" cy="5492109"/>
            <a:chOff x="628650" y="1160583"/>
            <a:chExt cx="4824822" cy="5492109"/>
          </a:xfrm>
        </p:grpSpPr>
        <p:pic>
          <p:nvPicPr>
            <p:cNvPr id="6" name="Picture 5">
              <a:extLst>
                <a:ext uri="{FF2B5EF4-FFF2-40B4-BE49-F238E27FC236}">
                  <a16:creationId xmlns:a16="http://schemas.microsoft.com/office/drawing/2014/main" id="{295E3D88-001A-F043-5378-8787B9113C85}"/>
                </a:ext>
              </a:extLst>
            </p:cNvPr>
            <p:cNvPicPr>
              <a:picLocks noChangeAspect="1"/>
            </p:cNvPicPr>
            <p:nvPr/>
          </p:nvPicPr>
          <p:blipFill rotWithShape="1">
            <a:blip r:embed="rId2">
              <a:extLst>
                <a:ext uri="{28A0092B-C50C-407E-A947-70E740481C1C}">
                  <a14:useLocalDpi xmlns:a14="http://schemas.microsoft.com/office/drawing/2010/main" val="0"/>
                </a:ext>
              </a:extLst>
            </a:blip>
            <a:srcRect l="34291"/>
            <a:stretch/>
          </p:blipFill>
          <p:spPr>
            <a:xfrm>
              <a:off x="628650" y="1160583"/>
              <a:ext cx="4676336" cy="5305851"/>
            </a:xfrm>
            <a:prstGeom prst="rect">
              <a:avLst/>
            </a:prstGeom>
          </p:spPr>
        </p:pic>
        <p:sp>
          <p:nvSpPr>
            <p:cNvPr id="3" name="TextBox 2">
              <a:extLst>
                <a:ext uri="{FF2B5EF4-FFF2-40B4-BE49-F238E27FC236}">
                  <a16:creationId xmlns:a16="http://schemas.microsoft.com/office/drawing/2014/main" id="{40D3D171-8139-CECD-C72A-2ECA1D6DD7E8}"/>
                </a:ext>
              </a:extLst>
            </p:cNvPr>
            <p:cNvSpPr txBox="1"/>
            <p:nvPr/>
          </p:nvSpPr>
          <p:spPr>
            <a:xfrm rot="2550129">
              <a:off x="3285415" y="3976513"/>
              <a:ext cx="1121269" cy="369332"/>
            </a:xfrm>
            <a:prstGeom prst="rect">
              <a:avLst/>
            </a:prstGeom>
            <a:noFill/>
          </p:spPr>
          <p:txBody>
            <a:bodyPr wrap="none" rtlCol="0">
              <a:spAutoFit/>
            </a:bodyPr>
            <a:lstStyle/>
            <a:p>
              <a:r>
                <a:rPr lang="en-US" dirty="0"/>
                <a:t>Powerline</a:t>
              </a:r>
            </a:p>
          </p:txBody>
        </p:sp>
        <p:sp>
          <p:nvSpPr>
            <p:cNvPr id="8" name="TextBox 7">
              <a:extLst>
                <a:ext uri="{FF2B5EF4-FFF2-40B4-BE49-F238E27FC236}">
                  <a16:creationId xmlns:a16="http://schemas.microsoft.com/office/drawing/2014/main" id="{856CE22E-441B-DC0B-D2FF-D366BA0335FB}"/>
                </a:ext>
              </a:extLst>
            </p:cNvPr>
            <p:cNvSpPr txBox="1"/>
            <p:nvPr/>
          </p:nvSpPr>
          <p:spPr>
            <a:xfrm rot="2489371">
              <a:off x="3038473" y="4217191"/>
              <a:ext cx="936475" cy="369332"/>
            </a:xfrm>
            <a:prstGeom prst="rect">
              <a:avLst/>
            </a:prstGeom>
            <a:noFill/>
          </p:spPr>
          <p:txBody>
            <a:bodyPr wrap="none" rtlCol="0">
              <a:spAutoFit/>
            </a:bodyPr>
            <a:lstStyle/>
            <a:p>
              <a:r>
                <a:rPr lang="en-US" dirty="0"/>
                <a:t>Pipeline</a:t>
              </a:r>
            </a:p>
          </p:txBody>
        </p:sp>
        <p:sp>
          <p:nvSpPr>
            <p:cNvPr id="11" name="TextBox 10">
              <a:extLst>
                <a:ext uri="{FF2B5EF4-FFF2-40B4-BE49-F238E27FC236}">
                  <a16:creationId xmlns:a16="http://schemas.microsoft.com/office/drawing/2014/main" id="{05BBE756-E74A-AE91-6A26-5CC1809AF91D}"/>
                </a:ext>
              </a:extLst>
            </p:cNvPr>
            <p:cNvSpPr txBox="1"/>
            <p:nvPr/>
          </p:nvSpPr>
          <p:spPr>
            <a:xfrm rot="3747874">
              <a:off x="3472917" y="2403499"/>
              <a:ext cx="1143775" cy="369332"/>
            </a:xfrm>
            <a:prstGeom prst="rect">
              <a:avLst/>
            </a:prstGeom>
            <a:noFill/>
          </p:spPr>
          <p:txBody>
            <a:bodyPr wrap="none" rtlCol="0">
              <a:spAutoFit/>
            </a:bodyPr>
            <a:lstStyle/>
            <a:p>
              <a:r>
                <a:rPr lang="en-US" dirty="0"/>
                <a:t>Stevens St</a:t>
              </a:r>
            </a:p>
          </p:txBody>
        </p:sp>
        <p:sp>
          <p:nvSpPr>
            <p:cNvPr id="13" name="TextBox 12">
              <a:extLst>
                <a:ext uri="{FF2B5EF4-FFF2-40B4-BE49-F238E27FC236}">
                  <a16:creationId xmlns:a16="http://schemas.microsoft.com/office/drawing/2014/main" id="{E43E1B8B-8151-878C-FD58-C71D7CFE7D31}"/>
                </a:ext>
              </a:extLst>
            </p:cNvPr>
            <p:cNvSpPr txBox="1"/>
            <p:nvPr/>
          </p:nvSpPr>
          <p:spPr>
            <a:xfrm>
              <a:off x="1018603" y="1626355"/>
              <a:ext cx="896399" cy="369332"/>
            </a:xfrm>
            <a:prstGeom prst="rect">
              <a:avLst/>
            </a:prstGeom>
            <a:noFill/>
          </p:spPr>
          <p:txBody>
            <a:bodyPr wrap="none" rtlCol="0">
              <a:spAutoFit/>
            </a:bodyPr>
            <a:lstStyle/>
            <a:p>
              <a:r>
                <a:rPr lang="en-US" dirty="0"/>
                <a:t>Schools</a:t>
              </a:r>
            </a:p>
          </p:txBody>
        </p:sp>
        <p:sp>
          <p:nvSpPr>
            <p:cNvPr id="14" name="TextBox 13">
              <a:extLst>
                <a:ext uri="{FF2B5EF4-FFF2-40B4-BE49-F238E27FC236}">
                  <a16:creationId xmlns:a16="http://schemas.microsoft.com/office/drawing/2014/main" id="{082C012A-FBC5-666A-9BE0-928C0CA82D92}"/>
                </a:ext>
              </a:extLst>
            </p:cNvPr>
            <p:cNvSpPr txBox="1"/>
            <p:nvPr/>
          </p:nvSpPr>
          <p:spPr>
            <a:xfrm rot="19278935">
              <a:off x="2641568" y="6283360"/>
              <a:ext cx="650499" cy="369332"/>
            </a:xfrm>
            <a:prstGeom prst="rect">
              <a:avLst/>
            </a:prstGeom>
            <a:noFill/>
          </p:spPr>
          <p:txBody>
            <a:bodyPr wrap="none" rtlCol="0">
              <a:spAutoFit/>
            </a:bodyPr>
            <a:lstStyle/>
            <a:p>
              <a:r>
                <a:rPr lang="en-US" dirty="0"/>
                <a:t>BFRT</a:t>
              </a:r>
            </a:p>
          </p:txBody>
        </p:sp>
        <p:sp>
          <p:nvSpPr>
            <p:cNvPr id="15" name="TextBox 14">
              <a:extLst>
                <a:ext uri="{FF2B5EF4-FFF2-40B4-BE49-F238E27FC236}">
                  <a16:creationId xmlns:a16="http://schemas.microsoft.com/office/drawing/2014/main" id="{AC69F031-3372-3E33-EFBC-3F5E080FA48C}"/>
                </a:ext>
              </a:extLst>
            </p:cNvPr>
            <p:cNvSpPr txBox="1"/>
            <p:nvPr/>
          </p:nvSpPr>
          <p:spPr>
            <a:xfrm>
              <a:off x="1706865" y="3034467"/>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3</a:t>
              </a:r>
            </a:p>
          </p:txBody>
        </p:sp>
        <p:sp>
          <p:nvSpPr>
            <p:cNvPr id="16" name="TextBox 15">
              <a:extLst>
                <a:ext uri="{FF2B5EF4-FFF2-40B4-BE49-F238E27FC236}">
                  <a16:creationId xmlns:a16="http://schemas.microsoft.com/office/drawing/2014/main" id="{168C7B00-961C-067D-308F-18456128D053}"/>
                </a:ext>
              </a:extLst>
            </p:cNvPr>
            <p:cNvSpPr txBox="1"/>
            <p:nvPr/>
          </p:nvSpPr>
          <p:spPr>
            <a:xfrm>
              <a:off x="4044804" y="6031007"/>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3</a:t>
              </a:r>
            </a:p>
          </p:txBody>
        </p:sp>
        <p:sp>
          <p:nvSpPr>
            <p:cNvPr id="17" name="TextBox 16">
              <a:extLst>
                <a:ext uri="{FF2B5EF4-FFF2-40B4-BE49-F238E27FC236}">
                  <a16:creationId xmlns:a16="http://schemas.microsoft.com/office/drawing/2014/main" id="{DF1197D9-6B97-748F-1CD5-9C47AC0A8CDC}"/>
                </a:ext>
              </a:extLst>
            </p:cNvPr>
            <p:cNvSpPr txBox="1"/>
            <p:nvPr/>
          </p:nvSpPr>
          <p:spPr>
            <a:xfrm>
              <a:off x="4829800" y="3011366"/>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110</a:t>
              </a:r>
            </a:p>
          </p:txBody>
        </p:sp>
        <p:sp>
          <p:nvSpPr>
            <p:cNvPr id="18" name="TextBox 17">
              <a:extLst>
                <a:ext uri="{FF2B5EF4-FFF2-40B4-BE49-F238E27FC236}">
                  <a16:creationId xmlns:a16="http://schemas.microsoft.com/office/drawing/2014/main" id="{1B3080C0-E5A0-16BA-92A6-A745F1B278FD}"/>
                </a:ext>
              </a:extLst>
            </p:cNvPr>
            <p:cNvSpPr txBox="1"/>
            <p:nvPr/>
          </p:nvSpPr>
          <p:spPr>
            <a:xfrm rot="20642204">
              <a:off x="2063238" y="5743418"/>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110</a:t>
              </a:r>
            </a:p>
          </p:txBody>
        </p:sp>
        <p:cxnSp>
          <p:nvCxnSpPr>
            <p:cNvPr id="10" name="Straight Connector 9">
              <a:extLst>
                <a:ext uri="{FF2B5EF4-FFF2-40B4-BE49-F238E27FC236}">
                  <a16:creationId xmlns:a16="http://schemas.microsoft.com/office/drawing/2014/main" id="{84DEF54A-BB81-D47F-AC06-B37D33636907}"/>
                </a:ext>
              </a:extLst>
            </p:cNvPr>
            <p:cNvCxnSpPr>
              <a:cxnSpLocks/>
            </p:cNvCxnSpPr>
            <p:nvPr/>
          </p:nvCxnSpPr>
          <p:spPr>
            <a:xfrm>
              <a:off x="4314201" y="4977393"/>
              <a:ext cx="0" cy="71268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122322E-802A-52D5-1B02-37176DD634F9}"/>
                </a:ext>
              </a:extLst>
            </p:cNvPr>
            <p:cNvSpPr/>
            <p:nvPr/>
          </p:nvSpPr>
          <p:spPr>
            <a:xfrm>
              <a:off x="4180084" y="5635607"/>
              <a:ext cx="204059" cy="1706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0062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591C4-2789-585F-709A-AFA9B076D2C6}"/>
              </a:ext>
            </a:extLst>
          </p:cNvPr>
          <p:cNvSpPr>
            <a:spLocks noGrp="1"/>
          </p:cNvSpPr>
          <p:nvPr>
            <p:ph type="title"/>
          </p:nvPr>
        </p:nvSpPr>
        <p:spPr/>
        <p:txBody>
          <a:bodyPr/>
          <a:lstStyle/>
          <a:p>
            <a:r>
              <a:rPr lang="en-US" dirty="0"/>
              <a:t>Pipeline &amp; Powerline Route</a:t>
            </a:r>
          </a:p>
        </p:txBody>
      </p:sp>
      <p:sp>
        <p:nvSpPr>
          <p:cNvPr id="3" name="Slide Number Placeholder 2">
            <a:extLst>
              <a:ext uri="{FF2B5EF4-FFF2-40B4-BE49-F238E27FC236}">
                <a16:creationId xmlns:a16="http://schemas.microsoft.com/office/drawing/2014/main" id="{2229F9F0-C687-2070-EFD1-77D8B6E45D14}"/>
              </a:ext>
            </a:extLst>
          </p:cNvPr>
          <p:cNvSpPr>
            <a:spLocks noGrp="1"/>
          </p:cNvSpPr>
          <p:nvPr>
            <p:ph type="sldNum" sz="quarter" idx="12"/>
          </p:nvPr>
        </p:nvSpPr>
        <p:spPr/>
        <p:txBody>
          <a:bodyPr/>
          <a:lstStyle/>
          <a:p>
            <a:fld id="{BD3B2A05-6373-4037-9133-FDE3B40E1D74}" type="slidenum">
              <a:rPr lang="en-US" smtClean="0"/>
              <a:t>24</a:t>
            </a:fld>
            <a:endParaRPr lang="en-US" dirty="0"/>
          </a:p>
        </p:txBody>
      </p:sp>
      <p:pic>
        <p:nvPicPr>
          <p:cNvPr id="5" name="Picture 4">
            <a:extLst>
              <a:ext uri="{FF2B5EF4-FFF2-40B4-BE49-F238E27FC236}">
                <a16:creationId xmlns:a16="http://schemas.microsoft.com/office/drawing/2014/main" id="{F1D8769D-B605-0001-08FF-BCE5F1620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9087" y="2081213"/>
            <a:ext cx="4533900" cy="3400425"/>
          </a:xfrm>
          <a:prstGeom prst="rect">
            <a:avLst/>
          </a:prstGeom>
        </p:spPr>
      </p:pic>
      <p:pic>
        <p:nvPicPr>
          <p:cNvPr id="7" name="Picture 6">
            <a:extLst>
              <a:ext uri="{FF2B5EF4-FFF2-40B4-BE49-F238E27FC236}">
                <a16:creationId xmlns:a16="http://schemas.microsoft.com/office/drawing/2014/main" id="{6F8C6D9F-521E-538F-5334-F7881A3B6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99349" y="2139553"/>
            <a:ext cx="4467226" cy="3350420"/>
          </a:xfrm>
          <a:prstGeom prst="rect">
            <a:avLst/>
          </a:prstGeom>
        </p:spPr>
      </p:pic>
      <p:sp>
        <p:nvSpPr>
          <p:cNvPr id="4" name="TextBox 3">
            <a:extLst>
              <a:ext uri="{FF2B5EF4-FFF2-40B4-BE49-F238E27FC236}">
                <a16:creationId xmlns:a16="http://schemas.microsoft.com/office/drawing/2014/main" id="{9D10D15F-3CC4-860E-A33D-6F891F3FB4B7}"/>
              </a:ext>
            </a:extLst>
          </p:cNvPr>
          <p:cNvSpPr txBox="1"/>
          <p:nvPr/>
        </p:nvSpPr>
        <p:spPr>
          <a:xfrm>
            <a:off x="1557618" y="6171685"/>
            <a:ext cx="5457263" cy="369332"/>
          </a:xfrm>
          <a:prstGeom prst="rect">
            <a:avLst/>
          </a:prstGeom>
          <a:noFill/>
        </p:spPr>
        <p:txBody>
          <a:bodyPr wrap="none" rtlCol="0">
            <a:spAutoFit/>
          </a:bodyPr>
          <a:lstStyle/>
          <a:p>
            <a:r>
              <a:rPr lang="en-US" dirty="0"/>
              <a:t>Looking North from MA Route 110 at Cross Point Towers</a:t>
            </a:r>
          </a:p>
        </p:txBody>
      </p:sp>
    </p:spTree>
    <p:extLst>
      <p:ext uri="{BB962C8B-B14F-4D97-AF65-F5344CB8AC3E}">
        <p14:creationId xmlns:p14="http://schemas.microsoft.com/office/powerpoint/2010/main" val="912362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41BA6-9329-AB1B-BF0E-09695F94BF30}"/>
              </a:ext>
            </a:extLst>
          </p:cNvPr>
          <p:cNvSpPr>
            <a:spLocks noGrp="1"/>
          </p:cNvSpPr>
          <p:nvPr>
            <p:ph type="title"/>
          </p:nvPr>
        </p:nvSpPr>
        <p:spPr>
          <a:xfrm>
            <a:off x="628650" y="365127"/>
            <a:ext cx="7886700" cy="790434"/>
          </a:xfrm>
        </p:spPr>
        <p:txBody>
          <a:bodyPr/>
          <a:lstStyle/>
          <a:p>
            <a:r>
              <a:rPr lang="en-US" dirty="0"/>
              <a:t>Nat Grid Trail Policy</a:t>
            </a:r>
          </a:p>
        </p:txBody>
      </p:sp>
      <p:sp>
        <p:nvSpPr>
          <p:cNvPr id="3" name="Slide Number Placeholder 2">
            <a:extLst>
              <a:ext uri="{FF2B5EF4-FFF2-40B4-BE49-F238E27FC236}">
                <a16:creationId xmlns:a16="http://schemas.microsoft.com/office/drawing/2014/main" id="{5B7ECDB8-B2F7-F43B-10C6-D7B54D93ED54}"/>
              </a:ext>
            </a:extLst>
          </p:cNvPr>
          <p:cNvSpPr>
            <a:spLocks noGrp="1"/>
          </p:cNvSpPr>
          <p:nvPr>
            <p:ph type="sldNum" sz="quarter" idx="12"/>
          </p:nvPr>
        </p:nvSpPr>
        <p:spPr/>
        <p:txBody>
          <a:bodyPr/>
          <a:lstStyle/>
          <a:p>
            <a:fld id="{BD3B2A05-6373-4037-9133-FDE3B40E1D74}" type="slidenum">
              <a:rPr lang="en-US" smtClean="0"/>
              <a:t>25</a:t>
            </a:fld>
            <a:endParaRPr lang="en-US"/>
          </a:p>
        </p:txBody>
      </p:sp>
      <p:pic>
        <p:nvPicPr>
          <p:cNvPr id="5" name="Picture 4">
            <a:extLst>
              <a:ext uri="{FF2B5EF4-FFF2-40B4-BE49-F238E27FC236}">
                <a16:creationId xmlns:a16="http://schemas.microsoft.com/office/drawing/2014/main" id="{4FF5D771-49A8-BA5A-B14D-352F41AE6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168226"/>
            <a:ext cx="2375807" cy="3146144"/>
          </a:xfrm>
          <a:prstGeom prst="rect">
            <a:avLst/>
          </a:prstGeom>
        </p:spPr>
      </p:pic>
      <p:pic>
        <p:nvPicPr>
          <p:cNvPr id="7" name="Picture 6">
            <a:extLst>
              <a:ext uri="{FF2B5EF4-FFF2-40B4-BE49-F238E27FC236}">
                <a16:creationId xmlns:a16="http://schemas.microsoft.com/office/drawing/2014/main" id="{C19688F1-7733-B3FF-0733-9CFA30E59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738" y="673576"/>
            <a:ext cx="3209505" cy="3315780"/>
          </a:xfrm>
          <a:prstGeom prst="rect">
            <a:avLst/>
          </a:prstGeom>
        </p:spPr>
      </p:pic>
      <p:pic>
        <p:nvPicPr>
          <p:cNvPr id="9" name="Picture 8">
            <a:extLst>
              <a:ext uri="{FF2B5EF4-FFF2-40B4-BE49-F238E27FC236}">
                <a16:creationId xmlns:a16="http://schemas.microsoft.com/office/drawing/2014/main" id="{EFFD25F6-5D88-154D-207C-6FC64DBA2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738" y="4035728"/>
            <a:ext cx="3111454" cy="2577475"/>
          </a:xfrm>
          <a:prstGeom prst="rect">
            <a:avLst/>
          </a:prstGeom>
        </p:spPr>
      </p:pic>
      <p:pic>
        <p:nvPicPr>
          <p:cNvPr id="15" name="Picture 14">
            <a:extLst>
              <a:ext uri="{FF2B5EF4-FFF2-40B4-BE49-F238E27FC236}">
                <a16:creationId xmlns:a16="http://schemas.microsoft.com/office/drawing/2014/main" id="{6C8870E1-4BE8-4BC4-9F5F-5818B9DB99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53" y="4502415"/>
            <a:ext cx="2286000" cy="1691640"/>
          </a:xfrm>
          <a:prstGeom prst="rect">
            <a:avLst/>
          </a:prstGeom>
        </p:spPr>
      </p:pic>
      <p:pic>
        <p:nvPicPr>
          <p:cNvPr id="17" name="Picture 16">
            <a:extLst>
              <a:ext uri="{FF2B5EF4-FFF2-40B4-BE49-F238E27FC236}">
                <a16:creationId xmlns:a16="http://schemas.microsoft.com/office/drawing/2014/main" id="{9FFC1E38-9D66-6A26-8BC1-1FA443F79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553" y="6194055"/>
            <a:ext cx="2148840" cy="434340"/>
          </a:xfrm>
          <a:prstGeom prst="rect">
            <a:avLst/>
          </a:prstGeom>
        </p:spPr>
      </p:pic>
      <p:sp>
        <p:nvSpPr>
          <p:cNvPr id="18" name="TextBox 17">
            <a:extLst>
              <a:ext uri="{FF2B5EF4-FFF2-40B4-BE49-F238E27FC236}">
                <a16:creationId xmlns:a16="http://schemas.microsoft.com/office/drawing/2014/main" id="{68D824A8-0320-AB56-F489-7C1D1F7D66C8}"/>
              </a:ext>
            </a:extLst>
          </p:cNvPr>
          <p:cNvSpPr txBox="1"/>
          <p:nvPr/>
        </p:nvSpPr>
        <p:spPr>
          <a:xfrm>
            <a:off x="3568012" y="1452537"/>
            <a:ext cx="1805751" cy="923330"/>
          </a:xfrm>
          <a:prstGeom prst="rect">
            <a:avLst/>
          </a:prstGeom>
          <a:noFill/>
        </p:spPr>
        <p:txBody>
          <a:bodyPr wrap="none" rtlCol="0">
            <a:spAutoFit/>
          </a:bodyPr>
          <a:lstStyle/>
          <a:p>
            <a:r>
              <a:rPr lang="en-US" dirty="0"/>
              <a:t>Extracts from </a:t>
            </a:r>
            <a:br>
              <a:rPr lang="en-US" dirty="0"/>
            </a:br>
            <a:r>
              <a:rPr lang="en-US" dirty="0"/>
              <a:t>National Grid</a:t>
            </a:r>
            <a:br>
              <a:rPr lang="en-US" dirty="0"/>
            </a:br>
            <a:r>
              <a:rPr lang="en-US" dirty="0"/>
              <a:t>Tri-fold pamphlet</a:t>
            </a:r>
          </a:p>
        </p:txBody>
      </p:sp>
      <p:sp>
        <p:nvSpPr>
          <p:cNvPr id="4" name="Rectangle 3">
            <a:extLst>
              <a:ext uri="{FF2B5EF4-FFF2-40B4-BE49-F238E27FC236}">
                <a16:creationId xmlns:a16="http://schemas.microsoft.com/office/drawing/2014/main" id="{1C4B3F76-196D-1D1E-9874-C6C0E4C55AED}"/>
              </a:ext>
            </a:extLst>
          </p:cNvPr>
          <p:cNvSpPr/>
          <p:nvPr/>
        </p:nvSpPr>
        <p:spPr>
          <a:xfrm>
            <a:off x="5511833" y="5074024"/>
            <a:ext cx="3318401" cy="891988"/>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502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AA5FE-142A-FE30-4359-BF57522DE773}"/>
              </a:ext>
            </a:extLst>
          </p:cNvPr>
          <p:cNvSpPr>
            <a:spLocks noGrp="1"/>
          </p:cNvSpPr>
          <p:nvPr>
            <p:ph type="sldNum" sz="quarter" idx="12"/>
          </p:nvPr>
        </p:nvSpPr>
        <p:spPr/>
        <p:txBody>
          <a:bodyPr/>
          <a:lstStyle/>
          <a:p>
            <a:fld id="{BD3B2A05-6373-4037-9133-FDE3B40E1D74}" type="slidenum">
              <a:rPr lang="en-US" smtClean="0"/>
              <a:t>26</a:t>
            </a:fld>
            <a:endParaRPr lang="en-US" dirty="0"/>
          </a:p>
        </p:txBody>
      </p:sp>
      <p:sp>
        <p:nvSpPr>
          <p:cNvPr id="5" name="TextBox 4">
            <a:extLst>
              <a:ext uri="{FF2B5EF4-FFF2-40B4-BE49-F238E27FC236}">
                <a16:creationId xmlns:a16="http://schemas.microsoft.com/office/drawing/2014/main" id="{81365A9B-1EC1-507D-1149-648478F3C1D3}"/>
              </a:ext>
            </a:extLst>
          </p:cNvPr>
          <p:cNvSpPr txBox="1"/>
          <p:nvPr/>
        </p:nvSpPr>
        <p:spPr>
          <a:xfrm>
            <a:off x="521051" y="278030"/>
            <a:ext cx="7268978" cy="461665"/>
          </a:xfrm>
          <a:prstGeom prst="rect">
            <a:avLst/>
          </a:prstGeom>
          <a:noFill/>
        </p:spPr>
        <p:txBody>
          <a:bodyPr wrap="none" rtlCol="0">
            <a:spAutoFit/>
          </a:bodyPr>
          <a:lstStyle/>
          <a:p>
            <a:r>
              <a:rPr lang="en-US" sz="2400" dirty="0"/>
              <a:t>Easy Park and Nature Trail:  Swamp to Schools = 0.3 miles</a:t>
            </a:r>
          </a:p>
        </p:txBody>
      </p:sp>
      <p:sp>
        <p:nvSpPr>
          <p:cNvPr id="7" name="TextBox 6">
            <a:extLst>
              <a:ext uri="{FF2B5EF4-FFF2-40B4-BE49-F238E27FC236}">
                <a16:creationId xmlns:a16="http://schemas.microsoft.com/office/drawing/2014/main" id="{CED73A72-023F-9313-7B2C-CF1DC5EC8CE6}"/>
              </a:ext>
            </a:extLst>
          </p:cNvPr>
          <p:cNvSpPr txBox="1"/>
          <p:nvPr/>
        </p:nvSpPr>
        <p:spPr>
          <a:xfrm>
            <a:off x="4982307" y="1195753"/>
            <a:ext cx="3533043" cy="4524315"/>
          </a:xfrm>
          <a:prstGeom prst="rect">
            <a:avLst/>
          </a:prstGeom>
          <a:noFill/>
        </p:spPr>
        <p:txBody>
          <a:bodyPr wrap="square" rtlCol="0">
            <a:spAutoFit/>
          </a:bodyPr>
          <a:lstStyle/>
          <a:p>
            <a:r>
              <a:rPr lang="en-US" dirty="0"/>
              <a:t>Flat woods:</a:t>
            </a:r>
          </a:p>
          <a:p>
            <a:r>
              <a:rPr lang="en-US" dirty="0"/>
              <a:t>	- Above the waterline</a:t>
            </a:r>
          </a:p>
          <a:p>
            <a:r>
              <a:rPr lang="en-US" dirty="0"/>
              <a:t>	- Downhill from schools and </a:t>
            </a:r>
            <a:br>
              <a:rPr lang="en-US" dirty="0"/>
            </a:br>
            <a:r>
              <a:rPr lang="en-US" dirty="0"/>
              <a:t>	   ball fields</a:t>
            </a:r>
          </a:p>
          <a:p>
            <a:r>
              <a:rPr lang="en-US" dirty="0"/>
              <a:t>	- About 1000x200 feet </a:t>
            </a:r>
            <a:br>
              <a:rPr lang="en-US" dirty="0"/>
            </a:br>
            <a:r>
              <a:rPr lang="en-US" dirty="0"/>
              <a:t>	  (5 acres) of flat land</a:t>
            </a:r>
          </a:p>
          <a:p>
            <a:r>
              <a:rPr lang="en-US" dirty="0"/>
              <a:t>	- Good for nature trail, park, </a:t>
            </a:r>
            <a:br>
              <a:rPr lang="en-US" dirty="0"/>
            </a:br>
            <a:r>
              <a:rPr lang="en-US" dirty="0"/>
              <a:t>	  picnic tables, etc</a:t>
            </a:r>
          </a:p>
          <a:p>
            <a:r>
              <a:rPr lang="en-US" dirty="0"/>
              <a:t>	- Well-worn easy paths already</a:t>
            </a:r>
            <a:br>
              <a:rPr lang="en-US" dirty="0"/>
            </a:br>
            <a:r>
              <a:rPr lang="en-US" dirty="0"/>
              <a:t>	  --“Start” to Bailey School</a:t>
            </a:r>
            <a:br>
              <a:rPr lang="en-US" dirty="0"/>
            </a:br>
            <a:r>
              <a:rPr lang="en-US" dirty="0"/>
              <a:t>	  --“End” to ball fields</a:t>
            </a:r>
          </a:p>
          <a:p>
            <a:endParaRPr lang="en-US" dirty="0"/>
          </a:p>
          <a:p>
            <a:endParaRPr lang="en-US" dirty="0"/>
          </a:p>
          <a:p>
            <a:r>
              <a:rPr lang="en-US" dirty="0"/>
              <a:t>All land in this segment is owned </a:t>
            </a:r>
            <a:br>
              <a:rPr lang="en-US" dirty="0"/>
            </a:br>
            <a:r>
              <a:rPr lang="en-US" dirty="0"/>
              <a:t>by the City of Lowell</a:t>
            </a:r>
          </a:p>
          <a:p>
            <a:endParaRPr lang="en-US" dirty="0"/>
          </a:p>
        </p:txBody>
      </p:sp>
      <p:pic>
        <p:nvPicPr>
          <p:cNvPr id="4" name="Picture 3">
            <a:extLst>
              <a:ext uri="{FF2B5EF4-FFF2-40B4-BE49-F238E27FC236}">
                <a16:creationId xmlns:a16="http://schemas.microsoft.com/office/drawing/2014/main" id="{A0425604-B8EA-A1F1-60AD-3AAFCD36560E}"/>
              </a:ext>
            </a:extLst>
          </p:cNvPr>
          <p:cNvPicPr>
            <a:picLocks noChangeAspect="1"/>
          </p:cNvPicPr>
          <p:nvPr/>
        </p:nvPicPr>
        <p:blipFill rotWithShape="1">
          <a:blip r:embed="rId2">
            <a:extLst>
              <a:ext uri="{28A0092B-C50C-407E-A947-70E740481C1C}">
                <a14:useLocalDpi xmlns:a14="http://schemas.microsoft.com/office/drawing/2010/main" val="0"/>
              </a:ext>
            </a:extLst>
          </a:blip>
          <a:srcRect l="35707"/>
          <a:stretch/>
        </p:blipFill>
        <p:spPr>
          <a:xfrm>
            <a:off x="521051" y="1160584"/>
            <a:ext cx="4336991" cy="4079296"/>
          </a:xfrm>
          <a:prstGeom prst="rect">
            <a:avLst/>
          </a:prstGeom>
        </p:spPr>
      </p:pic>
      <p:sp>
        <p:nvSpPr>
          <p:cNvPr id="3" name="Freeform: Shape 2">
            <a:extLst>
              <a:ext uri="{FF2B5EF4-FFF2-40B4-BE49-F238E27FC236}">
                <a16:creationId xmlns:a16="http://schemas.microsoft.com/office/drawing/2014/main" id="{8E9CDB8F-9303-7478-7B9A-3D6630CB4E5A}"/>
              </a:ext>
            </a:extLst>
          </p:cNvPr>
          <p:cNvSpPr/>
          <p:nvPr/>
        </p:nvSpPr>
        <p:spPr>
          <a:xfrm>
            <a:off x="3493477" y="4243754"/>
            <a:ext cx="222738" cy="633046"/>
          </a:xfrm>
          <a:custGeom>
            <a:avLst/>
            <a:gdLst>
              <a:gd name="connsiteX0" fmla="*/ 58615 w 222738"/>
              <a:gd name="connsiteY0" fmla="*/ 633046 h 633046"/>
              <a:gd name="connsiteX1" fmla="*/ 93785 w 222738"/>
              <a:gd name="connsiteY1" fmla="*/ 539261 h 633046"/>
              <a:gd name="connsiteX2" fmla="*/ 105508 w 222738"/>
              <a:gd name="connsiteY2" fmla="*/ 492369 h 633046"/>
              <a:gd name="connsiteX3" fmla="*/ 93785 w 222738"/>
              <a:gd name="connsiteY3" fmla="*/ 398584 h 633046"/>
              <a:gd name="connsiteX4" fmla="*/ 58615 w 222738"/>
              <a:gd name="connsiteY4" fmla="*/ 386861 h 633046"/>
              <a:gd name="connsiteX5" fmla="*/ 0 w 222738"/>
              <a:gd name="connsiteY5" fmla="*/ 328246 h 633046"/>
              <a:gd name="connsiteX6" fmla="*/ 35169 w 222738"/>
              <a:gd name="connsiteY6" fmla="*/ 199292 h 633046"/>
              <a:gd name="connsiteX7" fmla="*/ 70338 w 222738"/>
              <a:gd name="connsiteY7" fmla="*/ 187569 h 633046"/>
              <a:gd name="connsiteX8" fmla="*/ 105508 w 222738"/>
              <a:gd name="connsiteY8" fmla="*/ 140677 h 633046"/>
              <a:gd name="connsiteX9" fmla="*/ 152400 w 222738"/>
              <a:gd name="connsiteY9" fmla="*/ 93784 h 633046"/>
              <a:gd name="connsiteX10" fmla="*/ 187569 w 222738"/>
              <a:gd name="connsiteY10" fmla="*/ 35169 h 633046"/>
              <a:gd name="connsiteX11" fmla="*/ 222738 w 222738"/>
              <a:gd name="connsiteY11" fmla="*/ 0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2738" h="633046">
                <a:moveTo>
                  <a:pt x="58615" y="633046"/>
                </a:moveTo>
                <a:cubicBezTo>
                  <a:pt x="70998" y="602088"/>
                  <a:pt x="84598" y="571415"/>
                  <a:pt x="93785" y="539261"/>
                </a:cubicBezTo>
                <a:cubicBezTo>
                  <a:pt x="98211" y="523769"/>
                  <a:pt x="101600" y="508000"/>
                  <a:pt x="105508" y="492369"/>
                </a:cubicBezTo>
                <a:cubicBezTo>
                  <a:pt x="101600" y="461107"/>
                  <a:pt x="106580" y="427374"/>
                  <a:pt x="93785" y="398584"/>
                </a:cubicBezTo>
                <a:cubicBezTo>
                  <a:pt x="88766" y="387292"/>
                  <a:pt x="68501" y="394275"/>
                  <a:pt x="58615" y="386861"/>
                </a:cubicBezTo>
                <a:cubicBezTo>
                  <a:pt x="36510" y="370282"/>
                  <a:pt x="19538" y="347784"/>
                  <a:pt x="0" y="328246"/>
                </a:cubicBezTo>
                <a:cubicBezTo>
                  <a:pt x="11723" y="285261"/>
                  <a:pt x="15244" y="239143"/>
                  <a:pt x="35169" y="199292"/>
                </a:cubicBezTo>
                <a:cubicBezTo>
                  <a:pt x="40695" y="188239"/>
                  <a:pt x="60845" y="195480"/>
                  <a:pt x="70338" y="187569"/>
                </a:cubicBezTo>
                <a:cubicBezTo>
                  <a:pt x="85348" y="175061"/>
                  <a:pt x="92642" y="155381"/>
                  <a:pt x="105508" y="140677"/>
                </a:cubicBezTo>
                <a:cubicBezTo>
                  <a:pt x="120064" y="124041"/>
                  <a:pt x="138829" y="111233"/>
                  <a:pt x="152400" y="93784"/>
                </a:cubicBezTo>
                <a:cubicBezTo>
                  <a:pt x="166389" y="75798"/>
                  <a:pt x="173898" y="53397"/>
                  <a:pt x="187569" y="35169"/>
                </a:cubicBezTo>
                <a:cubicBezTo>
                  <a:pt x="197516" y="21906"/>
                  <a:pt x="222738" y="0"/>
                  <a:pt x="222738" y="0"/>
                </a:cubicBezTo>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43A689A-FF48-1ADE-55F4-0C958287AD3A}"/>
              </a:ext>
            </a:extLst>
          </p:cNvPr>
          <p:cNvSpPr txBox="1"/>
          <p:nvPr/>
        </p:nvSpPr>
        <p:spPr>
          <a:xfrm rot="1792390">
            <a:off x="3340521" y="3555911"/>
            <a:ext cx="1402081" cy="646331"/>
          </a:xfrm>
          <a:prstGeom prst="rect">
            <a:avLst/>
          </a:prstGeom>
          <a:noFill/>
        </p:spPr>
        <p:txBody>
          <a:bodyPr wrap="square" rtlCol="0">
            <a:spAutoFit/>
          </a:bodyPr>
          <a:lstStyle/>
          <a:p>
            <a:r>
              <a:rPr lang="en-US" b="0" i="0">
                <a:solidFill>
                  <a:srgbClr val="202124"/>
                </a:solidFill>
                <a:effectLst/>
                <a:latin typeface="Google Sans"/>
              </a:rPr>
              <a:t>Bailey School</a:t>
            </a:r>
            <a:endParaRPr lang="en-US" dirty="0"/>
          </a:p>
        </p:txBody>
      </p:sp>
      <p:sp>
        <p:nvSpPr>
          <p:cNvPr id="9" name="TextBox 8">
            <a:extLst>
              <a:ext uri="{FF2B5EF4-FFF2-40B4-BE49-F238E27FC236}">
                <a16:creationId xmlns:a16="http://schemas.microsoft.com/office/drawing/2014/main" id="{63EE6812-62CF-F6B9-F1EF-2FEF978C9C76}"/>
              </a:ext>
            </a:extLst>
          </p:cNvPr>
          <p:cNvSpPr txBox="1"/>
          <p:nvPr/>
        </p:nvSpPr>
        <p:spPr>
          <a:xfrm rot="21331498">
            <a:off x="2291056" y="1505085"/>
            <a:ext cx="1402081" cy="646331"/>
          </a:xfrm>
          <a:prstGeom prst="rect">
            <a:avLst/>
          </a:prstGeom>
          <a:noFill/>
        </p:spPr>
        <p:txBody>
          <a:bodyPr wrap="square" rtlCol="0">
            <a:spAutoFit/>
          </a:bodyPr>
          <a:lstStyle/>
          <a:p>
            <a:r>
              <a:rPr lang="en-US" dirty="0">
                <a:solidFill>
                  <a:srgbClr val="202124"/>
                </a:solidFill>
                <a:latin typeface="Google Sans"/>
              </a:rPr>
              <a:t>Da</a:t>
            </a:r>
            <a:r>
              <a:rPr lang="en-US" b="0" i="0" dirty="0">
                <a:solidFill>
                  <a:srgbClr val="202124"/>
                </a:solidFill>
                <a:effectLst/>
                <a:latin typeface="Google Sans"/>
              </a:rPr>
              <a:t>ley </a:t>
            </a:r>
          </a:p>
          <a:p>
            <a:r>
              <a:rPr lang="en-US" b="0" i="0" dirty="0">
                <a:solidFill>
                  <a:srgbClr val="202124"/>
                </a:solidFill>
                <a:effectLst/>
                <a:latin typeface="Google Sans"/>
              </a:rPr>
              <a:t>School</a:t>
            </a:r>
            <a:endParaRPr lang="en-US" dirty="0"/>
          </a:p>
        </p:txBody>
      </p:sp>
      <p:sp>
        <p:nvSpPr>
          <p:cNvPr id="10" name="Freeform: Shape 9">
            <a:extLst>
              <a:ext uri="{FF2B5EF4-FFF2-40B4-BE49-F238E27FC236}">
                <a16:creationId xmlns:a16="http://schemas.microsoft.com/office/drawing/2014/main" id="{D7650F88-A8D8-F30B-CC32-8DB88D4D5011}"/>
              </a:ext>
            </a:extLst>
          </p:cNvPr>
          <p:cNvSpPr/>
          <p:nvPr/>
        </p:nvSpPr>
        <p:spPr>
          <a:xfrm>
            <a:off x="2352602" y="3124200"/>
            <a:ext cx="161998" cy="342900"/>
          </a:xfrm>
          <a:custGeom>
            <a:avLst/>
            <a:gdLst>
              <a:gd name="connsiteX0" fmla="*/ 161998 w 161998"/>
              <a:gd name="connsiteY0" fmla="*/ 0 h 342900"/>
              <a:gd name="connsiteX1" fmla="*/ 76273 w 161998"/>
              <a:gd name="connsiteY1" fmla="*/ 28575 h 342900"/>
              <a:gd name="connsiteX2" fmla="*/ 95323 w 161998"/>
              <a:gd name="connsiteY2" fmla="*/ 57150 h 342900"/>
              <a:gd name="connsiteX3" fmla="*/ 123898 w 161998"/>
              <a:gd name="connsiteY3" fmla="*/ 85725 h 342900"/>
              <a:gd name="connsiteX4" fmla="*/ 133423 w 161998"/>
              <a:gd name="connsiteY4" fmla="*/ 114300 h 342900"/>
              <a:gd name="connsiteX5" fmla="*/ 123898 w 161998"/>
              <a:gd name="connsiteY5" fmla="*/ 200025 h 342900"/>
              <a:gd name="connsiteX6" fmla="*/ 57223 w 161998"/>
              <a:gd name="connsiteY6" fmla="*/ 238125 h 342900"/>
              <a:gd name="connsiteX7" fmla="*/ 28648 w 161998"/>
              <a:gd name="connsiteY7" fmla="*/ 257175 h 342900"/>
              <a:gd name="connsiteX8" fmla="*/ 9598 w 161998"/>
              <a:gd name="connsiteY8" fmla="*/ 285750 h 342900"/>
              <a:gd name="connsiteX9" fmla="*/ 73 w 161998"/>
              <a:gd name="connsiteY9"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98" h="342900">
                <a:moveTo>
                  <a:pt x="161998" y="0"/>
                </a:moveTo>
                <a:cubicBezTo>
                  <a:pt x="133423" y="9525"/>
                  <a:pt x="99142" y="8973"/>
                  <a:pt x="76273" y="28575"/>
                </a:cubicBezTo>
                <a:cubicBezTo>
                  <a:pt x="67581" y="36025"/>
                  <a:pt x="87994" y="48356"/>
                  <a:pt x="95323" y="57150"/>
                </a:cubicBezTo>
                <a:cubicBezTo>
                  <a:pt x="103947" y="67498"/>
                  <a:pt x="114373" y="76200"/>
                  <a:pt x="123898" y="85725"/>
                </a:cubicBezTo>
                <a:cubicBezTo>
                  <a:pt x="127073" y="95250"/>
                  <a:pt x="133423" y="104260"/>
                  <a:pt x="133423" y="114300"/>
                </a:cubicBezTo>
                <a:cubicBezTo>
                  <a:pt x="133423" y="143051"/>
                  <a:pt x="134956" y="173486"/>
                  <a:pt x="123898" y="200025"/>
                </a:cubicBezTo>
                <a:cubicBezTo>
                  <a:pt x="111776" y="229118"/>
                  <a:pt x="79348" y="227062"/>
                  <a:pt x="57223" y="238125"/>
                </a:cubicBezTo>
                <a:cubicBezTo>
                  <a:pt x="46984" y="243245"/>
                  <a:pt x="38173" y="250825"/>
                  <a:pt x="28648" y="257175"/>
                </a:cubicBezTo>
                <a:cubicBezTo>
                  <a:pt x="22298" y="266700"/>
                  <a:pt x="14107" y="275228"/>
                  <a:pt x="9598" y="285750"/>
                </a:cubicBezTo>
                <a:cubicBezTo>
                  <a:pt x="-1467" y="311569"/>
                  <a:pt x="73" y="319705"/>
                  <a:pt x="73" y="342900"/>
                </a:cubicBez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2B0838-973D-05B8-0C9B-DD69A38143FE}"/>
              </a:ext>
            </a:extLst>
          </p:cNvPr>
          <p:cNvSpPr/>
          <p:nvPr/>
        </p:nvSpPr>
        <p:spPr>
          <a:xfrm>
            <a:off x="2133600" y="3143250"/>
            <a:ext cx="276225" cy="47809"/>
          </a:xfrm>
          <a:custGeom>
            <a:avLst/>
            <a:gdLst>
              <a:gd name="connsiteX0" fmla="*/ 276225 w 276225"/>
              <a:gd name="connsiteY0" fmla="*/ 38100 h 47809"/>
              <a:gd name="connsiteX1" fmla="*/ 219075 w 276225"/>
              <a:gd name="connsiteY1" fmla="*/ 47625 h 47809"/>
              <a:gd name="connsiteX2" fmla="*/ 104775 w 276225"/>
              <a:gd name="connsiteY2" fmla="*/ 0 h 47809"/>
              <a:gd name="connsiteX3" fmla="*/ 0 w 276225"/>
              <a:gd name="connsiteY3" fmla="*/ 28575 h 47809"/>
            </a:gdLst>
            <a:ahLst/>
            <a:cxnLst>
              <a:cxn ang="0">
                <a:pos x="connsiteX0" y="connsiteY0"/>
              </a:cxn>
              <a:cxn ang="0">
                <a:pos x="connsiteX1" y="connsiteY1"/>
              </a:cxn>
              <a:cxn ang="0">
                <a:pos x="connsiteX2" y="connsiteY2"/>
              </a:cxn>
              <a:cxn ang="0">
                <a:pos x="connsiteX3" y="connsiteY3"/>
              </a:cxn>
            </a:cxnLst>
            <a:rect l="l" t="t" r="r" b="b"/>
            <a:pathLst>
              <a:path w="276225" h="47809">
                <a:moveTo>
                  <a:pt x="276225" y="38100"/>
                </a:moveTo>
                <a:cubicBezTo>
                  <a:pt x="257175" y="41275"/>
                  <a:pt x="238331" y="49106"/>
                  <a:pt x="219075" y="47625"/>
                </a:cubicBezTo>
                <a:cubicBezTo>
                  <a:pt x="168318" y="43721"/>
                  <a:pt x="145213" y="24263"/>
                  <a:pt x="104775" y="0"/>
                </a:cubicBezTo>
                <a:lnTo>
                  <a:pt x="0" y="28575"/>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E1D109D-688B-F4A8-0C2D-435DE13A9E73}"/>
              </a:ext>
            </a:extLst>
          </p:cNvPr>
          <p:cNvGrpSpPr/>
          <p:nvPr/>
        </p:nvGrpSpPr>
        <p:grpSpPr>
          <a:xfrm>
            <a:off x="2267978" y="5231056"/>
            <a:ext cx="2614758" cy="471604"/>
            <a:chOff x="2606610" y="4220817"/>
            <a:chExt cx="2614758" cy="471604"/>
          </a:xfrm>
        </p:grpSpPr>
        <p:grpSp>
          <p:nvGrpSpPr>
            <p:cNvPr id="12" name="Group 11">
              <a:extLst>
                <a:ext uri="{FF2B5EF4-FFF2-40B4-BE49-F238E27FC236}">
                  <a16:creationId xmlns:a16="http://schemas.microsoft.com/office/drawing/2014/main" id="{C5A021C1-5A00-CCA1-7E56-2FC438E93464}"/>
                </a:ext>
              </a:extLst>
            </p:cNvPr>
            <p:cNvGrpSpPr/>
            <p:nvPr/>
          </p:nvGrpSpPr>
          <p:grpSpPr>
            <a:xfrm>
              <a:off x="3289852" y="4220817"/>
              <a:ext cx="1931516" cy="436696"/>
              <a:chOff x="3289852" y="4220817"/>
              <a:chExt cx="1931516" cy="436696"/>
            </a:xfrm>
          </p:grpSpPr>
          <p:pic>
            <p:nvPicPr>
              <p:cNvPr id="14" name="Picture 13">
                <a:extLst>
                  <a:ext uri="{FF2B5EF4-FFF2-40B4-BE49-F238E27FC236}">
                    <a16:creationId xmlns:a16="http://schemas.microsoft.com/office/drawing/2014/main" id="{31E53508-37C5-D3AE-FB77-E4D16C68BE84}"/>
                  </a:ext>
                </a:extLst>
              </p:cNvPr>
              <p:cNvPicPr>
                <a:picLocks noChangeAspect="1"/>
              </p:cNvPicPr>
              <p:nvPr/>
            </p:nvPicPr>
            <p:blipFill rotWithShape="1">
              <a:blip r:embed="rId3">
                <a:extLst>
                  <a:ext uri="{28A0092B-C50C-407E-A947-70E740481C1C}">
                    <a14:useLocalDpi xmlns:a14="http://schemas.microsoft.com/office/drawing/2010/main" val="0"/>
                  </a:ext>
                </a:extLst>
              </a:blip>
              <a:srcRect l="56811" t="3624" b="14478"/>
              <a:stretch/>
            </p:blipFill>
            <p:spPr>
              <a:xfrm>
                <a:off x="3382785" y="4230756"/>
                <a:ext cx="1838583" cy="426757"/>
              </a:xfrm>
              <a:prstGeom prst="rect">
                <a:avLst/>
              </a:prstGeom>
            </p:spPr>
          </p:pic>
          <p:pic>
            <p:nvPicPr>
              <p:cNvPr id="15" name="Picture 14">
                <a:extLst>
                  <a:ext uri="{FF2B5EF4-FFF2-40B4-BE49-F238E27FC236}">
                    <a16:creationId xmlns:a16="http://schemas.microsoft.com/office/drawing/2014/main" id="{25E73F7F-C622-1B2C-E4B7-FBE93403A4B8}"/>
                  </a:ext>
                </a:extLst>
              </p:cNvPr>
              <p:cNvPicPr>
                <a:picLocks noChangeAspect="1"/>
              </p:cNvPicPr>
              <p:nvPr/>
            </p:nvPicPr>
            <p:blipFill rotWithShape="1">
              <a:blip r:embed="rId3">
                <a:extLst>
                  <a:ext uri="{28A0092B-C50C-407E-A947-70E740481C1C}">
                    <a14:useLocalDpi xmlns:a14="http://schemas.microsoft.com/office/drawing/2010/main" val="0"/>
                  </a:ext>
                </a:extLst>
              </a:blip>
              <a:srcRect l="14904" t="-8363" r="82218" b="8363"/>
              <a:stretch/>
            </p:blipFill>
            <p:spPr>
              <a:xfrm>
                <a:off x="3289852" y="4220817"/>
                <a:ext cx="124754" cy="426757"/>
              </a:xfrm>
              <a:prstGeom prst="rect">
                <a:avLst/>
              </a:prstGeom>
            </p:spPr>
          </p:pic>
        </p:grpSp>
        <p:sp>
          <p:nvSpPr>
            <p:cNvPr id="13" name="TextBox 12">
              <a:extLst>
                <a:ext uri="{FF2B5EF4-FFF2-40B4-BE49-F238E27FC236}">
                  <a16:creationId xmlns:a16="http://schemas.microsoft.com/office/drawing/2014/main" id="{1D0F9752-AF64-18A9-3F1E-AF3936974FDE}"/>
                </a:ext>
              </a:extLst>
            </p:cNvPr>
            <p:cNvSpPr txBox="1"/>
            <p:nvPr/>
          </p:nvSpPr>
          <p:spPr>
            <a:xfrm>
              <a:off x="2606610" y="4230756"/>
              <a:ext cx="776175" cy="461665"/>
            </a:xfrm>
            <a:prstGeom prst="rect">
              <a:avLst/>
            </a:prstGeom>
            <a:noFill/>
          </p:spPr>
          <p:txBody>
            <a:bodyPr wrap="none" rtlCol="0">
              <a:spAutoFit/>
            </a:bodyPr>
            <a:lstStyle/>
            <a:p>
              <a:r>
                <a:rPr lang="en-US" sz="2400" dirty="0"/>
                <a:t>½ mi</a:t>
              </a:r>
            </a:p>
          </p:txBody>
        </p:sp>
      </p:grpSp>
    </p:spTree>
    <p:extLst>
      <p:ext uri="{BB962C8B-B14F-4D97-AF65-F5344CB8AC3E}">
        <p14:creationId xmlns:p14="http://schemas.microsoft.com/office/powerpoint/2010/main" val="1329114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CB512-9311-2EFA-BC34-D5AE2211F812}"/>
              </a:ext>
            </a:extLst>
          </p:cNvPr>
          <p:cNvSpPr>
            <a:spLocks noGrp="1"/>
          </p:cNvSpPr>
          <p:nvPr>
            <p:ph type="title"/>
          </p:nvPr>
        </p:nvSpPr>
        <p:spPr/>
        <p:txBody>
          <a:bodyPr/>
          <a:lstStyle/>
          <a:p>
            <a:r>
              <a:rPr lang="en-US" dirty="0"/>
              <a:t>Park &amp; Nature Trail</a:t>
            </a:r>
          </a:p>
        </p:txBody>
      </p:sp>
      <p:sp>
        <p:nvSpPr>
          <p:cNvPr id="3" name="Slide Number Placeholder 2">
            <a:extLst>
              <a:ext uri="{FF2B5EF4-FFF2-40B4-BE49-F238E27FC236}">
                <a16:creationId xmlns:a16="http://schemas.microsoft.com/office/drawing/2014/main" id="{AB88ADC2-F15B-7E63-B105-36315309AC63}"/>
              </a:ext>
            </a:extLst>
          </p:cNvPr>
          <p:cNvSpPr>
            <a:spLocks noGrp="1"/>
          </p:cNvSpPr>
          <p:nvPr>
            <p:ph type="sldNum" sz="quarter" idx="12"/>
          </p:nvPr>
        </p:nvSpPr>
        <p:spPr/>
        <p:txBody>
          <a:bodyPr/>
          <a:lstStyle/>
          <a:p>
            <a:fld id="{BD3B2A05-6373-4037-9133-FDE3B40E1D74}" type="slidenum">
              <a:rPr lang="en-US" smtClean="0"/>
              <a:t>27</a:t>
            </a:fld>
            <a:endParaRPr lang="en-US"/>
          </a:p>
        </p:txBody>
      </p:sp>
      <p:pic>
        <p:nvPicPr>
          <p:cNvPr id="6" name="Picture 5">
            <a:extLst>
              <a:ext uri="{FF2B5EF4-FFF2-40B4-BE49-F238E27FC236}">
                <a16:creationId xmlns:a16="http://schemas.microsoft.com/office/drawing/2014/main" id="{130D6BF8-9710-85BB-977A-F4E139B839A9}"/>
              </a:ext>
            </a:extLst>
          </p:cNvPr>
          <p:cNvPicPr>
            <a:picLocks noChangeAspect="1"/>
          </p:cNvPicPr>
          <p:nvPr/>
        </p:nvPicPr>
        <p:blipFill rotWithShape="1">
          <a:blip r:embed="rId2">
            <a:extLst>
              <a:ext uri="{28A0092B-C50C-407E-A947-70E740481C1C}">
                <a14:useLocalDpi xmlns:a14="http://schemas.microsoft.com/office/drawing/2010/main" val="0"/>
              </a:ext>
            </a:extLst>
          </a:blip>
          <a:srcRect l="7507"/>
          <a:stretch/>
        </p:blipFill>
        <p:spPr>
          <a:xfrm>
            <a:off x="4371975" y="1843902"/>
            <a:ext cx="4381500" cy="3552825"/>
          </a:xfrm>
          <a:prstGeom prst="rect">
            <a:avLst/>
          </a:prstGeom>
        </p:spPr>
      </p:pic>
      <p:pic>
        <p:nvPicPr>
          <p:cNvPr id="8" name="Picture 7">
            <a:extLst>
              <a:ext uri="{FF2B5EF4-FFF2-40B4-BE49-F238E27FC236}">
                <a16:creationId xmlns:a16="http://schemas.microsoft.com/office/drawing/2014/main" id="{597804CB-DDE4-5583-790F-4C7D6199C2BC}"/>
              </a:ext>
            </a:extLst>
          </p:cNvPr>
          <p:cNvPicPr>
            <a:picLocks noChangeAspect="1"/>
          </p:cNvPicPr>
          <p:nvPr/>
        </p:nvPicPr>
        <p:blipFill rotWithShape="1">
          <a:blip r:embed="rId3">
            <a:extLst>
              <a:ext uri="{28A0092B-C50C-407E-A947-70E740481C1C}">
                <a14:useLocalDpi xmlns:a14="http://schemas.microsoft.com/office/drawing/2010/main" val="0"/>
              </a:ext>
            </a:extLst>
          </a:blip>
          <a:srcRect l="15615"/>
          <a:stretch/>
        </p:blipFill>
        <p:spPr>
          <a:xfrm>
            <a:off x="254000" y="1838325"/>
            <a:ext cx="4003675" cy="3558402"/>
          </a:xfrm>
          <a:prstGeom prst="rect">
            <a:avLst/>
          </a:prstGeom>
        </p:spPr>
      </p:pic>
      <p:sp>
        <p:nvSpPr>
          <p:cNvPr id="4" name="TextBox 3">
            <a:extLst>
              <a:ext uri="{FF2B5EF4-FFF2-40B4-BE49-F238E27FC236}">
                <a16:creationId xmlns:a16="http://schemas.microsoft.com/office/drawing/2014/main" id="{9082FACE-EB64-7FBF-E511-48E7B5849AF5}"/>
              </a:ext>
            </a:extLst>
          </p:cNvPr>
          <p:cNvSpPr txBox="1"/>
          <p:nvPr/>
        </p:nvSpPr>
        <p:spPr>
          <a:xfrm>
            <a:off x="2006167" y="6041961"/>
            <a:ext cx="4731616" cy="369332"/>
          </a:xfrm>
          <a:prstGeom prst="rect">
            <a:avLst/>
          </a:prstGeom>
          <a:noFill/>
        </p:spPr>
        <p:txBody>
          <a:bodyPr wrap="none" rtlCol="0">
            <a:spAutoFit/>
          </a:bodyPr>
          <a:lstStyle/>
          <a:p>
            <a:r>
              <a:rPr lang="en-US" dirty="0"/>
              <a:t>Five acres of flat land down hill from the schools</a:t>
            </a:r>
          </a:p>
        </p:txBody>
      </p:sp>
    </p:spTree>
    <p:extLst>
      <p:ext uri="{BB962C8B-B14F-4D97-AF65-F5344CB8AC3E}">
        <p14:creationId xmlns:p14="http://schemas.microsoft.com/office/powerpoint/2010/main" val="2851794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AA5FE-142A-FE30-4359-BF57522DE773}"/>
              </a:ext>
            </a:extLst>
          </p:cNvPr>
          <p:cNvSpPr>
            <a:spLocks noGrp="1"/>
          </p:cNvSpPr>
          <p:nvPr>
            <p:ph type="sldNum" sz="quarter" idx="12"/>
          </p:nvPr>
        </p:nvSpPr>
        <p:spPr/>
        <p:txBody>
          <a:bodyPr/>
          <a:lstStyle/>
          <a:p>
            <a:fld id="{BD3B2A05-6373-4037-9133-FDE3B40E1D74}" type="slidenum">
              <a:rPr lang="en-US" smtClean="0"/>
              <a:t>28</a:t>
            </a:fld>
            <a:endParaRPr lang="en-US"/>
          </a:p>
        </p:txBody>
      </p:sp>
      <p:sp>
        <p:nvSpPr>
          <p:cNvPr id="5" name="TextBox 4">
            <a:extLst>
              <a:ext uri="{FF2B5EF4-FFF2-40B4-BE49-F238E27FC236}">
                <a16:creationId xmlns:a16="http://schemas.microsoft.com/office/drawing/2014/main" id="{81365A9B-1EC1-507D-1149-648478F3C1D3}"/>
              </a:ext>
            </a:extLst>
          </p:cNvPr>
          <p:cNvSpPr txBox="1"/>
          <p:nvPr/>
        </p:nvSpPr>
        <p:spPr>
          <a:xfrm>
            <a:off x="521051" y="278030"/>
            <a:ext cx="7035067" cy="461665"/>
          </a:xfrm>
          <a:prstGeom prst="rect">
            <a:avLst/>
          </a:prstGeom>
          <a:noFill/>
        </p:spPr>
        <p:txBody>
          <a:bodyPr wrap="none" rtlCol="0">
            <a:spAutoFit/>
          </a:bodyPr>
          <a:lstStyle/>
          <a:p>
            <a:r>
              <a:rPr lang="en-US" sz="2400" dirty="0"/>
              <a:t>Hard Trail:  Schools to Local Streets or Canal = 0.3 miles</a:t>
            </a:r>
          </a:p>
        </p:txBody>
      </p:sp>
      <p:sp>
        <p:nvSpPr>
          <p:cNvPr id="7" name="TextBox 6">
            <a:extLst>
              <a:ext uri="{FF2B5EF4-FFF2-40B4-BE49-F238E27FC236}">
                <a16:creationId xmlns:a16="http://schemas.microsoft.com/office/drawing/2014/main" id="{CED73A72-023F-9313-7B2C-CF1DC5EC8CE6}"/>
              </a:ext>
            </a:extLst>
          </p:cNvPr>
          <p:cNvSpPr txBox="1"/>
          <p:nvPr/>
        </p:nvSpPr>
        <p:spPr>
          <a:xfrm>
            <a:off x="6464512" y="1384028"/>
            <a:ext cx="2726452" cy="5078313"/>
          </a:xfrm>
          <a:prstGeom prst="rect">
            <a:avLst/>
          </a:prstGeom>
          <a:noFill/>
        </p:spPr>
        <p:txBody>
          <a:bodyPr wrap="none" rtlCol="0">
            <a:spAutoFit/>
          </a:bodyPr>
          <a:lstStyle/>
          <a:p>
            <a:r>
              <a:rPr lang="en-US" dirty="0"/>
              <a:t>   East side - Hard to find a </a:t>
            </a:r>
            <a:br>
              <a:rPr lang="en-US" dirty="0"/>
            </a:br>
            <a:r>
              <a:rPr lang="en-US" dirty="0"/>
              <a:t>   good route that is:</a:t>
            </a:r>
          </a:p>
          <a:p>
            <a:r>
              <a:rPr lang="en-US" dirty="0"/>
              <a:t>	- Above the waterline</a:t>
            </a:r>
          </a:p>
          <a:p>
            <a:r>
              <a:rPr lang="en-US" dirty="0"/>
              <a:t>	- Flat, smooth, and</a:t>
            </a:r>
            <a:br>
              <a:rPr lang="en-US" dirty="0"/>
            </a:br>
            <a:r>
              <a:rPr lang="en-US" dirty="0"/>
              <a:t>           gentle enough </a:t>
            </a:r>
            <a:br>
              <a:rPr lang="en-US" dirty="0"/>
            </a:br>
            <a:r>
              <a:rPr lang="en-US" dirty="0"/>
              <a:t>	  for bike path</a:t>
            </a:r>
            <a:br>
              <a:rPr lang="en-US" dirty="0"/>
            </a:br>
            <a:endParaRPr lang="en-US" dirty="0"/>
          </a:p>
          <a:p>
            <a:r>
              <a:rPr lang="en-US" dirty="0"/>
              <a:t>   West side – 3 possible</a:t>
            </a:r>
            <a:br>
              <a:rPr lang="en-US" dirty="0"/>
            </a:br>
            <a:r>
              <a:rPr lang="en-US" dirty="0"/>
              <a:t>    not perfect routes:</a:t>
            </a:r>
          </a:p>
          <a:p>
            <a:r>
              <a:rPr lang="en-US" dirty="0"/>
              <a:t>	- #1 to Westview</a:t>
            </a:r>
          </a:p>
          <a:p>
            <a:pPr lvl="1"/>
            <a:r>
              <a:rPr lang="en-US" dirty="0"/>
              <a:t>- #2 to canal</a:t>
            </a:r>
          </a:p>
          <a:p>
            <a:pPr lvl="1"/>
            <a:r>
              <a:rPr lang="en-US" dirty="0"/>
              <a:t>- #3 side trip to canal</a:t>
            </a:r>
          </a:p>
          <a:p>
            <a:endParaRPr lang="en-US" dirty="0"/>
          </a:p>
          <a:p>
            <a:r>
              <a:rPr lang="en-US" dirty="0"/>
              <a:t>   Land owned by:</a:t>
            </a:r>
          </a:p>
          <a:p>
            <a:r>
              <a:rPr lang="en-US" dirty="0"/>
              <a:t>	- City</a:t>
            </a:r>
          </a:p>
          <a:p>
            <a:pPr lvl="1"/>
            <a:r>
              <a:rPr lang="en-US" dirty="0"/>
              <a:t>- Eastern Salt Co</a:t>
            </a:r>
          </a:p>
          <a:p>
            <a:pPr lvl="1"/>
            <a:r>
              <a:rPr lang="en-US" dirty="0"/>
              <a:t>- a few private owners</a:t>
            </a:r>
          </a:p>
          <a:p>
            <a:r>
              <a:rPr lang="en-US" dirty="0"/>
              <a:t>	</a:t>
            </a:r>
          </a:p>
        </p:txBody>
      </p:sp>
      <p:grpSp>
        <p:nvGrpSpPr>
          <p:cNvPr id="11" name="Group 10">
            <a:extLst>
              <a:ext uri="{FF2B5EF4-FFF2-40B4-BE49-F238E27FC236}">
                <a16:creationId xmlns:a16="http://schemas.microsoft.com/office/drawing/2014/main" id="{F5D05F19-DDFE-DA12-1F3A-9BA2E610B434}"/>
              </a:ext>
            </a:extLst>
          </p:cNvPr>
          <p:cNvGrpSpPr/>
          <p:nvPr/>
        </p:nvGrpSpPr>
        <p:grpSpPr>
          <a:xfrm>
            <a:off x="116657" y="1028564"/>
            <a:ext cx="6500163" cy="4408227"/>
            <a:chOff x="116657" y="1028564"/>
            <a:chExt cx="6500163" cy="4408227"/>
          </a:xfrm>
        </p:grpSpPr>
        <p:grpSp>
          <p:nvGrpSpPr>
            <p:cNvPr id="23" name="Group 22">
              <a:extLst>
                <a:ext uri="{FF2B5EF4-FFF2-40B4-BE49-F238E27FC236}">
                  <a16:creationId xmlns:a16="http://schemas.microsoft.com/office/drawing/2014/main" id="{1AE76895-9891-1429-421F-F9B94DAEFBBF}"/>
                </a:ext>
              </a:extLst>
            </p:cNvPr>
            <p:cNvGrpSpPr/>
            <p:nvPr/>
          </p:nvGrpSpPr>
          <p:grpSpPr>
            <a:xfrm>
              <a:off x="116657" y="1314371"/>
              <a:ext cx="6500163" cy="4122420"/>
              <a:chOff x="126537" y="975142"/>
              <a:chExt cx="6500163" cy="4122420"/>
            </a:xfrm>
          </p:grpSpPr>
          <p:pic>
            <p:nvPicPr>
              <p:cNvPr id="6" name="Picture 5">
                <a:extLst>
                  <a:ext uri="{FF2B5EF4-FFF2-40B4-BE49-F238E27FC236}">
                    <a16:creationId xmlns:a16="http://schemas.microsoft.com/office/drawing/2014/main" id="{CC2ED383-1527-B756-D21E-0648F8C60597}"/>
                  </a:ext>
                </a:extLst>
              </p:cNvPr>
              <p:cNvPicPr>
                <a:picLocks noChangeAspect="1"/>
              </p:cNvPicPr>
              <p:nvPr/>
            </p:nvPicPr>
            <p:blipFill rotWithShape="1">
              <a:blip r:embed="rId2">
                <a:extLst>
                  <a:ext uri="{28A0092B-C50C-407E-A947-70E740481C1C}">
                    <a14:useLocalDpi xmlns:a14="http://schemas.microsoft.com/office/drawing/2010/main" val="0"/>
                  </a:ext>
                </a:extLst>
              </a:blip>
              <a:srcRect l="20110"/>
              <a:stretch/>
            </p:blipFill>
            <p:spPr>
              <a:xfrm>
                <a:off x="126537" y="975142"/>
                <a:ext cx="6392008" cy="4122420"/>
              </a:xfrm>
              <a:prstGeom prst="rect">
                <a:avLst/>
              </a:prstGeom>
            </p:spPr>
          </p:pic>
          <p:sp>
            <p:nvSpPr>
              <p:cNvPr id="8" name="Freeform: Shape 7">
                <a:extLst>
                  <a:ext uri="{FF2B5EF4-FFF2-40B4-BE49-F238E27FC236}">
                    <a16:creationId xmlns:a16="http://schemas.microsoft.com/office/drawing/2014/main" id="{A875B3DE-D891-3191-27F0-EDB028613FCF}"/>
                  </a:ext>
                </a:extLst>
              </p:cNvPr>
              <p:cNvSpPr/>
              <p:nvPr/>
            </p:nvSpPr>
            <p:spPr>
              <a:xfrm>
                <a:off x="5533292" y="3845169"/>
                <a:ext cx="269631" cy="164123"/>
              </a:xfrm>
              <a:custGeom>
                <a:avLst/>
                <a:gdLst>
                  <a:gd name="connsiteX0" fmla="*/ 0 w 269631"/>
                  <a:gd name="connsiteY0" fmla="*/ 164123 h 164123"/>
                  <a:gd name="connsiteX1" fmla="*/ 164123 w 269631"/>
                  <a:gd name="connsiteY1" fmla="*/ 58616 h 164123"/>
                  <a:gd name="connsiteX2" fmla="*/ 269631 w 269631"/>
                  <a:gd name="connsiteY2" fmla="*/ 0 h 164123"/>
                </a:gdLst>
                <a:ahLst/>
                <a:cxnLst>
                  <a:cxn ang="0">
                    <a:pos x="connsiteX0" y="connsiteY0"/>
                  </a:cxn>
                  <a:cxn ang="0">
                    <a:pos x="connsiteX1" y="connsiteY1"/>
                  </a:cxn>
                  <a:cxn ang="0">
                    <a:pos x="connsiteX2" y="connsiteY2"/>
                  </a:cxn>
                </a:cxnLst>
                <a:rect l="l" t="t" r="r" b="b"/>
                <a:pathLst>
                  <a:path w="269631" h="164123">
                    <a:moveTo>
                      <a:pt x="0" y="164123"/>
                    </a:moveTo>
                    <a:cubicBezTo>
                      <a:pt x="54708" y="128954"/>
                      <a:pt x="107271" y="90201"/>
                      <a:pt x="164123" y="58616"/>
                    </a:cubicBezTo>
                    <a:lnTo>
                      <a:pt x="269631"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DDA0959-2FC7-A1A9-80A5-C06998A5D1C3}"/>
                  </a:ext>
                </a:extLst>
              </p:cNvPr>
              <p:cNvSpPr txBox="1"/>
              <p:nvPr/>
            </p:nvSpPr>
            <p:spPr>
              <a:xfrm>
                <a:off x="2750012" y="1969868"/>
                <a:ext cx="572529" cy="369332"/>
              </a:xfrm>
              <a:prstGeom prst="rect">
                <a:avLst/>
              </a:prstGeom>
              <a:noFill/>
            </p:spPr>
            <p:txBody>
              <a:bodyPr wrap="none" rtlCol="0">
                <a:spAutoFit/>
              </a:bodyPr>
              <a:lstStyle/>
              <a:p>
                <a:r>
                  <a:rPr lang="en-US" dirty="0">
                    <a:solidFill>
                      <a:srgbClr val="FF0000"/>
                    </a:solidFill>
                  </a:rPr>
                  <a:t>Wet</a:t>
                </a:r>
              </a:p>
            </p:txBody>
          </p:sp>
          <p:sp>
            <p:nvSpPr>
              <p:cNvPr id="13" name="TextBox 12">
                <a:extLst>
                  <a:ext uri="{FF2B5EF4-FFF2-40B4-BE49-F238E27FC236}">
                    <a16:creationId xmlns:a16="http://schemas.microsoft.com/office/drawing/2014/main" id="{F9086A4E-267D-A2B9-92BE-F1A3205A345B}"/>
                  </a:ext>
                </a:extLst>
              </p:cNvPr>
              <p:cNvSpPr txBox="1"/>
              <p:nvPr/>
            </p:nvSpPr>
            <p:spPr>
              <a:xfrm>
                <a:off x="5461503" y="3252749"/>
                <a:ext cx="457176" cy="369332"/>
              </a:xfrm>
              <a:prstGeom prst="rect">
                <a:avLst/>
              </a:prstGeom>
              <a:noFill/>
            </p:spPr>
            <p:txBody>
              <a:bodyPr wrap="none" rtlCol="0">
                <a:spAutoFit/>
              </a:bodyPr>
              <a:lstStyle/>
              <a:p>
                <a:r>
                  <a:rPr lang="en-US" dirty="0">
                    <a:solidFill>
                      <a:srgbClr val="FF0000"/>
                    </a:solidFill>
                  </a:rPr>
                  <a:t>OK</a:t>
                </a:r>
              </a:p>
            </p:txBody>
          </p:sp>
          <p:sp>
            <p:nvSpPr>
              <p:cNvPr id="14" name="TextBox 13">
                <a:extLst>
                  <a:ext uri="{FF2B5EF4-FFF2-40B4-BE49-F238E27FC236}">
                    <a16:creationId xmlns:a16="http://schemas.microsoft.com/office/drawing/2014/main" id="{A5224F22-CC28-01FF-8C09-FB2928B5D4A9}"/>
                  </a:ext>
                </a:extLst>
              </p:cNvPr>
              <p:cNvSpPr txBox="1"/>
              <p:nvPr/>
            </p:nvSpPr>
            <p:spPr>
              <a:xfrm rot="2529417">
                <a:off x="3308758" y="2725984"/>
                <a:ext cx="1064779" cy="369332"/>
              </a:xfrm>
              <a:prstGeom prst="rect">
                <a:avLst/>
              </a:prstGeom>
              <a:noFill/>
            </p:spPr>
            <p:txBody>
              <a:bodyPr wrap="none" rtlCol="0">
                <a:spAutoFit/>
              </a:bodyPr>
              <a:lstStyle/>
              <a:p>
                <a:r>
                  <a:rPr lang="en-US" dirty="0">
                    <a:solidFill>
                      <a:srgbClr val="FF0000"/>
                    </a:solidFill>
                  </a:rPr>
                  <a:t>Dirt Road</a:t>
                </a:r>
              </a:p>
            </p:txBody>
          </p:sp>
          <p:sp>
            <p:nvSpPr>
              <p:cNvPr id="15" name="TextBox 14">
                <a:extLst>
                  <a:ext uri="{FF2B5EF4-FFF2-40B4-BE49-F238E27FC236}">
                    <a16:creationId xmlns:a16="http://schemas.microsoft.com/office/drawing/2014/main" id="{B29A7CEC-E6D1-E78B-DDD8-2E9BFB0ABBF6}"/>
                  </a:ext>
                </a:extLst>
              </p:cNvPr>
              <p:cNvSpPr txBox="1"/>
              <p:nvPr/>
            </p:nvSpPr>
            <p:spPr>
              <a:xfrm>
                <a:off x="4514072" y="3336179"/>
                <a:ext cx="572529" cy="369332"/>
              </a:xfrm>
              <a:prstGeom prst="rect">
                <a:avLst/>
              </a:prstGeom>
              <a:noFill/>
            </p:spPr>
            <p:txBody>
              <a:bodyPr wrap="none" rtlCol="0">
                <a:spAutoFit/>
              </a:bodyPr>
              <a:lstStyle/>
              <a:p>
                <a:r>
                  <a:rPr lang="en-US" dirty="0">
                    <a:solidFill>
                      <a:srgbClr val="FF0000"/>
                    </a:solidFill>
                  </a:rPr>
                  <a:t>Wet</a:t>
                </a:r>
              </a:p>
            </p:txBody>
          </p:sp>
          <p:sp>
            <p:nvSpPr>
              <p:cNvPr id="16" name="TextBox 15">
                <a:extLst>
                  <a:ext uri="{FF2B5EF4-FFF2-40B4-BE49-F238E27FC236}">
                    <a16:creationId xmlns:a16="http://schemas.microsoft.com/office/drawing/2014/main" id="{32F2AE96-0044-E874-8C8D-5C526BF13C17}"/>
                  </a:ext>
                </a:extLst>
              </p:cNvPr>
              <p:cNvSpPr txBox="1"/>
              <p:nvPr/>
            </p:nvSpPr>
            <p:spPr>
              <a:xfrm>
                <a:off x="5702694" y="1926014"/>
                <a:ext cx="924006" cy="646331"/>
              </a:xfrm>
              <a:prstGeom prst="rect">
                <a:avLst/>
              </a:prstGeom>
              <a:noFill/>
            </p:spPr>
            <p:txBody>
              <a:bodyPr wrap="square" rtlCol="0">
                <a:spAutoFit/>
              </a:bodyPr>
              <a:lstStyle/>
              <a:p>
                <a:r>
                  <a:rPr lang="en-US" dirty="0">
                    <a:solidFill>
                      <a:srgbClr val="FF0000"/>
                    </a:solidFill>
                  </a:rPr>
                  <a:t>Daley School</a:t>
                </a:r>
              </a:p>
            </p:txBody>
          </p:sp>
          <p:sp>
            <p:nvSpPr>
              <p:cNvPr id="19" name="TextBox 18">
                <a:extLst>
                  <a:ext uri="{FF2B5EF4-FFF2-40B4-BE49-F238E27FC236}">
                    <a16:creationId xmlns:a16="http://schemas.microsoft.com/office/drawing/2014/main" id="{A10E21DB-6CEC-349B-ECC5-9C3ADE51974C}"/>
                  </a:ext>
                </a:extLst>
              </p:cNvPr>
              <p:cNvSpPr txBox="1"/>
              <p:nvPr/>
            </p:nvSpPr>
            <p:spPr>
              <a:xfrm rot="2620824">
                <a:off x="229427" y="2949461"/>
                <a:ext cx="1555747" cy="369332"/>
              </a:xfrm>
              <a:prstGeom prst="rect">
                <a:avLst/>
              </a:prstGeom>
              <a:noFill/>
            </p:spPr>
            <p:txBody>
              <a:bodyPr wrap="none" rtlCol="0">
                <a:spAutoFit/>
              </a:bodyPr>
              <a:lstStyle/>
              <a:p>
                <a:r>
                  <a:rPr lang="en-US" dirty="0">
                    <a:solidFill>
                      <a:srgbClr val="FF0000"/>
                    </a:solidFill>
                  </a:rPr>
                  <a:t>Good Towpath</a:t>
                </a:r>
              </a:p>
            </p:txBody>
          </p:sp>
          <p:sp>
            <p:nvSpPr>
              <p:cNvPr id="20" name="TextBox 19">
                <a:extLst>
                  <a:ext uri="{FF2B5EF4-FFF2-40B4-BE49-F238E27FC236}">
                    <a16:creationId xmlns:a16="http://schemas.microsoft.com/office/drawing/2014/main" id="{431CDF8A-25AA-7563-4C99-ECD05FC3BA41}"/>
                  </a:ext>
                </a:extLst>
              </p:cNvPr>
              <p:cNvSpPr txBox="1"/>
              <p:nvPr/>
            </p:nvSpPr>
            <p:spPr>
              <a:xfrm>
                <a:off x="2698169" y="3247130"/>
                <a:ext cx="1521763" cy="369332"/>
              </a:xfrm>
              <a:prstGeom prst="rect">
                <a:avLst/>
              </a:prstGeom>
              <a:noFill/>
            </p:spPr>
            <p:txBody>
              <a:bodyPr wrap="none" rtlCol="0">
                <a:spAutoFit/>
              </a:bodyPr>
              <a:lstStyle/>
              <a:p>
                <a:r>
                  <a:rPr lang="en-US" dirty="0">
                    <a:solidFill>
                      <a:srgbClr val="FF0000"/>
                    </a:solidFill>
                  </a:rPr>
                  <a:t>Flat, dry, open</a:t>
                </a:r>
              </a:p>
            </p:txBody>
          </p:sp>
          <p:sp>
            <p:nvSpPr>
              <p:cNvPr id="21" name="TextBox 20">
                <a:extLst>
                  <a:ext uri="{FF2B5EF4-FFF2-40B4-BE49-F238E27FC236}">
                    <a16:creationId xmlns:a16="http://schemas.microsoft.com/office/drawing/2014/main" id="{8D8F7C73-C728-C227-9A92-5320B9EF6BE3}"/>
                  </a:ext>
                </a:extLst>
              </p:cNvPr>
              <p:cNvSpPr txBox="1"/>
              <p:nvPr/>
            </p:nvSpPr>
            <p:spPr>
              <a:xfrm>
                <a:off x="1852000" y="3272618"/>
                <a:ext cx="572529" cy="369332"/>
              </a:xfrm>
              <a:prstGeom prst="rect">
                <a:avLst/>
              </a:prstGeom>
              <a:noFill/>
            </p:spPr>
            <p:txBody>
              <a:bodyPr wrap="none" rtlCol="0">
                <a:spAutoFit/>
              </a:bodyPr>
              <a:lstStyle/>
              <a:p>
                <a:r>
                  <a:rPr lang="en-US" dirty="0">
                    <a:solidFill>
                      <a:srgbClr val="FF0000"/>
                    </a:solidFill>
                  </a:rPr>
                  <a:t>Wet</a:t>
                </a:r>
              </a:p>
            </p:txBody>
          </p:sp>
          <p:sp>
            <p:nvSpPr>
              <p:cNvPr id="22" name="TextBox 21">
                <a:extLst>
                  <a:ext uri="{FF2B5EF4-FFF2-40B4-BE49-F238E27FC236}">
                    <a16:creationId xmlns:a16="http://schemas.microsoft.com/office/drawing/2014/main" id="{C519DDC4-9D68-A3B0-92EF-289860058318}"/>
                  </a:ext>
                </a:extLst>
              </p:cNvPr>
              <p:cNvSpPr txBox="1"/>
              <p:nvPr/>
            </p:nvSpPr>
            <p:spPr>
              <a:xfrm>
                <a:off x="825173" y="1407236"/>
                <a:ext cx="833113" cy="646331"/>
              </a:xfrm>
              <a:prstGeom prst="rect">
                <a:avLst/>
              </a:prstGeom>
              <a:noFill/>
            </p:spPr>
            <p:txBody>
              <a:bodyPr wrap="none" rtlCol="0">
                <a:spAutoFit/>
              </a:bodyPr>
              <a:lstStyle/>
              <a:p>
                <a:r>
                  <a:rPr lang="en-US" dirty="0">
                    <a:solidFill>
                      <a:srgbClr val="FF0000"/>
                    </a:solidFill>
                  </a:rPr>
                  <a:t>Golf</a:t>
                </a:r>
                <a:br>
                  <a:rPr lang="en-US" dirty="0">
                    <a:solidFill>
                      <a:srgbClr val="FF0000"/>
                    </a:solidFill>
                  </a:rPr>
                </a:br>
                <a:r>
                  <a:rPr lang="en-US" dirty="0">
                    <a:solidFill>
                      <a:srgbClr val="FF0000"/>
                    </a:solidFill>
                  </a:rPr>
                  <a:t>Course</a:t>
                </a:r>
              </a:p>
            </p:txBody>
          </p:sp>
          <p:sp>
            <p:nvSpPr>
              <p:cNvPr id="3" name="TextBox 2">
                <a:extLst>
                  <a:ext uri="{FF2B5EF4-FFF2-40B4-BE49-F238E27FC236}">
                    <a16:creationId xmlns:a16="http://schemas.microsoft.com/office/drawing/2014/main" id="{56F53CD8-CFD0-4827-6DCA-21FAD460D05D}"/>
                  </a:ext>
                </a:extLst>
              </p:cNvPr>
              <p:cNvSpPr txBox="1"/>
              <p:nvPr/>
            </p:nvSpPr>
            <p:spPr>
              <a:xfrm>
                <a:off x="936517" y="2339200"/>
                <a:ext cx="1521763" cy="369332"/>
              </a:xfrm>
              <a:prstGeom prst="rect">
                <a:avLst/>
              </a:prstGeom>
              <a:noFill/>
            </p:spPr>
            <p:txBody>
              <a:bodyPr wrap="none" rtlCol="0">
                <a:spAutoFit/>
              </a:bodyPr>
              <a:lstStyle/>
              <a:p>
                <a:r>
                  <a:rPr lang="en-US" dirty="0">
                    <a:solidFill>
                      <a:srgbClr val="FF0000"/>
                    </a:solidFill>
                  </a:rPr>
                  <a:t>Flat, dry, open</a:t>
                </a:r>
              </a:p>
            </p:txBody>
          </p:sp>
          <p:sp>
            <p:nvSpPr>
              <p:cNvPr id="4" name="TextBox 3">
                <a:extLst>
                  <a:ext uri="{FF2B5EF4-FFF2-40B4-BE49-F238E27FC236}">
                    <a16:creationId xmlns:a16="http://schemas.microsoft.com/office/drawing/2014/main" id="{58DC93CB-D181-62EE-7297-D056554AEC5E}"/>
                  </a:ext>
                </a:extLst>
              </p:cNvPr>
              <p:cNvSpPr txBox="1"/>
              <p:nvPr/>
            </p:nvSpPr>
            <p:spPr>
              <a:xfrm>
                <a:off x="1446493" y="4072590"/>
                <a:ext cx="852606" cy="646331"/>
              </a:xfrm>
              <a:prstGeom prst="rect">
                <a:avLst/>
              </a:prstGeom>
              <a:noFill/>
            </p:spPr>
            <p:txBody>
              <a:bodyPr wrap="none" rtlCol="0">
                <a:spAutoFit/>
              </a:bodyPr>
              <a:lstStyle/>
              <a:p>
                <a:r>
                  <a:rPr lang="en-US" dirty="0">
                    <a:solidFill>
                      <a:srgbClr val="FF0000"/>
                    </a:solidFill>
                  </a:rPr>
                  <a:t>Open</a:t>
                </a:r>
                <a:br>
                  <a:rPr lang="en-US" dirty="0">
                    <a:solidFill>
                      <a:srgbClr val="FF0000"/>
                    </a:solidFill>
                  </a:rPr>
                </a:br>
                <a:r>
                  <a:rPr lang="en-US" dirty="0">
                    <a:solidFill>
                      <a:srgbClr val="FF0000"/>
                    </a:solidFill>
                  </a:rPr>
                  <a:t>swamp</a:t>
                </a:r>
              </a:p>
            </p:txBody>
          </p:sp>
          <p:sp>
            <p:nvSpPr>
              <p:cNvPr id="9" name="TextBox 8">
                <a:extLst>
                  <a:ext uri="{FF2B5EF4-FFF2-40B4-BE49-F238E27FC236}">
                    <a16:creationId xmlns:a16="http://schemas.microsoft.com/office/drawing/2014/main" id="{CD041E6F-ADA3-959B-B173-0E9C649317E1}"/>
                  </a:ext>
                </a:extLst>
              </p:cNvPr>
              <p:cNvSpPr txBox="1"/>
              <p:nvPr/>
            </p:nvSpPr>
            <p:spPr>
              <a:xfrm>
                <a:off x="3507148" y="4091787"/>
                <a:ext cx="852606" cy="646331"/>
              </a:xfrm>
              <a:prstGeom prst="rect">
                <a:avLst/>
              </a:prstGeom>
              <a:noFill/>
            </p:spPr>
            <p:txBody>
              <a:bodyPr wrap="none" rtlCol="0">
                <a:spAutoFit/>
              </a:bodyPr>
              <a:lstStyle/>
              <a:p>
                <a:r>
                  <a:rPr lang="en-US" dirty="0">
                    <a:solidFill>
                      <a:srgbClr val="FF0000"/>
                    </a:solidFill>
                  </a:rPr>
                  <a:t>Open</a:t>
                </a:r>
                <a:br>
                  <a:rPr lang="en-US" dirty="0">
                    <a:solidFill>
                      <a:srgbClr val="FF0000"/>
                    </a:solidFill>
                  </a:rPr>
                </a:br>
                <a:r>
                  <a:rPr lang="en-US" dirty="0">
                    <a:solidFill>
                      <a:srgbClr val="FF0000"/>
                    </a:solidFill>
                  </a:rPr>
                  <a:t>swamp</a:t>
                </a:r>
              </a:p>
            </p:txBody>
          </p:sp>
          <p:sp>
            <p:nvSpPr>
              <p:cNvPr id="31" name="TextBox 30">
                <a:extLst>
                  <a:ext uri="{FF2B5EF4-FFF2-40B4-BE49-F238E27FC236}">
                    <a16:creationId xmlns:a16="http://schemas.microsoft.com/office/drawing/2014/main" id="{A42BAB10-4258-D4DA-AF29-C4865043F2D5}"/>
                  </a:ext>
                </a:extLst>
              </p:cNvPr>
              <p:cNvSpPr txBox="1"/>
              <p:nvPr/>
            </p:nvSpPr>
            <p:spPr>
              <a:xfrm>
                <a:off x="5033069" y="3444738"/>
                <a:ext cx="572529" cy="369332"/>
              </a:xfrm>
              <a:prstGeom prst="rect">
                <a:avLst/>
              </a:prstGeom>
              <a:noFill/>
            </p:spPr>
            <p:txBody>
              <a:bodyPr wrap="none" rtlCol="0">
                <a:spAutoFit/>
              </a:bodyPr>
              <a:lstStyle/>
              <a:p>
                <a:r>
                  <a:rPr lang="en-US" dirty="0">
                    <a:solidFill>
                      <a:srgbClr val="FF0000"/>
                    </a:solidFill>
                  </a:rPr>
                  <a:t>Wet</a:t>
                </a:r>
              </a:p>
            </p:txBody>
          </p:sp>
          <p:sp>
            <p:nvSpPr>
              <p:cNvPr id="32" name="TextBox 31">
                <a:extLst>
                  <a:ext uri="{FF2B5EF4-FFF2-40B4-BE49-F238E27FC236}">
                    <a16:creationId xmlns:a16="http://schemas.microsoft.com/office/drawing/2014/main" id="{EA2E1738-8523-D493-04CD-CAA0B852E546}"/>
                  </a:ext>
                </a:extLst>
              </p:cNvPr>
              <p:cNvSpPr txBox="1"/>
              <p:nvPr/>
            </p:nvSpPr>
            <p:spPr>
              <a:xfrm>
                <a:off x="2623958" y="1741348"/>
                <a:ext cx="417102" cy="369332"/>
              </a:xfrm>
              <a:prstGeom prst="rect">
                <a:avLst/>
              </a:prstGeom>
              <a:noFill/>
            </p:spPr>
            <p:txBody>
              <a:bodyPr wrap="none" rtlCol="0">
                <a:spAutoFit/>
              </a:bodyPr>
              <a:lstStyle/>
              <a:p>
                <a:r>
                  <a:rPr lang="en-US" dirty="0">
                    <a:solidFill>
                      <a:srgbClr val="FF0000"/>
                    </a:solidFill>
                  </a:rPr>
                  <a:t>#1</a:t>
                </a:r>
              </a:p>
            </p:txBody>
          </p:sp>
          <p:sp>
            <p:nvSpPr>
              <p:cNvPr id="50" name="TextBox 49">
                <a:extLst>
                  <a:ext uri="{FF2B5EF4-FFF2-40B4-BE49-F238E27FC236}">
                    <a16:creationId xmlns:a16="http://schemas.microsoft.com/office/drawing/2014/main" id="{81AB7B75-93C1-13E9-B9B6-3FE307E72FD0}"/>
                  </a:ext>
                </a:extLst>
              </p:cNvPr>
              <p:cNvSpPr txBox="1"/>
              <p:nvPr/>
            </p:nvSpPr>
            <p:spPr>
              <a:xfrm>
                <a:off x="1772658" y="2943482"/>
                <a:ext cx="417102" cy="369332"/>
              </a:xfrm>
              <a:prstGeom prst="rect">
                <a:avLst/>
              </a:prstGeom>
              <a:noFill/>
            </p:spPr>
            <p:txBody>
              <a:bodyPr wrap="none" rtlCol="0">
                <a:spAutoFit/>
              </a:bodyPr>
              <a:lstStyle/>
              <a:p>
                <a:r>
                  <a:rPr lang="en-US" dirty="0">
                    <a:solidFill>
                      <a:srgbClr val="FF0000"/>
                    </a:solidFill>
                  </a:rPr>
                  <a:t>#2</a:t>
                </a:r>
              </a:p>
            </p:txBody>
          </p:sp>
          <p:sp>
            <p:nvSpPr>
              <p:cNvPr id="51" name="TextBox 50">
                <a:extLst>
                  <a:ext uri="{FF2B5EF4-FFF2-40B4-BE49-F238E27FC236}">
                    <a16:creationId xmlns:a16="http://schemas.microsoft.com/office/drawing/2014/main" id="{A0932C96-FB82-161D-E57B-AE35CFCCF2CE}"/>
                  </a:ext>
                </a:extLst>
              </p:cNvPr>
              <p:cNvSpPr txBox="1"/>
              <p:nvPr/>
            </p:nvSpPr>
            <p:spPr>
              <a:xfrm>
                <a:off x="2419705" y="3667826"/>
                <a:ext cx="417102" cy="369332"/>
              </a:xfrm>
              <a:prstGeom prst="rect">
                <a:avLst/>
              </a:prstGeom>
              <a:noFill/>
            </p:spPr>
            <p:txBody>
              <a:bodyPr wrap="none" rtlCol="0">
                <a:spAutoFit/>
              </a:bodyPr>
              <a:lstStyle/>
              <a:p>
                <a:r>
                  <a:rPr lang="en-US" dirty="0">
                    <a:solidFill>
                      <a:srgbClr val="FF0000"/>
                    </a:solidFill>
                  </a:rPr>
                  <a:t>#3</a:t>
                </a:r>
              </a:p>
            </p:txBody>
          </p:sp>
          <p:sp>
            <p:nvSpPr>
              <p:cNvPr id="24" name="TextBox 23">
                <a:extLst>
                  <a:ext uri="{FF2B5EF4-FFF2-40B4-BE49-F238E27FC236}">
                    <a16:creationId xmlns:a16="http://schemas.microsoft.com/office/drawing/2014/main" id="{AE325765-A91C-5F23-7DE3-C628F8D3FD49}"/>
                  </a:ext>
                </a:extLst>
              </p:cNvPr>
              <p:cNvSpPr txBox="1"/>
              <p:nvPr/>
            </p:nvSpPr>
            <p:spPr>
              <a:xfrm>
                <a:off x="5202128" y="2994561"/>
                <a:ext cx="753195" cy="369332"/>
              </a:xfrm>
              <a:prstGeom prst="rect">
                <a:avLst/>
              </a:prstGeom>
              <a:noFill/>
            </p:spPr>
            <p:txBody>
              <a:bodyPr wrap="square" rtlCol="0">
                <a:spAutoFit/>
              </a:bodyPr>
              <a:lstStyle/>
              <a:p>
                <a:r>
                  <a:rPr lang="en-US" dirty="0">
                    <a:solidFill>
                      <a:srgbClr val="FF0000"/>
                    </a:solidFill>
                  </a:rPr>
                  <a:t>Steep</a:t>
                </a:r>
              </a:p>
            </p:txBody>
          </p:sp>
        </p:grpSp>
        <p:sp>
          <p:nvSpPr>
            <p:cNvPr id="10" name="TextBox 9">
              <a:extLst>
                <a:ext uri="{FF2B5EF4-FFF2-40B4-BE49-F238E27FC236}">
                  <a16:creationId xmlns:a16="http://schemas.microsoft.com/office/drawing/2014/main" id="{5206CF4A-2E42-94DD-7383-A22E02ECAAC4}"/>
                </a:ext>
              </a:extLst>
            </p:cNvPr>
            <p:cNvSpPr txBox="1"/>
            <p:nvPr/>
          </p:nvSpPr>
          <p:spPr>
            <a:xfrm>
              <a:off x="1986485" y="1028564"/>
              <a:ext cx="1097416" cy="369332"/>
            </a:xfrm>
            <a:prstGeom prst="rect">
              <a:avLst/>
            </a:prstGeom>
            <a:noFill/>
          </p:spPr>
          <p:txBody>
            <a:bodyPr wrap="none" rtlCol="0">
              <a:spAutoFit/>
            </a:bodyPr>
            <a:lstStyle/>
            <a:p>
              <a:r>
                <a:rPr lang="en-US" dirty="0"/>
                <a:t>Westview</a:t>
              </a:r>
            </a:p>
          </p:txBody>
        </p:sp>
        <p:sp>
          <p:nvSpPr>
            <p:cNvPr id="17" name="TextBox 16">
              <a:extLst>
                <a:ext uri="{FF2B5EF4-FFF2-40B4-BE49-F238E27FC236}">
                  <a16:creationId xmlns:a16="http://schemas.microsoft.com/office/drawing/2014/main" id="{4D76D7E8-378F-E99A-D458-65C0BED14CE1}"/>
                </a:ext>
              </a:extLst>
            </p:cNvPr>
            <p:cNvSpPr txBox="1"/>
            <p:nvPr/>
          </p:nvSpPr>
          <p:spPr>
            <a:xfrm>
              <a:off x="3459877" y="1051742"/>
              <a:ext cx="1189621" cy="369332"/>
            </a:xfrm>
            <a:prstGeom prst="rect">
              <a:avLst/>
            </a:prstGeom>
            <a:noFill/>
          </p:spPr>
          <p:txBody>
            <a:bodyPr wrap="none" rtlCol="0">
              <a:spAutoFit/>
            </a:bodyPr>
            <a:lstStyle/>
            <a:p>
              <a:r>
                <a:rPr lang="en-US" dirty="0"/>
                <a:t>Rindo Park</a:t>
              </a:r>
            </a:p>
          </p:txBody>
        </p:sp>
        <p:sp>
          <p:nvSpPr>
            <p:cNvPr id="18" name="TextBox 17">
              <a:extLst>
                <a:ext uri="{FF2B5EF4-FFF2-40B4-BE49-F238E27FC236}">
                  <a16:creationId xmlns:a16="http://schemas.microsoft.com/office/drawing/2014/main" id="{232E0298-4CE8-EE44-67A8-0F33079A4A24}"/>
                </a:ext>
              </a:extLst>
            </p:cNvPr>
            <p:cNvSpPr txBox="1"/>
            <p:nvPr/>
          </p:nvSpPr>
          <p:spPr>
            <a:xfrm>
              <a:off x="4596950" y="1105025"/>
              <a:ext cx="926087" cy="369332"/>
            </a:xfrm>
            <a:prstGeom prst="rect">
              <a:avLst/>
            </a:prstGeom>
            <a:noFill/>
          </p:spPr>
          <p:txBody>
            <a:bodyPr wrap="none" rtlCol="0">
              <a:spAutoFit/>
            </a:bodyPr>
            <a:lstStyle/>
            <a:p>
              <a:r>
                <a:rPr lang="en-US" dirty="0"/>
                <a:t>Sanders</a:t>
              </a:r>
            </a:p>
          </p:txBody>
        </p:sp>
        <p:sp>
          <p:nvSpPr>
            <p:cNvPr id="27" name="Freeform: Shape 26">
              <a:extLst>
                <a:ext uri="{FF2B5EF4-FFF2-40B4-BE49-F238E27FC236}">
                  <a16:creationId xmlns:a16="http://schemas.microsoft.com/office/drawing/2014/main" id="{1BF0A4FD-CA58-618A-7342-FD7FDA2BD1AA}"/>
                </a:ext>
              </a:extLst>
            </p:cNvPr>
            <p:cNvSpPr/>
            <p:nvPr/>
          </p:nvSpPr>
          <p:spPr>
            <a:xfrm>
              <a:off x="3848100" y="3152775"/>
              <a:ext cx="2078409" cy="1181100"/>
            </a:xfrm>
            <a:custGeom>
              <a:avLst/>
              <a:gdLst>
                <a:gd name="connsiteX0" fmla="*/ 1638300 w 2078409"/>
                <a:gd name="connsiteY0" fmla="*/ 1181100 h 1181100"/>
                <a:gd name="connsiteX1" fmla="*/ 1733550 w 2078409"/>
                <a:gd name="connsiteY1" fmla="*/ 1152525 h 1181100"/>
                <a:gd name="connsiteX2" fmla="*/ 1771650 w 2078409"/>
                <a:gd name="connsiteY2" fmla="*/ 1066800 h 1181100"/>
                <a:gd name="connsiteX3" fmla="*/ 1828800 w 2078409"/>
                <a:gd name="connsiteY3" fmla="*/ 990600 h 1181100"/>
                <a:gd name="connsiteX4" fmla="*/ 1885950 w 2078409"/>
                <a:gd name="connsiteY4" fmla="*/ 933450 h 1181100"/>
                <a:gd name="connsiteX5" fmla="*/ 1895475 w 2078409"/>
                <a:gd name="connsiteY5" fmla="*/ 904875 h 1181100"/>
                <a:gd name="connsiteX6" fmla="*/ 1943100 w 2078409"/>
                <a:gd name="connsiteY6" fmla="*/ 857250 h 1181100"/>
                <a:gd name="connsiteX7" fmla="*/ 1981200 w 2078409"/>
                <a:gd name="connsiteY7" fmla="*/ 809625 h 1181100"/>
                <a:gd name="connsiteX8" fmla="*/ 2047875 w 2078409"/>
                <a:gd name="connsiteY8" fmla="*/ 704850 h 1181100"/>
                <a:gd name="connsiteX9" fmla="*/ 2066925 w 2078409"/>
                <a:gd name="connsiteY9" fmla="*/ 676275 h 1181100"/>
                <a:gd name="connsiteX10" fmla="*/ 2057400 w 2078409"/>
                <a:gd name="connsiteY10" fmla="*/ 371475 h 1181100"/>
                <a:gd name="connsiteX11" fmla="*/ 2038350 w 2078409"/>
                <a:gd name="connsiteY11" fmla="*/ 333375 h 1181100"/>
                <a:gd name="connsiteX12" fmla="*/ 1752600 w 2078409"/>
                <a:gd name="connsiteY12" fmla="*/ 161925 h 1181100"/>
                <a:gd name="connsiteX13" fmla="*/ 1666875 w 2078409"/>
                <a:gd name="connsiteY13" fmla="*/ 114300 h 1181100"/>
                <a:gd name="connsiteX14" fmla="*/ 1600200 w 2078409"/>
                <a:gd name="connsiteY14" fmla="*/ 95250 h 1181100"/>
                <a:gd name="connsiteX15" fmla="*/ 1543050 w 2078409"/>
                <a:gd name="connsiteY15" fmla="*/ 76200 h 1181100"/>
                <a:gd name="connsiteX16" fmla="*/ 1371600 w 2078409"/>
                <a:gd name="connsiteY16" fmla="*/ 0 h 1181100"/>
                <a:gd name="connsiteX17" fmla="*/ 1304925 w 2078409"/>
                <a:gd name="connsiteY17" fmla="*/ 38100 h 1181100"/>
                <a:gd name="connsiteX18" fmla="*/ 1266825 w 2078409"/>
                <a:gd name="connsiteY18" fmla="*/ 142875 h 1181100"/>
                <a:gd name="connsiteX19" fmla="*/ 1209675 w 2078409"/>
                <a:gd name="connsiteY19" fmla="*/ 200025 h 1181100"/>
                <a:gd name="connsiteX20" fmla="*/ 1152525 w 2078409"/>
                <a:gd name="connsiteY20" fmla="*/ 266700 h 1181100"/>
                <a:gd name="connsiteX21" fmla="*/ 1066800 w 2078409"/>
                <a:gd name="connsiteY21" fmla="*/ 409575 h 1181100"/>
                <a:gd name="connsiteX22" fmla="*/ 1019175 w 2078409"/>
                <a:gd name="connsiteY22" fmla="*/ 457200 h 1181100"/>
                <a:gd name="connsiteX23" fmla="*/ 971550 w 2078409"/>
                <a:gd name="connsiteY23" fmla="*/ 466725 h 1181100"/>
                <a:gd name="connsiteX24" fmla="*/ 895350 w 2078409"/>
                <a:gd name="connsiteY24" fmla="*/ 485775 h 1181100"/>
                <a:gd name="connsiteX25" fmla="*/ 866775 w 2078409"/>
                <a:gd name="connsiteY25" fmla="*/ 495300 h 1181100"/>
                <a:gd name="connsiteX26" fmla="*/ 809625 w 2078409"/>
                <a:gd name="connsiteY26" fmla="*/ 504825 h 1181100"/>
                <a:gd name="connsiteX27" fmla="*/ 733425 w 2078409"/>
                <a:gd name="connsiteY27" fmla="*/ 523875 h 1181100"/>
                <a:gd name="connsiteX28" fmla="*/ 676275 w 2078409"/>
                <a:gd name="connsiteY28" fmla="*/ 533400 h 1181100"/>
                <a:gd name="connsiteX29" fmla="*/ 619125 w 2078409"/>
                <a:gd name="connsiteY29" fmla="*/ 552450 h 1181100"/>
                <a:gd name="connsiteX30" fmla="*/ 447675 w 2078409"/>
                <a:gd name="connsiteY30" fmla="*/ 533400 h 1181100"/>
                <a:gd name="connsiteX31" fmla="*/ 438150 w 2078409"/>
                <a:gd name="connsiteY31" fmla="*/ 495300 h 1181100"/>
                <a:gd name="connsiteX32" fmla="*/ 419100 w 2078409"/>
                <a:gd name="connsiteY32" fmla="*/ 438150 h 1181100"/>
                <a:gd name="connsiteX33" fmla="*/ 390525 w 2078409"/>
                <a:gd name="connsiteY33" fmla="*/ 409575 h 1181100"/>
                <a:gd name="connsiteX34" fmla="*/ 304800 w 2078409"/>
                <a:gd name="connsiteY34" fmla="*/ 361950 h 1181100"/>
                <a:gd name="connsiteX35" fmla="*/ 38100 w 2078409"/>
                <a:gd name="connsiteY35" fmla="*/ 390525 h 1181100"/>
                <a:gd name="connsiteX36" fmla="*/ 0 w 2078409"/>
                <a:gd name="connsiteY36" fmla="*/ 40957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78409" h="1181100">
                  <a:moveTo>
                    <a:pt x="1638300" y="1181100"/>
                  </a:moveTo>
                  <a:cubicBezTo>
                    <a:pt x="1669553" y="1176635"/>
                    <a:pt x="1710135" y="1180623"/>
                    <a:pt x="1733550" y="1152525"/>
                  </a:cubicBezTo>
                  <a:cubicBezTo>
                    <a:pt x="1746175" y="1137375"/>
                    <a:pt x="1764271" y="1081558"/>
                    <a:pt x="1771650" y="1066800"/>
                  </a:cubicBezTo>
                  <a:cubicBezTo>
                    <a:pt x="1806678" y="996745"/>
                    <a:pt x="1787482" y="1040182"/>
                    <a:pt x="1828800" y="990600"/>
                  </a:cubicBezTo>
                  <a:cubicBezTo>
                    <a:pt x="1875226" y="934888"/>
                    <a:pt x="1812939" y="988208"/>
                    <a:pt x="1885950" y="933450"/>
                  </a:cubicBezTo>
                  <a:cubicBezTo>
                    <a:pt x="1889125" y="923925"/>
                    <a:pt x="1889451" y="912907"/>
                    <a:pt x="1895475" y="904875"/>
                  </a:cubicBezTo>
                  <a:cubicBezTo>
                    <a:pt x="1908945" y="886914"/>
                    <a:pt x="1928081" y="873937"/>
                    <a:pt x="1943100" y="857250"/>
                  </a:cubicBezTo>
                  <a:cubicBezTo>
                    <a:pt x="1956700" y="842139"/>
                    <a:pt x="1969243" y="826067"/>
                    <a:pt x="1981200" y="809625"/>
                  </a:cubicBezTo>
                  <a:cubicBezTo>
                    <a:pt x="2017484" y="759734"/>
                    <a:pt x="2017292" y="753782"/>
                    <a:pt x="2047875" y="704850"/>
                  </a:cubicBezTo>
                  <a:cubicBezTo>
                    <a:pt x="2053942" y="695142"/>
                    <a:pt x="2060575" y="685800"/>
                    <a:pt x="2066925" y="676275"/>
                  </a:cubicBezTo>
                  <a:cubicBezTo>
                    <a:pt x="2081997" y="540631"/>
                    <a:pt x="2085437" y="560725"/>
                    <a:pt x="2057400" y="371475"/>
                  </a:cubicBezTo>
                  <a:cubicBezTo>
                    <a:pt x="2055319" y="357429"/>
                    <a:pt x="2049585" y="342057"/>
                    <a:pt x="2038350" y="333375"/>
                  </a:cubicBezTo>
                  <a:cubicBezTo>
                    <a:pt x="1890653" y="219246"/>
                    <a:pt x="1881578" y="229808"/>
                    <a:pt x="1752600" y="161925"/>
                  </a:cubicBezTo>
                  <a:cubicBezTo>
                    <a:pt x="1723673" y="146700"/>
                    <a:pt x="1696823" y="127402"/>
                    <a:pt x="1666875" y="114300"/>
                  </a:cubicBezTo>
                  <a:cubicBezTo>
                    <a:pt x="1645699" y="105035"/>
                    <a:pt x="1622292" y="102048"/>
                    <a:pt x="1600200" y="95250"/>
                  </a:cubicBezTo>
                  <a:cubicBezTo>
                    <a:pt x="1581008" y="89345"/>
                    <a:pt x="1561586" y="83923"/>
                    <a:pt x="1543050" y="76200"/>
                  </a:cubicBezTo>
                  <a:cubicBezTo>
                    <a:pt x="1485321" y="52146"/>
                    <a:pt x="1371600" y="0"/>
                    <a:pt x="1371600" y="0"/>
                  </a:cubicBezTo>
                  <a:cubicBezTo>
                    <a:pt x="1349375" y="12700"/>
                    <a:pt x="1323025" y="20000"/>
                    <a:pt x="1304925" y="38100"/>
                  </a:cubicBezTo>
                  <a:cubicBezTo>
                    <a:pt x="1223629" y="119396"/>
                    <a:pt x="1315097" y="67018"/>
                    <a:pt x="1266825" y="142875"/>
                  </a:cubicBezTo>
                  <a:cubicBezTo>
                    <a:pt x="1252361" y="165604"/>
                    <a:pt x="1228725" y="180975"/>
                    <a:pt x="1209675" y="200025"/>
                  </a:cubicBezTo>
                  <a:cubicBezTo>
                    <a:pt x="1169875" y="239825"/>
                    <a:pt x="1189182" y="217824"/>
                    <a:pt x="1152525" y="266700"/>
                  </a:cubicBezTo>
                  <a:cubicBezTo>
                    <a:pt x="1115767" y="376974"/>
                    <a:pt x="1157089" y="274141"/>
                    <a:pt x="1066800" y="409575"/>
                  </a:cubicBezTo>
                  <a:cubicBezTo>
                    <a:pt x="1051278" y="432858"/>
                    <a:pt x="1047397" y="446617"/>
                    <a:pt x="1019175" y="457200"/>
                  </a:cubicBezTo>
                  <a:cubicBezTo>
                    <a:pt x="1004016" y="462884"/>
                    <a:pt x="987325" y="463085"/>
                    <a:pt x="971550" y="466725"/>
                  </a:cubicBezTo>
                  <a:cubicBezTo>
                    <a:pt x="946039" y="472612"/>
                    <a:pt x="920609" y="478886"/>
                    <a:pt x="895350" y="485775"/>
                  </a:cubicBezTo>
                  <a:cubicBezTo>
                    <a:pt x="885664" y="488417"/>
                    <a:pt x="876576" y="493122"/>
                    <a:pt x="866775" y="495300"/>
                  </a:cubicBezTo>
                  <a:cubicBezTo>
                    <a:pt x="847922" y="499490"/>
                    <a:pt x="828509" y="500778"/>
                    <a:pt x="809625" y="504825"/>
                  </a:cubicBezTo>
                  <a:cubicBezTo>
                    <a:pt x="784024" y="510311"/>
                    <a:pt x="759250" y="519571"/>
                    <a:pt x="733425" y="523875"/>
                  </a:cubicBezTo>
                  <a:cubicBezTo>
                    <a:pt x="714375" y="527050"/>
                    <a:pt x="695011" y="528716"/>
                    <a:pt x="676275" y="533400"/>
                  </a:cubicBezTo>
                  <a:cubicBezTo>
                    <a:pt x="656794" y="538270"/>
                    <a:pt x="619125" y="552450"/>
                    <a:pt x="619125" y="552450"/>
                  </a:cubicBezTo>
                  <a:cubicBezTo>
                    <a:pt x="561975" y="546100"/>
                    <a:pt x="502508" y="550716"/>
                    <a:pt x="447675" y="533400"/>
                  </a:cubicBezTo>
                  <a:cubicBezTo>
                    <a:pt x="435192" y="529458"/>
                    <a:pt x="441912" y="507839"/>
                    <a:pt x="438150" y="495300"/>
                  </a:cubicBezTo>
                  <a:cubicBezTo>
                    <a:pt x="432380" y="476066"/>
                    <a:pt x="428852" y="455703"/>
                    <a:pt x="419100" y="438150"/>
                  </a:cubicBezTo>
                  <a:cubicBezTo>
                    <a:pt x="412558" y="426375"/>
                    <a:pt x="400662" y="418445"/>
                    <a:pt x="390525" y="409575"/>
                  </a:cubicBezTo>
                  <a:cubicBezTo>
                    <a:pt x="339619" y="365033"/>
                    <a:pt x="358153" y="375288"/>
                    <a:pt x="304800" y="361950"/>
                  </a:cubicBezTo>
                  <a:cubicBezTo>
                    <a:pt x="298814" y="362520"/>
                    <a:pt x="98545" y="378436"/>
                    <a:pt x="38100" y="390525"/>
                  </a:cubicBezTo>
                  <a:cubicBezTo>
                    <a:pt x="10738" y="395997"/>
                    <a:pt x="14177" y="395398"/>
                    <a:pt x="0" y="409575"/>
                  </a:cubicBez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3382633-1F6B-1193-16CF-E50A66B9A912}"/>
                </a:ext>
              </a:extLst>
            </p:cNvPr>
            <p:cNvSpPr/>
            <p:nvPr/>
          </p:nvSpPr>
          <p:spPr>
            <a:xfrm>
              <a:off x="2905125" y="2238375"/>
              <a:ext cx="924006" cy="1314450"/>
            </a:xfrm>
            <a:custGeom>
              <a:avLst/>
              <a:gdLst>
                <a:gd name="connsiteX0" fmla="*/ 914400 w 924006"/>
                <a:gd name="connsiteY0" fmla="*/ 1314450 h 1314450"/>
                <a:gd name="connsiteX1" fmla="*/ 923925 w 924006"/>
                <a:gd name="connsiteY1" fmla="*/ 1266825 h 1314450"/>
                <a:gd name="connsiteX2" fmla="*/ 914400 w 924006"/>
                <a:gd name="connsiteY2" fmla="*/ 1104900 h 1314450"/>
                <a:gd name="connsiteX3" fmla="*/ 885825 w 924006"/>
                <a:gd name="connsiteY3" fmla="*/ 1085850 h 1314450"/>
                <a:gd name="connsiteX4" fmla="*/ 838200 w 924006"/>
                <a:gd name="connsiteY4" fmla="*/ 1047750 h 1314450"/>
                <a:gd name="connsiteX5" fmla="*/ 790575 w 924006"/>
                <a:gd name="connsiteY5" fmla="*/ 1019175 h 1314450"/>
                <a:gd name="connsiteX6" fmla="*/ 762000 w 924006"/>
                <a:gd name="connsiteY6" fmla="*/ 1000125 h 1314450"/>
                <a:gd name="connsiteX7" fmla="*/ 771525 w 924006"/>
                <a:gd name="connsiteY7" fmla="*/ 657225 h 1314450"/>
                <a:gd name="connsiteX8" fmla="*/ 781050 w 924006"/>
                <a:gd name="connsiteY8" fmla="*/ 628650 h 1314450"/>
                <a:gd name="connsiteX9" fmla="*/ 752475 w 924006"/>
                <a:gd name="connsiteY9" fmla="*/ 466725 h 1314450"/>
                <a:gd name="connsiteX10" fmla="*/ 733425 w 924006"/>
                <a:gd name="connsiteY10" fmla="*/ 438150 h 1314450"/>
                <a:gd name="connsiteX11" fmla="*/ 714375 w 924006"/>
                <a:gd name="connsiteY11" fmla="*/ 390525 h 1314450"/>
                <a:gd name="connsiteX12" fmla="*/ 733425 w 924006"/>
                <a:gd name="connsiteY12" fmla="*/ 247650 h 1314450"/>
                <a:gd name="connsiteX13" fmla="*/ 752475 w 924006"/>
                <a:gd name="connsiteY13" fmla="*/ 171450 h 1314450"/>
                <a:gd name="connsiteX14" fmla="*/ 742950 w 924006"/>
                <a:gd name="connsiteY14" fmla="*/ 114300 h 1314450"/>
                <a:gd name="connsiteX15" fmla="*/ 571500 w 924006"/>
                <a:gd name="connsiteY15" fmla="*/ 0 h 1314450"/>
                <a:gd name="connsiteX16" fmla="*/ 428625 w 924006"/>
                <a:gd name="connsiteY16" fmla="*/ 28575 h 1314450"/>
                <a:gd name="connsiteX17" fmla="*/ 352425 w 924006"/>
                <a:gd name="connsiteY17" fmla="*/ 38100 h 1314450"/>
                <a:gd name="connsiteX18" fmla="*/ 285750 w 924006"/>
                <a:gd name="connsiteY18" fmla="*/ 47625 h 1314450"/>
                <a:gd name="connsiteX19" fmla="*/ 0 w 924006"/>
                <a:gd name="connsiteY19" fmla="*/ 66675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4006" h="1314450">
                  <a:moveTo>
                    <a:pt x="914400" y="1314450"/>
                  </a:moveTo>
                  <a:cubicBezTo>
                    <a:pt x="917575" y="1298575"/>
                    <a:pt x="923925" y="1283014"/>
                    <a:pt x="923925" y="1266825"/>
                  </a:cubicBezTo>
                  <a:cubicBezTo>
                    <a:pt x="923925" y="1212757"/>
                    <a:pt x="925539" y="1157809"/>
                    <a:pt x="914400" y="1104900"/>
                  </a:cubicBezTo>
                  <a:cubicBezTo>
                    <a:pt x="912042" y="1093698"/>
                    <a:pt x="894983" y="1092719"/>
                    <a:pt x="885825" y="1085850"/>
                  </a:cubicBezTo>
                  <a:cubicBezTo>
                    <a:pt x="869561" y="1073652"/>
                    <a:pt x="854855" y="1059408"/>
                    <a:pt x="838200" y="1047750"/>
                  </a:cubicBezTo>
                  <a:cubicBezTo>
                    <a:pt x="823033" y="1037133"/>
                    <a:pt x="806274" y="1028987"/>
                    <a:pt x="790575" y="1019175"/>
                  </a:cubicBezTo>
                  <a:cubicBezTo>
                    <a:pt x="780867" y="1013108"/>
                    <a:pt x="771525" y="1006475"/>
                    <a:pt x="762000" y="1000125"/>
                  </a:cubicBezTo>
                  <a:cubicBezTo>
                    <a:pt x="765175" y="885825"/>
                    <a:pt x="765669" y="771419"/>
                    <a:pt x="771525" y="657225"/>
                  </a:cubicBezTo>
                  <a:cubicBezTo>
                    <a:pt x="772039" y="647198"/>
                    <a:pt x="782049" y="638640"/>
                    <a:pt x="781050" y="628650"/>
                  </a:cubicBezTo>
                  <a:cubicBezTo>
                    <a:pt x="775596" y="574113"/>
                    <a:pt x="765768" y="519898"/>
                    <a:pt x="752475" y="466725"/>
                  </a:cubicBezTo>
                  <a:cubicBezTo>
                    <a:pt x="749699" y="455619"/>
                    <a:pt x="738545" y="448389"/>
                    <a:pt x="733425" y="438150"/>
                  </a:cubicBezTo>
                  <a:cubicBezTo>
                    <a:pt x="725779" y="422857"/>
                    <a:pt x="720725" y="406400"/>
                    <a:pt x="714375" y="390525"/>
                  </a:cubicBezTo>
                  <a:cubicBezTo>
                    <a:pt x="719505" y="344358"/>
                    <a:pt x="723559" y="293694"/>
                    <a:pt x="733425" y="247650"/>
                  </a:cubicBezTo>
                  <a:cubicBezTo>
                    <a:pt x="738911" y="222049"/>
                    <a:pt x="752475" y="171450"/>
                    <a:pt x="752475" y="171450"/>
                  </a:cubicBezTo>
                  <a:cubicBezTo>
                    <a:pt x="749300" y="152400"/>
                    <a:pt x="755728" y="128781"/>
                    <a:pt x="742950" y="114300"/>
                  </a:cubicBezTo>
                  <a:cubicBezTo>
                    <a:pt x="655835" y="15569"/>
                    <a:pt x="651351" y="19963"/>
                    <a:pt x="571500" y="0"/>
                  </a:cubicBezTo>
                  <a:cubicBezTo>
                    <a:pt x="356827" y="26834"/>
                    <a:pt x="624242" y="-10548"/>
                    <a:pt x="428625" y="28575"/>
                  </a:cubicBezTo>
                  <a:cubicBezTo>
                    <a:pt x="403524" y="33595"/>
                    <a:pt x="377798" y="34717"/>
                    <a:pt x="352425" y="38100"/>
                  </a:cubicBezTo>
                  <a:cubicBezTo>
                    <a:pt x="330171" y="41067"/>
                    <a:pt x="308127" y="45811"/>
                    <a:pt x="285750" y="47625"/>
                  </a:cubicBezTo>
                  <a:cubicBezTo>
                    <a:pt x="190601" y="55340"/>
                    <a:pt x="0" y="66675"/>
                    <a:pt x="0" y="66675"/>
                  </a:cubicBezTo>
                </a:path>
              </a:pathLst>
            </a:cu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CC7BFCCA-906A-18F7-D906-1A9EBD3080D7}"/>
                </a:ext>
              </a:extLst>
            </p:cNvPr>
            <p:cNvSpPr/>
            <p:nvPr/>
          </p:nvSpPr>
          <p:spPr>
            <a:xfrm>
              <a:off x="1638298" y="3292652"/>
              <a:ext cx="2171702" cy="574498"/>
            </a:xfrm>
            <a:custGeom>
              <a:avLst/>
              <a:gdLst>
                <a:gd name="connsiteX0" fmla="*/ 2171702 w 2171702"/>
                <a:gd name="connsiteY0" fmla="*/ 250648 h 574498"/>
                <a:gd name="connsiteX1" fmla="*/ 2124077 w 2171702"/>
                <a:gd name="connsiteY1" fmla="*/ 203023 h 574498"/>
                <a:gd name="connsiteX2" fmla="*/ 2095502 w 2171702"/>
                <a:gd name="connsiteY2" fmla="*/ 193498 h 574498"/>
                <a:gd name="connsiteX3" fmla="*/ 1524002 w 2171702"/>
                <a:gd name="connsiteY3" fmla="*/ 183973 h 574498"/>
                <a:gd name="connsiteX4" fmla="*/ 1409702 w 2171702"/>
                <a:gd name="connsiteY4" fmla="*/ 155398 h 574498"/>
                <a:gd name="connsiteX5" fmla="*/ 1381127 w 2171702"/>
                <a:gd name="connsiteY5" fmla="*/ 145873 h 574498"/>
                <a:gd name="connsiteX6" fmla="*/ 1038227 w 2171702"/>
                <a:gd name="connsiteY6" fmla="*/ 126823 h 574498"/>
                <a:gd name="connsiteX7" fmla="*/ 990602 w 2171702"/>
                <a:gd name="connsiteY7" fmla="*/ 107773 h 574498"/>
                <a:gd name="connsiteX8" fmla="*/ 866777 w 2171702"/>
                <a:gd name="connsiteY8" fmla="*/ 50623 h 574498"/>
                <a:gd name="connsiteX9" fmla="*/ 800102 w 2171702"/>
                <a:gd name="connsiteY9" fmla="*/ 31573 h 574498"/>
                <a:gd name="connsiteX10" fmla="*/ 600077 w 2171702"/>
                <a:gd name="connsiteY10" fmla="*/ 22048 h 574498"/>
                <a:gd name="connsiteX11" fmla="*/ 257177 w 2171702"/>
                <a:gd name="connsiteY11" fmla="*/ 12523 h 574498"/>
                <a:gd name="connsiteX12" fmla="*/ 228602 w 2171702"/>
                <a:gd name="connsiteY12" fmla="*/ 31573 h 574498"/>
                <a:gd name="connsiteX13" fmla="*/ 200027 w 2171702"/>
                <a:gd name="connsiteY13" fmla="*/ 69673 h 574498"/>
                <a:gd name="connsiteX14" fmla="*/ 171452 w 2171702"/>
                <a:gd name="connsiteY14" fmla="*/ 98248 h 574498"/>
                <a:gd name="connsiteX15" fmla="*/ 142877 w 2171702"/>
                <a:gd name="connsiteY15" fmla="*/ 174448 h 574498"/>
                <a:gd name="connsiteX16" fmla="*/ 133352 w 2171702"/>
                <a:gd name="connsiteY16" fmla="*/ 212548 h 574498"/>
                <a:gd name="connsiteX17" fmla="*/ 114302 w 2171702"/>
                <a:gd name="connsiteY17" fmla="*/ 241123 h 574498"/>
                <a:gd name="connsiteX18" fmla="*/ 104777 w 2171702"/>
                <a:gd name="connsiteY18" fmla="*/ 269698 h 574498"/>
                <a:gd name="connsiteX19" fmla="*/ 85727 w 2171702"/>
                <a:gd name="connsiteY19" fmla="*/ 336373 h 574498"/>
                <a:gd name="connsiteX20" fmla="*/ 38102 w 2171702"/>
                <a:gd name="connsiteY20" fmla="*/ 431623 h 574498"/>
                <a:gd name="connsiteX21" fmla="*/ 19052 w 2171702"/>
                <a:gd name="connsiteY21" fmla="*/ 479248 h 574498"/>
                <a:gd name="connsiteX22" fmla="*/ 2 w 2171702"/>
                <a:gd name="connsiteY22" fmla="*/ 574498 h 5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71702" h="574498">
                  <a:moveTo>
                    <a:pt x="2171702" y="250648"/>
                  </a:moveTo>
                  <a:cubicBezTo>
                    <a:pt x="2155827" y="234773"/>
                    <a:pt x="2142038" y="216493"/>
                    <a:pt x="2124077" y="203023"/>
                  </a:cubicBezTo>
                  <a:cubicBezTo>
                    <a:pt x="2116045" y="196999"/>
                    <a:pt x="2105537" y="193817"/>
                    <a:pt x="2095502" y="193498"/>
                  </a:cubicBezTo>
                  <a:cubicBezTo>
                    <a:pt x="1905071" y="187453"/>
                    <a:pt x="1714502" y="187148"/>
                    <a:pt x="1524002" y="183973"/>
                  </a:cubicBezTo>
                  <a:cubicBezTo>
                    <a:pt x="1485902" y="174448"/>
                    <a:pt x="1446959" y="167817"/>
                    <a:pt x="1409702" y="155398"/>
                  </a:cubicBezTo>
                  <a:cubicBezTo>
                    <a:pt x="1400177" y="152223"/>
                    <a:pt x="1391090" y="147118"/>
                    <a:pt x="1381127" y="145873"/>
                  </a:cubicBezTo>
                  <a:cubicBezTo>
                    <a:pt x="1300428" y="135786"/>
                    <a:pt x="1093832" y="129241"/>
                    <a:pt x="1038227" y="126823"/>
                  </a:cubicBezTo>
                  <a:cubicBezTo>
                    <a:pt x="1022352" y="120473"/>
                    <a:pt x="1006126" y="114938"/>
                    <a:pt x="990602" y="107773"/>
                  </a:cubicBezTo>
                  <a:cubicBezTo>
                    <a:pt x="935566" y="82372"/>
                    <a:pt x="918819" y="67970"/>
                    <a:pt x="866777" y="50623"/>
                  </a:cubicBezTo>
                  <a:cubicBezTo>
                    <a:pt x="844849" y="43314"/>
                    <a:pt x="823085" y="34035"/>
                    <a:pt x="800102" y="31573"/>
                  </a:cubicBezTo>
                  <a:cubicBezTo>
                    <a:pt x="733731" y="24462"/>
                    <a:pt x="666752" y="25223"/>
                    <a:pt x="600077" y="22048"/>
                  </a:cubicBezTo>
                  <a:cubicBezTo>
                    <a:pt x="443839" y="-272"/>
                    <a:pt x="439434" y="-9348"/>
                    <a:pt x="257177" y="12523"/>
                  </a:cubicBezTo>
                  <a:cubicBezTo>
                    <a:pt x="245811" y="13887"/>
                    <a:pt x="236697" y="23478"/>
                    <a:pt x="228602" y="31573"/>
                  </a:cubicBezTo>
                  <a:cubicBezTo>
                    <a:pt x="217377" y="42798"/>
                    <a:pt x="210358" y="57620"/>
                    <a:pt x="200027" y="69673"/>
                  </a:cubicBezTo>
                  <a:cubicBezTo>
                    <a:pt x="191261" y="79900"/>
                    <a:pt x="180977" y="88723"/>
                    <a:pt x="171452" y="98248"/>
                  </a:cubicBezTo>
                  <a:cubicBezTo>
                    <a:pt x="147003" y="196045"/>
                    <a:pt x="180234" y="74830"/>
                    <a:pt x="142877" y="174448"/>
                  </a:cubicBezTo>
                  <a:cubicBezTo>
                    <a:pt x="138280" y="186705"/>
                    <a:pt x="138509" y="200516"/>
                    <a:pt x="133352" y="212548"/>
                  </a:cubicBezTo>
                  <a:cubicBezTo>
                    <a:pt x="128843" y="223070"/>
                    <a:pt x="119422" y="230884"/>
                    <a:pt x="114302" y="241123"/>
                  </a:cubicBezTo>
                  <a:cubicBezTo>
                    <a:pt x="109812" y="250103"/>
                    <a:pt x="107662" y="260081"/>
                    <a:pt x="104777" y="269698"/>
                  </a:cubicBezTo>
                  <a:cubicBezTo>
                    <a:pt x="98135" y="291838"/>
                    <a:pt x="94528" y="315000"/>
                    <a:pt x="85727" y="336373"/>
                  </a:cubicBezTo>
                  <a:cubicBezTo>
                    <a:pt x="72211" y="369197"/>
                    <a:pt x="51285" y="398664"/>
                    <a:pt x="38102" y="431623"/>
                  </a:cubicBezTo>
                  <a:cubicBezTo>
                    <a:pt x="31752" y="447498"/>
                    <a:pt x="23749" y="462808"/>
                    <a:pt x="19052" y="479248"/>
                  </a:cubicBezTo>
                  <a:cubicBezTo>
                    <a:pt x="-687" y="548334"/>
                    <a:pt x="2" y="537842"/>
                    <a:pt x="2" y="574498"/>
                  </a:cubicBezTo>
                </a:path>
              </a:pathLst>
            </a:cu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692A1-C742-C133-214C-6879E01B8A45}"/>
                </a:ext>
              </a:extLst>
            </p:cNvPr>
            <p:cNvSpPr/>
            <p:nvPr/>
          </p:nvSpPr>
          <p:spPr>
            <a:xfrm>
              <a:off x="2409825" y="3409950"/>
              <a:ext cx="314325" cy="1066800"/>
            </a:xfrm>
            <a:custGeom>
              <a:avLst/>
              <a:gdLst>
                <a:gd name="connsiteX0" fmla="*/ 0 w 314325"/>
                <a:gd name="connsiteY0" fmla="*/ 1066800 h 1066800"/>
                <a:gd name="connsiteX1" fmla="*/ 19050 w 314325"/>
                <a:gd name="connsiteY1" fmla="*/ 990600 h 1066800"/>
                <a:gd name="connsiteX2" fmla="*/ 38100 w 314325"/>
                <a:gd name="connsiteY2" fmla="*/ 914400 h 1066800"/>
                <a:gd name="connsiteX3" fmla="*/ 85725 w 314325"/>
                <a:gd name="connsiteY3" fmla="*/ 752475 h 1066800"/>
                <a:gd name="connsiteX4" fmla="*/ 114300 w 314325"/>
                <a:gd name="connsiteY4" fmla="*/ 733425 h 1066800"/>
                <a:gd name="connsiteX5" fmla="*/ 152400 w 314325"/>
                <a:gd name="connsiteY5" fmla="*/ 381000 h 1066800"/>
                <a:gd name="connsiteX6" fmla="*/ 171450 w 314325"/>
                <a:gd name="connsiteY6" fmla="*/ 200025 h 1066800"/>
                <a:gd name="connsiteX7" fmla="*/ 238125 w 314325"/>
                <a:gd name="connsiteY7" fmla="*/ 104775 h 1066800"/>
                <a:gd name="connsiteX8" fmla="*/ 276225 w 314325"/>
                <a:gd name="connsiteY8" fmla="*/ 57150 h 1066800"/>
                <a:gd name="connsiteX9" fmla="*/ 314325 w 314325"/>
                <a:gd name="connsiteY9"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25" h="1066800">
                  <a:moveTo>
                    <a:pt x="0" y="1066800"/>
                  </a:moveTo>
                  <a:cubicBezTo>
                    <a:pt x="23301" y="950296"/>
                    <a:pt x="-2917" y="1071145"/>
                    <a:pt x="19050" y="990600"/>
                  </a:cubicBezTo>
                  <a:cubicBezTo>
                    <a:pt x="25939" y="965341"/>
                    <a:pt x="38100" y="914400"/>
                    <a:pt x="38100" y="914400"/>
                  </a:cubicBezTo>
                  <a:cubicBezTo>
                    <a:pt x="48200" y="773007"/>
                    <a:pt x="12173" y="805012"/>
                    <a:pt x="85725" y="752475"/>
                  </a:cubicBezTo>
                  <a:cubicBezTo>
                    <a:pt x="95040" y="745821"/>
                    <a:pt x="104775" y="739775"/>
                    <a:pt x="114300" y="733425"/>
                  </a:cubicBezTo>
                  <a:cubicBezTo>
                    <a:pt x="196973" y="595636"/>
                    <a:pt x="132413" y="720777"/>
                    <a:pt x="152400" y="381000"/>
                  </a:cubicBezTo>
                  <a:cubicBezTo>
                    <a:pt x="155962" y="320446"/>
                    <a:pt x="161867" y="259921"/>
                    <a:pt x="171450" y="200025"/>
                  </a:cubicBezTo>
                  <a:cubicBezTo>
                    <a:pt x="183538" y="124473"/>
                    <a:pt x="188377" y="154523"/>
                    <a:pt x="238125" y="104775"/>
                  </a:cubicBezTo>
                  <a:cubicBezTo>
                    <a:pt x="252500" y="90400"/>
                    <a:pt x="264567" y="73805"/>
                    <a:pt x="276225" y="57150"/>
                  </a:cubicBezTo>
                  <a:cubicBezTo>
                    <a:pt x="324269" y="-11484"/>
                    <a:pt x="287548" y="26777"/>
                    <a:pt x="314325" y="0"/>
                  </a:cubicBezTo>
                </a:path>
              </a:pathLst>
            </a:cu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1C7D358-99AA-2705-8EA4-9A76A842A418}"/>
                </a:ext>
              </a:extLst>
            </p:cNvPr>
            <p:cNvSpPr/>
            <p:nvPr/>
          </p:nvSpPr>
          <p:spPr>
            <a:xfrm>
              <a:off x="5486400" y="4378906"/>
              <a:ext cx="447675" cy="50219"/>
            </a:xfrm>
            <a:custGeom>
              <a:avLst/>
              <a:gdLst>
                <a:gd name="connsiteX0" fmla="*/ 447675 w 447675"/>
                <a:gd name="connsiteY0" fmla="*/ 31169 h 50219"/>
                <a:gd name="connsiteX1" fmla="*/ 390525 w 447675"/>
                <a:gd name="connsiteY1" fmla="*/ 21644 h 50219"/>
                <a:gd name="connsiteX2" fmla="*/ 361950 w 447675"/>
                <a:gd name="connsiteY2" fmla="*/ 40694 h 50219"/>
                <a:gd name="connsiteX3" fmla="*/ 323850 w 447675"/>
                <a:gd name="connsiteY3" fmla="*/ 50219 h 50219"/>
                <a:gd name="connsiteX4" fmla="*/ 200025 w 447675"/>
                <a:gd name="connsiteY4" fmla="*/ 31169 h 50219"/>
                <a:gd name="connsiteX5" fmla="*/ 123825 w 447675"/>
                <a:gd name="connsiteY5" fmla="*/ 2594 h 50219"/>
                <a:gd name="connsiteX6" fmla="*/ 0 w 447675"/>
                <a:gd name="connsiteY6" fmla="*/ 2594 h 5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50219">
                  <a:moveTo>
                    <a:pt x="447675" y="31169"/>
                  </a:moveTo>
                  <a:cubicBezTo>
                    <a:pt x="428625" y="27994"/>
                    <a:pt x="409720" y="19511"/>
                    <a:pt x="390525" y="21644"/>
                  </a:cubicBezTo>
                  <a:cubicBezTo>
                    <a:pt x="379147" y="22908"/>
                    <a:pt x="372472" y="36185"/>
                    <a:pt x="361950" y="40694"/>
                  </a:cubicBezTo>
                  <a:cubicBezTo>
                    <a:pt x="349918" y="45851"/>
                    <a:pt x="336550" y="47044"/>
                    <a:pt x="323850" y="50219"/>
                  </a:cubicBezTo>
                  <a:cubicBezTo>
                    <a:pt x="282575" y="43869"/>
                    <a:pt x="240650" y="40842"/>
                    <a:pt x="200025" y="31169"/>
                  </a:cubicBezTo>
                  <a:cubicBezTo>
                    <a:pt x="173635" y="24886"/>
                    <a:pt x="150680" y="6430"/>
                    <a:pt x="123825" y="2594"/>
                  </a:cubicBezTo>
                  <a:cubicBezTo>
                    <a:pt x="82965" y="-3243"/>
                    <a:pt x="41275" y="2594"/>
                    <a:pt x="0" y="2594"/>
                  </a:cubicBez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15724474-5BAD-9EDF-9E53-B1122D5A7900}"/>
              </a:ext>
            </a:extLst>
          </p:cNvPr>
          <p:cNvGrpSpPr/>
          <p:nvPr/>
        </p:nvGrpSpPr>
        <p:grpSpPr>
          <a:xfrm>
            <a:off x="1034180" y="5462203"/>
            <a:ext cx="5430332" cy="230408"/>
            <a:chOff x="3380673" y="4273615"/>
            <a:chExt cx="1747761" cy="373959"/>
          </a:xfrm>
        </p:grpSpPr>
        <p:pic>
          <p:nvPicPr>
            <p:cNvPr id="34" name="Picture 33">
              <a:extLst>
                <a:ext uri="{FF2B5EF4-FFF2-40B4-BE49-F238E27FC236}">
                  <a16:creationId xmlns:a16="http://schemas.microsoft.com/office/drawing/2014/main" id="{EE12C448-69EC-06BD-1022-FAC0B69148AB}"/>
                </a:ext>
              </a:extLst>
            </p:cNvPr>
            <p:cNvPicPr>
              <a:picLocks noChangeAspect="1"/>
            </p:cNvPicPr>
            <p:nvPr/>
          </p:nvPicPr>
          <p:blipFill rotWithShape="1">
            <a:blip r:embed="rId3">
              <a:extLst>
                <a:ext uri="{28A0092B-C50C-407E-A947-70E740481C1C}">
                  <a14:useLocalDpi xmlns:a14="http://schemas.microsoft.com/office/drawing/2010/main" val="0"/>
                </a:ext>
              </a:extLst>
            </a:blip>
            <a:srcRect l="56811" t="11849" r="2183" b="27226"/>
            <a:stretch/>
          </p:blipFill>
          <p:spPr>
            <a:xfrm>
              <a:off x="3382785" y="4273615"/>
              <a:ext cx="1745649" cy="317468"/>
            </a:xfrm>
            <a:prstGeom prst="rect">
              <a:avLst/>
            </a:prstGeom>
          </p:spPr>
        </p:pic>
        <p:pic>
          <p:nvPicPr>
            <p:cNvPr id="35" name="Picture 34">
              <a:extLst>
                <a:ext uri="{FF2B5EF4-FFF2-40B4-BE49-F238E27FC236}">
                  <a16:creationId xmlns:a16="http://schemas.microsoft.com/office/drawing/2014/main" id="{2FB4A8B9-AEB2-0268-7D02-62723737EC63}"/>
                </a:ext>
              </a:extLst>
            </p:cNvPr>
            <p:cNvPicPr>
              <a:picLocks noChangeAspect="1"/>
            </p:cNvPicPr>
            <p:nvPr/>
          </p:nvPicPr>
          <p:blipFill rotWithShape="1">
            <a:blip r:embed="rId3">
              <a:extLst>
                <a:ext uri="{28A0092B-C50C-407E-A947-70E740481C1C}">
                  <a14:useLocalDpi xmlns:a14="http://schemas.microsoft.com/office/drawing/2010/main" val="0"/>
                </a:ext>
              </a:extLst>
            </a:blip>
            <a:srcRect l="16999" t="16859" r="82218" b="8363"/>
            <a:stretch/>
          </p:blipFill>
          <p:spPr>
            <a:xfrm>
              <a:off x="3380673" y="4328454"/>
              <a:ext cx="33933" cy="319120"/>
            </a:xfrm>
            <a:prstGeom prst="rect">
              <a:avLst/>
            </a:prstGeom>
          </p:spPr>
        </p:pic>
      </p:grpSp>
      <p:sp>
        <p:nvSpPr>
          <p:cNvPr id="33" name="TextBox 32">
            <a:extLst>
              <a:ext uri="{FF2B5EF4-FFF2-40B4-BE49-F238E27FC236}">
                <a16:creationId xmlns:a16="http://schemas.microsoft.com/office/drawing/2014/main" id="{EB759235-DFCE-0845-3ECD-51EB2D448381}"/>
              </a:ext>
            </a:extLst>
          </p:cNvPr>
          <p:cNvSpPr txBox="1"/>
          <p:nvPr/>
        </p:nvSpPr>
        <p:spPr>
          <a:xfrm>
            <a:off x="270427" y="5342799"/>
            <a:ext cx="869184" cy="461665"/>
          </a:xfrm>
          <a:prstGeom prst="rect">
            <a:avLst/>
          </a:prstGeom>
          <a:noFill/>
        </p:spPr>
        <p:txBody>
          <a:bodyPr wrap="square" rtlCol="0">
            <a:spAutoFit/>
          </a:bodyPr>
          <a:lstStyle/>
          <a:p>
            <a:r>
              <a:rPr lang="en-US" sz="2400" dirty="0"/>
              <a:t>½ mi</a:t>
            </a:r>
          </a:p>
        </p:txBody>
      </p:sp>
    </p:spTree>
    <p:extLst>
      <p:ext uri="{BB962C8B-B14F-4D97-AF65-F5344CB8AC3E}">
        <p14:creationId xmlns:p14="http://schemas.microsoft.com/office/powerpoint/2010/main" val="1345027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16A8-CD4F-78B4-6A1D-F8A0115915CB}"/>
              </a:ext>
            </a:extLst>
          </p:cNvPr>
          <p:cNvSpPr>
            <a:spLocks noGrp="1"/>
          </p:cNvSpPr>
          <p:nvPr>
            <p:ph type="title"/>
          </p:nvPr>
        </p:nvSpPr>
        <p:spPr/>
        <p:txBody>
          <a:bodyPr/>
          <a:lstStyle/>
          <a:p>
            <a:r>
              <a:rPr lang="en-US" dirty="0"/>
              <a:t>Schools to Golf Course</a:t>
            </a:r>
          </a:p>
        </p:txBody>
      </p:sp>
      <p:sp>
        <p:nvSpPr>
          <p:cNvPr id="3" name="Slide Number Placeholder 2">
            <a:extLst>
              <a:ext uri="{FF2B5EF4-FFF2-40B4-BE49-F238E27FC236}">
                <a16:creationId xmlns:a16="http://schemas.microsoft.com/office/drawing/2014/main" id="{B049A43A-EBAD-3B4F-0B04-F75126353BD1}"/>
              </a:ext>
            </a:extLst>
          </p:cNvPr>
          <p:cNvSpPr>
            <a:spLocks noGrp="1"/>
          </p:cNvSpPr>
          <p:nvPr>
            <p:ph type="sldNum" sz="quarter" idx="12"/>
          </p:nvPr>
        </p:nvSpPr>
        <p:spPr/>
        <p:txBody>
          <a:bodyPr/>
          <a:lstStyle/>
          <a:p>
            <a:fld id="{BD3B2A05-6373-4037-9133-FDE3B40E1D74}" type="slidenum">
              <a:rPr lang="en-US" smtClean="0"/>
              <a:t>29</a:t>
            </a:fld>
            <a:endParaRPr lang="en-US"/>
          </a:p>
        </p:txBody>
      </p:sp>
      <p:pic>
        <p:nvPicPr>
          <p:cNvPr id="5" name="Picture 4">
            <a:extLst>
              <a:ext uri="{FF2B5EF4-FFF2-40B4-BE49-F238E27FC236}">
                <a16:creationId xmlns:a16="http://schemas.microsoft.com/office/drawing/2014/main" id="{0EBCC465-ABF3-0F2E-1E68-9D30AF6B2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1813560"/>
            <a:ext cx="4216400" cy="3162300"/>
          </a:xfrm>
          <a:prstGeom prst="rect">
            <a:avLst/>
          </a:prstGeom>
        </p:spPr>
      </p:pic>
      <p:pic>
        <p:nvPicPr>
          <p:cNvPr id="7" name="Picture 6">
            <a:extLst>
              <a:ext uri="{FF2B5EF4-FFF2-40B4-BE49-F238E27FC236}">
                <a16:creationId xmlns:a16="http://schemas.microsoft.com/office/drawing/2014/main" id="{592EA19A-0721-8056-8630-2135EAFAF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40" y="1813560"/>
            <a:ext cx="4216400" cy="3162300"/>
          </a:xfrm>
          <a:prstGeom prst="rect">
            <a:avLst/>
          </a:prstGeom>
        </p:spPr>
      </p:pic>
      <p:sp>
        <p:nvSpPr>
          <p:cNvPr id="8" name="TextBox 7">
            <a:extLst>
              <a:ext uri="{FF2B5EF4-FFF2-40B4-BE49-F238E27FC236}">
                <a16:creationId xmlns:a16="http://schemas.microsoft.com/office/drawing/2014/main" id="{BA8D0C16-1EC7-1373-A22D-CB317CD2D50C}"/>
              </a:ext>
            </a:extLst>
          </p:cNvPr>
          <p:cNvSpPr txBox="1"/>
          <p:nvPr/>
        </p:nvSpPr>
        <p:spPr>
          <a:xfrm>
            <a:off x="1381760" y="5425440"/>
            <a:ext cx="2418867" cy="369332"/>
          </a:xfrm>
          <a:prstGeom prst="rect">
            <a:avLst/>
          </a:prstGeom>
          <a:noFill/>
        </p:spPr>
        <p:txBody>
          <a:bodyPr wrap="none" rtlCol="0">
            <a:spAutoFit/>
          </a:bodyPr>
          <a:lstStyle/>
          <a:p>
            <a:r>
              <a:rPr lang="en-US" dirty="0"/>
              <a:t>Typical Steep and Rocky</a:t>
            </a:r>
          </a:p>
        </p:txBody>
      </p:sp>
      <p:sp>
        <p:nvSpPr>
          <p:cNvPr id="9" name="TextBox 8">
            <a:extLst>
              <a:ext uri="{FF2B5EF4-FFF2-40B4-BE49-F238E27FC236}">
                <a16:creationId xmlns:a16="http://schemas.microsoft.com/office/drawing/2014/main" id="{C3BECF1D-9FBF-FF23-E0D6-24AA6A91E62F}"/>
              </a:ext>
            </a:extLst>
          </p:cNvPr>
          <p:cNvSpPr txBox="1"/>
          <p:nvPr/>
        </p:nvSpPr>
        <p:spPr>
          <a:xfrm>
            <a:off x="5642299" y="5425440"/>
            <a:ext cx="1844351" cy="369332"/>
          </a:xfrm>
          <a:prstGeom prst="rect">
            <a:avLst/>
          </a:prstGeom>
          <a:noFill/>
        </p:spPr>
        <p:txBody>
          <a:bodyPr wrap="none" rtlCol="0">
            <a:spAutoFit/>
          </a:bodyPr>
          <a:lstStyle/>
          <a:p>
            <a:r>
              <a:rPr lang="en-US" dirty="0"/>
              <a:t>Typical Wet Areas</a:t>
            </a:r>
          </a:p>
        </p:txBody>
      </p:sp>
    </p:spTree>
    <p:extLst>
      <p:ext uri="{BB962C8B-B14F-4D97-AF65-F5344CB8AC3E}">
        <p14:creationId xmlns:p14="http://schemas.microsoft.com/office/powerpoint/2010/main" val="349242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DC3A6-9E41-FE93-18CC-26E1848CB5E4}"/>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4C4D45EC-BF1F-28DE-D363-C98607172A04}"/>
              </a:ext>
            </a:extLst>
          </p:cNvPr>
          <p:cNvSpPr>
            <a:spLocks noGrp="1"/>
          </p:cNvSpPr>
          <p:nvPr>
            <p:ph idx="1"/>
          </p:nvPr>
        </p:nvSpPr>
        <p:spPr>
          <a:xfrm>
            <a:off x="628650" y="1451157"/>
            <a:ext cx="7886700" cy="5188182"/>
          </a:xfrm>
        </p:spPr>
        <p:txBody>
          <a:bodyPr>
            <a:normAutofit fontScale="62500" lnSpcReduction="20000"/>
          </a:bodyPr>
          <a:lstStyle/>
          <a:p>
            <a:r>
              <a:rPr lang="en-US" dirty="0"/>
              <a:t>Multi-use trails are good for people of all exercise levels from cyclists, wheel chairs, runners, joggers, walkers, and school children to baby carriages</a:t>
            </a:r>
          </a:p>
          <a:p>
            <a:r>
              <a:rPr lang="en-US" dirty="0"/>
              <a:t>Why are abandoned railroads favorites for bike paths?</a:t>
            </a:r>
          </a:p>
          <a:p>
            <a:pPr lvl="1"/>
            <a:r>
              <a:rPr lang="en-US" dirty="0"/>
              <a:t>Smooth</a:t>
            </a:r>
          </a:p>
          <a:p>
            <a:pPr lvl="1"/>
            <a:r>
              <a:rPr lang="en-US" dirty="0"/>
              <a:t>Level</a:t>
            </a:r>
          </a:p>
          <a:p>
            <a:pPr lvl="1"/>
            <a:r>
              <a:rPr lang="en-US" dirty="0"/>
              <a:t>Wide</a:t>
            </a:r>
          </a:p>
          <a:p>
            <a:pPr lvl="1"/>
            <a:r>
              <a:rPr lang="en-US" dirty="0"/>
              <a:t>Out of motor traffic</a:t>
            </a:r>
          </a:p>
          <a:p>
            <a:r>
              <a:rPr lang="en-US" dirty="0"/>
              <a:t>Canal towpaths have all the same features!</a:t>
            </a:r>
          </a:p>
          <a:p>
            <a:r>
              <a:rPr lang="en-US" dirty="0"/>
              <a:t>Powerline and pipeline Rights of Way (ROWs) share most of these features</a:t>
            </a:r>
          </a:p>
          <a:p>
            <a:r>
              <a:rPr lang="en-US" dirty="0"/>
              <a:t>This talk explores how the Middlesex Canal may fit into regional multi-use trail plans</a:t>
            </a:r>
          </a:p>
          <a:p>
            <a:pPr lvl="1"/>
            <a:r>
              <a:rPr lang="en-US" dirty="0"/>
              <a:t>Mutually benefiting canal awareness and access </a:t>
            </a:r>
          </a:p>
          <a:p>
            <a:pPr lvl="1"/>
            <a:r>
              <a:rPr lang="en-US" dirty="0"/>
              <a:t>Preserving canal borders, by active open space use, from encroachment by development</a:t>
            </a:r>
          </a:p>
          <a:p>
            <a:pPr lvl="1"/>
            <a:r>
              <a:rPr lang="en-US" dirty="0"/>
              <a:t>As well as local biking, walking, and running</a:t>
            </a:r>
          </a:p>
          <a:p>
            <a:r>
              <a:rPr lang="en-US" dirty="0"/>
              <a:t>MCA members are currently championing three short trail ideas that will link up gaps in the existing regional trail network</a:t>
            </a:r>
          </a:p>
          <a:p>
            <a:pPr lvl="1"/>
            <a:r>
              <a:rPr lang="en-US" dirty="0"/>
              <a:t>An informal group calls itself FORTT = Friends of Regional Trails and Towpaths </a:t>
            </a:r>
          </a:p>
          <a:p>
            <a:pPr lvl="1"/>
            <a:r>
              <a:rPr lang="en-US" dirty="0"/>
              <a:t>Jay Breen, Marlies Henderson, Andrew Jennings, Bill Kuttner, Chris Clark, and Doug Chandler</a:t>
            </a:r>
          </a:p>
        </p:txBody>
      </p:sp>
      <p:sp>
        <p:nvSpPr>
          <p:cNvPr id="4" name="Slide Number Placeholder 3">
            <a:extLst>
              <a:ext uri="{FF2B5EF4-FFF2-40B4-BE49-F238E27FC236}">
                <a16:creationId xmlns:a16="http://schemas.microsoft.com/office/drawing/2014/main" id="{4D3A007B-8B1C-4E71-0FE0-4FDDD76CC27E}"/>
              </a:ext>
            </a:extLst>
          </p:cNvPr>
          <p:cNvSpPr>
            <a:spLocks noGrp="1"/>
          </p:cNvSpPr>
          <p:nvPr>
            <p:ph type="sldNum" sz="quarter" idx="12"/>
          </p:nvPr>
        </p:nvSpPr>
        <p:spPr/>
        <p:txBody>
          <a:bodyPr/>
          <a:lstStyle/>
          <a:p>
            <a:fld id="{BD3B2A05-6373-4037-9133-FDE3B40E1D74}" type="slidenum">
              <a:rPr lang="en-US" smtClean="0"/>
              <a:t>3</a:t>
            </a:fld>
            <a:endParaRPr lang="en-US"/>
          </a:p>
        </p:txBody>
      </p:sp>
    </p:spTree>
    <p:extLst>
      <p:ext uri="{BB962C8B-B14F-4D97-AF65-F5344CB8AC3E}">
        <p14:creationId xmlns:p14="http://schemas.microsoft.com/office/powerpoint/2010/main" val="1776931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5205-63F8-8F3A-D720-04BD46E14DDC}"/>
              </a:ext>
            </a:extLst>
          </p:cNvPr>
          <p:cNvSpPr>
            <a:spLocks noGrp="1"/>
          </p:cNvSpPr>
          <p:nvPr>
            <p:ph type="title"/>
          </p:nvPr>
        </p:nvSpPr>
        <p:spPr>
          <a:xfrm>
            <a:off x="1061359" y="339760"/>
            <a:ext cx="7886700" cy="365126"/>
          </a:xfrm>
        </p:spPr>
        <p:txBody>
          <a:bodyPr>
            <a:normAutofit fontScale="90000"/>
          </a:bodyPr>
          <a:lstStyle/>
          <a:p>
            <a:r>
              <a:rPr lang="en-US" sz="3200" dirty="0"/>
              <a:t>Land Ownership: Lowell Assessor “GIS” Map</a:t>
            </a:r>
          </a:p>
        </p:txBody>
      </p:sp>
      <p:sp>
        <p:nvSpPr>
          <p:cNvPr id="3" name="Slide Number Placeholder 2">
            <a:extLst>
              <a:ext uri="{FF2B5EF4-FFF2-40B4-BE49-F238E27FC236}">
                <a16:creationId xmlns:a16="http://schemas.microsoft.com/office/drawing/2014/main" id="{CDC49FAB-2E77-DD1C-2097-6EB649023A9A}"/>
              </a:ext>
            </a:extLst>
          </p:cNvPr>
          <p:cNvSpPr>
            <a:spLocks noGrp="1"/>
          </p:cNvSpPr>
          <p:nvPr>
            <p:ph type="sldNum" sz="quarter" idx="12"/>
          </p:nvPr>
        </p:nvSpPr>
        <p:spPr/>
        <p:txBody>
          <a:bodyPr/>
          <a:lstStyle/>
          <a:p>
            <a:fld id="{BD3B2A05-6373-4037-9133-FDE3B40E1D74}" type="slidenum">
              <a:rPr lang="en-US" smtClean="0"/>
              <a:t>30</a:t>
            </a:fld>
            <a:endParaRPr lang="en-US"/>
          </a:p>
        </p:txBody>
      </p:sp>
      <p:pic>
        <p:nvPicPr>
          <p:cNvPr id="5" name="Picture 4">
            <a:extLst>
              <a:ext uri="{FF2B5EF4-FFF2-40B4-BE49-F238E27FC236}">
                <a16:creationId xmlns:a16="http://schemas.microsoft.com/office/drawing/2014/main" id="{30D659C5-2A64-895F-3D6F-5F70D8FFCD60}"/>
              </a:ext>
            </a:extLst>
          </p:cNvPr>
          <p:cNvPicPr>
            <a:picLocks noChangeAspect="1"/>
          </p:cNvPicPr>
          <p:nvPr/>
        </p:nvPicPr>
        <p:blipFill>
          <a:blip r:embed="rId2"/>
          <a:stretch>
            <a:fillRect/>
          </a:stretch>
        </p:blipFill>
        <p:spPr>
          <a:xfrm>
            <a:off x="750239" y="862992"/>
            <a:ext cx="7313898" cy="5374221"/>
          </a:xfrm>
          <a:prstGeom prst="rect">
            <a:avLst/>
          </a:prstGeom>
        </p:spPr>
      </p:pic>
      <p:sp>
        <p:nvSpPr>
          <p:cNvPr id="75" name="TextBox 74">
            <a:extLst>
              <a:ext uri="{FF2B5EF4-FFF2-40B4-BE49-F238E27FC236}">
                <a16:creationId xmlns:a16="http://schemas.microsoft.com/office/drawing/2014/main" id="{8B3F8B8E-B433-62F4-951E-1212B3363093}"/>
              </a:ext>
            </a:extLst>
          </p:cNvPr>
          <p:cNvSpPr txBox="1"/>
          <p:nvPr/>
        </p:nvSpPr>
        <p:spPr>
          <a:xfrm>
            <a:off x="409303" y="4357694"/>
            <a:ext cx="2673531" cy="2308324"/>
          </a:xfrm>
          <a:prstGeom prst="rect">
            <a:avLst/>
          </a:prstGeom>
          <a:solidFill>
            <a:schemeClr val="bg1"/>
          </a:solidFill>
        </p:spPr>
        <p:txBody>
          <a:bodyPr wrap="square" rtlCol="0">
            <a:spAutoFit/>
          </a:bodyPr>
          <a:lstStyle/>
          <a:p>
            <a:r>
              <a:rPr lang="en-US" sz="1100" dirty="0"/>
              <a:t>	</a:t>
            </a:r>
            <a:r>
              <a:rPr lang="en-US" sz="1200" b="1" dirty="0"/>
              <a:t>Legend</a:t>
            </a:r>
            <a:endParaRPr lang="en-US" sz="1100" b="1" dirty="0"/>
          </a:p>
          <a:p>
            <a:r>
              <a:rPr lang="en-US" sz="1100" dirty="0">
                <a:solidFill>
                  <a:srgbClr val="8D42C6"/>
                </a:solidFill>
              </a:rPr>
              <a:t>City</a:t>
            </a:r>
            <a:r>
              <a:rPr lang="en-US" sz="1100" dirty="0"/>
              <a:t> = Lowell</a:t>
            </a:r>
          </a:p>
          <a:p>
            <a:r>
              <a:rPr lang="en-US" sz="1100" dirty="0">
                <a:solidFill>
                  <a:srgbClr val="8D42C6"/>
                </a:solidFill>
              </a:rPr>
              <a:t>GC</a:t>
            </a:r>
            <a:r>
              <a:rPr lang="en-US" sz="1100" dirty="0"/>
              <a:t> = Golf Course</a:t>
            </a:r>
          </a:p>
          <a:p>
            <a:r>
              <a:rPr lang="en-US" sz="1100" dirty="0">
                <a:solidFill>
                  <a:srgbClr val="8D42C6"/>
                </a:solidFill>
              </a:rPr>
              <a:t>Elec</a:t>
            </a:r>
            <a:r>
              <a:rPr lang="en-US" sz="1100" dirty="0"/>
              <a:t> = one the electric companies</a:t>
            </a:r>
          </a:p>
          <a:p>
            <a:r>
              <a:rPr lang="en-US" sz="1100" dirty="0">
                <a:solidFill>
                  <a:srgbClr val="8D42C6"/>
                </a:solidFill>
              </a:rPr>
              <a:t>Priv</a:t>
            </a:r>
            <a:r>
              <a:rPr lang="en-US" sz="1100" dirty="0"/>
              <a:t> = Private owner</a:t>
            </a:r>
          </a:p>
          <a:p>
            <a:r>
              <a:rPr lang="en-US" sz="1100" dirty="0">
                <a:solidFill>
                  <a:srgbClr val="8D42C6"/>
                </a:solidFill>
              </a:rPr>
              <a:t>Salt</a:t>
            </a:r>
            <a:r>
              <a:rPr lang="en-US" sz="1100" dirty="0"/>
              <a:t> = Eastern Salt Co          </a:t>
            </a:r>
          </a:p>
          <a:p>
            <a:r>
              <a:rPr lang="en-US" sz="1100" dirty="0"/>
              <a:t>           </a:t>
            </a:r>
            <a:r>
              <a:rPr lang="en-US" sz="1100" i="1" dirty="0"/>
              <a:t>https://www.easternsalt.com/</a:t>
            </a:r>
          </a:p>
          <a:p>
            <a:r>
              <a:rPr lang="en-US" sz="1100" dirty="0"/>
              <a:t>(</a:t>
            </a:r>
            <a:r>
              <a:rPr lang="en-US" sz="1100" dirty="0">
                <a:solidFill>
                  <a:srgbClr val="8D42C6"/>
                </a:solidFill>
              </a:rPr>
              <a:t>McN</a:t>
            </a:r>
            <a:r>
              <a:rPr lang="en-US" sz="1100" dirty="0"/>
              <a:t> = McNamee family, </a:t>
            </a:r>
            <a:br>
              <a:rPr lang="en-US" sz="1100" dirty="0"/>
            </a:br>
            <a:r>
              <a:rPr lang="en-US" sz="1100" dirty="0"/>
              <a:t>	owners of Eastern Salt)</a:t>
            </a:r>
          </a:p>
          <a:p>
            <a:r>
              <a:rPr lang="en-US" sz="1100" dirty="0">
                <a:solidFill>
                  <a:srgbClr val="8D42C6"/>
                </a:solidFill>
              </a:rPr>
              <a:t>Webb</a:t>
            </a:r>
            <a:r>
              <a:rPr lang="en-US" sz="1100" dirty="0"/>
              <a:t> = FW Webb Co</a:t>
            </a:r>
          </a:p>
          <a:p>
            <a:r>
              <a:rPr lang="en-US" sz="1100" dirty="0">
                <a:solidFill>
                  <a:srgbClr val="8D42C6"/>
                </a:solidFill>
              </a:rPr>
              <a:t>None</a:t>
            </a:r>
            <a:r>
              <a:rPr lang="en-US" sz="1100" dirty="0"/>
              <a:t> = No data; means public land</a:t>
            </a:r>
            <a:br>
              <a:rPr lang="en-US" sz="1100" dirty="0"/>
            </a:br>
            <a:r>
              <a:rPr lang="en-US" sz="1100" dirty="0"/>
              <a:t>              like city street or state highway</a:t>
            </a:r>
          </a:p>
          <a:p>
            <a:endParaRPr lang="en-US" sz="1100" dirty="0"/>
          </a:p>
        </p:txBody>
      </p:sp>
      <p:sp>
        <p:nvSpPr>
          <p:cNvPr id="76" name="TextBox 75">
            <a:extLst>
              <a:ext uri="{FF2B5EF4-FFF2-40B4-BE49-F238E27FC236}">
                <a16:creationId xmlns:a16="http://schemas.microsoft.com/office/drawing/2014/main" id="{82656D13-0B86-E9F1-4592-A1E7F58B550C}"/>
              </a:ext>
            </a:extLst>
          </p:cNvPr>
          <p:cNvSpPr txBox="1"/>
          <p:nvPr/>
        </p:nvSpPr>
        <p:spPr>
          <a:xfrm rot="1592786" flipH="1">
            <a:off x="4949669" y="5781174"/>
            <a:ext cx="1266906" cy="369332"/>
          </a:xfrm>
          <a:prstGeom prst="rect">
            <a:avLst/>
          </a:prstGeom>
          <a:noFill/>
        </p:spPr>
        <p:txBody>
          <a:bodyPr wrap="square" rtlCol="0">
            <a:spAutoFit/>
          </a:bodyPr>
          <a:lstStyle/>
          <a:p>
            <a:r>
              <a:rPr lang="en-US" dirty="0"/>
              <a:t>Chelmsford</a:t>
            </a:r>
          </a:p>
        </p:txBody>
      </p:sp>
      <p:sp>
        <p:nvSpPr>
          <p:cNvPr id="78" name="TextBox 77">
            <a:extLst>
              <a:ext uri="{FF2B5EF4-FFF2-40B4-BE49-F238E27FC236}">
                <a16:creationId xmlns:a16="http://schemas.microsoft.com/office/drawing/2014/main" id="{0CE0CB01-A5EC-9742-6120-A6135324EAB5}"/>
              </a:ext>
            </a:extLst>
          </p:cNvPr>
          <p:cNvSpPr txBox="1"/>
          <p:nvPr/>
        </p:nvSpPr>
        <p:spPr>
          <a:xfrm rot="21374584">
            <a:off x="7256879" y="5146280"/>
            <a:ext cx="480890" cy="307777"/>
          </a:xfrm>
          <a:prstGeom prst="rect">
            <a:avLst/>
          </a:prstGeom>
          <a:noFill/>
        </p:spPr>
        <p:txBody>
          <a:bodyPr wrap="square" rtlCol="0">
            <a:spAutoFit/>
          </a:bodyPr>
          <a:lstStyle/>
          <a:p>
            <a:r>
              <a:rPr lang="en-US" sz="1400" dirty="0">
                <a:solidFill>
                  <a:srgbClr val="8D42C6"/>
                </a:solidFill>
              </a:rPr>
              <a:t>Priv</a:t>
            </a:r>
          </a:p>
        </p:txBody>
      </p:sp>
      <p:grpSp>
        <p:nvGrpSpPr>
          <p:cNvPr id="7" name="Group 6">
            <a:extLst>
              <a:ext uri="{FF2B5EF4-FFF2-40B4-BE49-F238E27FC236}">
                <a16:creationId xmlns:a16="http://schemas.microsoft.com/office/drawing/2014/main" id="{EBE55DD8-C3AB-D50B-605E-F9EBE51D2C32}"/>
              </a:ext>
            </a:extLst>
          </p:cNvPr>
          <p:cNvGrpSpPr/>
          <p:nvPr/>
        </p:nvGrpSpPr>
        <p:grpSpPr>
          <a:xfrm>
            <a:off x="765986" y="785249"/>
            <a:ext cx="7545412" cy="4481099"/>
            <a:chOff x="765986" y="785249"/>
            <a:chExt cx="7545412" cy="4481099"/>
          </a:xfrm>
        </p:grpSpPr>
        <p:sp>
          <p:nvSpPr>
            <p:cNvPr id="8" name="TextBox 7">
              <a:extLst>
                <a:ext uri="{FF2B5EF4-FFF2-40B4-BE49-F238E27FC236}">
                  <a16:creationId xmlns:a16="http://schemas.microsoft.com/office/drawing/2014/main" id="{890536A9-6664-4E5D-126B-E014B547F16C}"/>
                </a:ext>
              </a:extLst>
            </p:cNvPr>
            <p:cNvSpPr txBox="1"/>
            <p:nvPr/>
          </p:nvSpPr>
          <p:spPr>
            <a:xfrm>
              <a:off x="3978328" y="2359459"/>
              <a:ext cx="814647" cy="307777"/>
            </a:xfrm>
            <a:prstGeom prst="rect">
              <a:avLst/>
            </a:prstGeom>
            <a:noFill/>
          </p:spPr>
          <p:txBody>
            <a:bodyPr wrap="none" rtlCol="0">
              <a:spAutoFit/>
            </a:bodyPr>
            <a:lstStyle/>
            <a:p>
              <a:r>
                <a:rPr lang="en-US" sz="1400" dirty="0">
                  <a:solidFill>
                    <a:srgbClr val="8D42C6"/>
                  </a:solidFill>
                </a:rPr>
                <a:t>E Salt Co</a:t>
              </a:r>
            </a:p>
          </p:txBody>
        </p:sp>
        <p:sp>
          <p:nvSpPr>
            <p:cNvPr id="9" name="TextBox 8">
              <a:extLst>
                <a:ext uri="{FF2B5EF4-FFF2-40B4-BE49-F238E27FC236}">
                  <a16:creationId xmlns:a16="http://schemas.microsoft.com/office/drawing/2014/main" id="{D12F28C7-B839-EAE8-0CF9-8C3702E54976}"/>
                </a:ext>
              </a:extLst>
            </p:cNvPr>
            <p:cNvSpPr txBox="1"/>
            <p:nvPr/>
          </p:nvSpPr>
          <p:spPr>
            <a:xfrm rot="703388">
              <a:off x="7345628" y="4458780"/>
              <a:ext cx="479618" cy="307777"/>
            </a:xfrm>
            <a:prstGeom prst="rect">
              <a:avLst/>
            </a:prstGeom>
            <a:noFill/>
          </p:spPr>
          <p:txBody>
            <a:bodyPr wrap="none" rtlCol="0">
              <a:spAutoFit/>
            </a:bodyPr>
            <a:lstStyle/>
            <a:p>
              <a:r>
                <a:rPr lang="en-US" sz="1400" dirty="0">
                  <a:solidFill>
                    <a:srgbClr val="8D42C6"/>
                  </a:solidFill>
                </a:rPr>
                <a:t>Elec</a:t>
              </a:r>
            </a:p>
          </p:txBody>
        </p:sp>
        <p:sp>
          <p:nvSpPr>
            <p:cNvPr id="12" name="TextBox 11">
              <a:extLst>
                <a:ext uri="{FF2B5EF4-FFF2-40B4-BE49-F238E27FC236}">
                  <a16:creationId xmlns:a16="http://schemas.microsoft.com/office/drawing/2014/main" id="{399D9582-AB90-5414-FA0D-A82ADF86DA6B}"/>
                </a:ext>
              </a:extLst>
            </p:cNvPr>
            <p:cNvSpPr txBox="1"/>
            <p:nvPr/>
          </p:nvSpPr>
          <p:spPr>
            <a:xfrm rot="18829272">
              <a:off x="3584101" y="1688820"/>
              <a:ext cx="579005" cy="307777"/>
            </a:xfrm>
            <a:prstGeom prst="rect">
              <a:avLst/>
            </a:prstGeom>
            <a:noFill/>
          </p:spPr>
          <p:txBody>
            <a:bodyPr wrap="none" rtlCol="0">
              <a:spAutoFit/>
            </a:bodyPr>
            <a:lstStyle/>
            <a:p>
              <a:r>
                <a:rPr lang="en-US" sz="1400" dirty="0">
                  <a:solidFill>
                    <a:srgbClr val="8D42C6"/>
                  </a:solidFill>
                </a:rPr>
                <a:t>None</a:t>
              </a:r>
            </a:p>
          </p:txBody>
        </p:sp>
        <p:sp>
          <p:nvSpPr>
            <p:cNvPr id="13" name="TextBox 12">
              <a:extLst>
                <a:ext uri="{FF2B5EF4-FFF2-40B4-BE49-F238E27FC236}">
                  <a16:creationId xmlns:a16="http://schemas.microsoft.com/office/drawing/2014/main" id="{0734495D-B89D-0112-6A3C-549517A14D86}"/>
                </a:ext>
              </a:extLst>
            </p:cNvPr>
            <p:cNvSpPr txBox="1"/>
            <p:nvPr/>
          </p:nvSpPr>
          <p:spPr>
            <a:xfrm rot="20822913">
              <a:off x="1560609" y="2321002"/>
              <a:ext cx="480890" cy="307777"/>
            </a:xfrm>
            <a:prstGeom prst="rect">
              <a:avLst/>
            </a:prstGeom>
            <a:noFill/>
          </p:spPr>
          <p:txBody>
            <a:bodyPr wrap="square" rtlCol="0">
              <a:spAutoFit/>
            </a:bodyPr>
            <a:lstStyle/>
            <a:p>
              <a:r>
                <a:rPr lang="en-US" sz="1400" dirty="0">
                  <a:solidFill>
                    <a:srgbClr val="8D42C6"/>
                  </a:solidFill>
                </a:rPr>
                <a:t>Priv</a:t>
              </a:r>
            </a:p>
          </p:txBody>
        </p:sp>
        <p:sp>
          <p:nvSpPr>
            <p:cNvPr id="14" name="TextBox 13">
              <a:extLst>
                <a:ext uri="{FF2B5EF4-FFF2-40B4-BE49-F238E27FC236}">
                  <a16:creationId xmlns:a16="http://schemas.microsoft.com/office/drawing/2014/main" id="{E86EA2B1-BDFF-802E-5BCC-970E056107CC}"/>
                </a:ext>
              </a:extLst>
            </p:cNvPr>
            <p:cNvSpPr txBox="1"/>
            <p:nvPr/>
          </p:nvSpPr>
          <p:spPr>
            <a:xfrm>
              <a:off x="3789903" y="2996045"/>
              <a:ext cx="617285" cy="307777"/>
            </a:xfrm>
            <a:prstGeom prst="rect">
              <a:avLst/>
            </a:prstGeom>
            <a:noFill/>
          </p:spPr>
          <p:txBody>
            <a:bodyPr wrap="none" rtlCol="0">
              <a:spAutoFit/>
            </a:bodyPr>
            <a:lstStyle/>
            <a:p>
              <a:r>
                <a:rPr lang="en-US" sz="1400" dirty="0">
                  <a:solidFill>
                    <a:srgbClr val="8D42C6"/>
                  </a:solidFill>
                </a:rPr>
                <a:t>Webb</a:t>
              </a:r>
            </a:p>
          </p:txBody>
        </p:sp>
        <p:sp>
          <p:nvSpPr>
            <p:cNvPr id="20" name="TextBox 19">
              <a:extLst>
                <a:ext uri="{FF2B5EF4-FFF2-40B4-BE49-F238E27FC236}">
                  <a16:creationId xmlns:a16="http://schemas.microsoft.com/office/drawing/2014/main" id="{25746BFA-C9DC-64EA-1ABB-D24EA902EB38}"/>
                </a:ext>
              </a:extLst>
            </p:cNvPr>
            <p:cNvSpPr txBox="1"/>
            <p:nvPr/>
          </p:nvSpPr>
          <p:spPr>
            <a:xfrm>
              <a:off x="6722000" y="4831020"/>
              <a:ext cx="465192" cy="307777"/>
            </a:xfrm>
            <a:prstGeom prst="rect">
              <a:avLst/>
            </a:prstGeom>
            <a:noFill/>
          </p:spPr>
          <p:txBody>
            <a:bodyPr wrap="none" rtlCol="0">
              <a:spAutoFit/>
            </a:bodyPr>
            <a:lstStyle/>
            <a:p>
              <a:r>
                <a:rPr lang="en-US" sz="1400" dirty="0">
                  <a:solidFill>
                    <a:srgbClr val="8D42C6"/>
                  </a:solidFill>
                </a:rPr>
                <a:t>City</a:t>
              </a:r>
            </a:p>
          </p:txBody>
        </p:sp>
        <p:sp>
          <p:nvSpPr>
            <p:cNvPr id="21" name="TextBox 20">
              <a:extLst>
                <a:ext uri="{FF2B5EF4-FFF2-40B4-BE49-F238E27FC236}">
                  <a16:creationId xmlns:a16="http://schemas.microsoft.com/office/drawing/2014/main" id="{68526B85-7F8B-8110-020F-FA6671A857D7}"/>
                </a:ext>
              </a:extLst>
            </p:cNvPr>
            <p:cNvSpPr txBox="1"/>
            <p:nvPr/>
          </p:nvSpPr>
          <p:spPr>
            <a:xfrm>
              <a:off x="6899283" y="4279197"/>
              <a:ext cx="465192" cy="307777"/>
            </a:xfrm>
            <a:prstGeom prst="rect">
              <a:avLst/>
            </a:prstGeom>
            <a:noFill/>
          </p:spPr>
          <p:txBody>
            <a:bodyPr wrap="none" rtlCol="0">
              <a:spAutoFit/>
            </a:bodyPr>
            <a:lstStyle/>
            <a:p>
              <a:r>
                <a:rPr lang="en-US" sz="1400" dirty="0">
                  <a:solidFill>
                    <a:srgbClr val="8D42C6"/>
                  </a:solidFill>
                </a:rPr>
                <a:t>City</a:t>
              </a:r>
            </a:p>
          </p:txBody>
        </p:sp>
        <p:sp>
          <p:nvSpPr>
            <p:cNvPr id="24" name="TextBox 23">
              <a:extLst>
                <a:ext uri="{FF2B5EF4-FFF2-40B4-BE49-F238E27FC236}">
                  <a16:creationId xmlns:a16="http://schemas.microsoft.com/office/drawing/2014/main" id="{BC131CD1-C230-BEF6-D20F-211B6C41ABCD}"/>
                </a:ext>
              </a:extLst>
            </p:cNvPr>
            <p:cNvSpPr txBox="1"/>
            <p:nvPr/>
          </p:nvSpPr>
          <p:spPr>
            <a:xfrm>
              <a:off x="2273523" y="1813906"/>
              <a:ext cx="394660" cy="307777"/>
            </a:xfrm>
            <a:prstGeom prst="rect">
              <a:avLst/>
            </a:prstGeom>
            <a:noFill/>
          </p:spPr>
          <p:txBody>
            <a:bodyPr wrap="none" rtlCol="0">
              <a:spAutoFit/>
            </a:bodyPr>
            <a:lstStyle/>
            <a:p>
              <a:r>
                <a:rPr lang="en-US" sz="1400" dirty="0">
                  <a:solidFill>
                    <a:srgbClr val="8D42C6"/>
                  </a:solidFill>
                </a:rPr>
                <a:t>GC</a:t>
              </a:r>
            </a:p>
          </p:txBody>
        </p:sp>
        <p:sp>
          <p:nvSpPr>
            <p:cNvPr id="25" name="TextBox 24">
              <a:extLst>
                <a:ext uri="{FF2B5EF4-FFF2-40B4-BE49-F238E27FC236}">
                  <a16:creationId xmlns:a16="http://schemas.microsoft.com/office/drawing/2014/main" id="{601AB31C-51C7-3AFD-B347-D43F2FC2DA65}"/>
                </a:ext>
              </a:extLst>
            </p:cNvPr>
            <p:cNvSpPr txBox="1"/>
            <p:nvPr/>
          </p:nvSpPr>
          <p:spPr>
            <a:xfrm>
              <a:off x="1968586" y="1373390"/>
              <a:ext cx="394660" cy="307777"/>
            </a:xfrm>
            <a:prstGeom prst="rect">
              <a:avLst/>
            </a:prstGeom>
            <a:noFill/>
          </p:spPr>
          <p:txBody>
            <a:bodyPr wrap="none" rtlCol="0">
              <a:spAutoFit/>
            </a:bodyPr>
            <a:lstStyle/>
            <a:p>
              <a:r>
                <a:rPr lang="en-US" sz="1400" dirty="0">
                  <a:solidFill>
                    <a:srgbClr val="8D42C6"/>
                  </a:solidFill>
                </a:rPr>
                <a:t>GC</a:t>
              </a:r>
            </a:p>
          </p:txBody>
        </p:sp>
        <p:sp>
          <p:nvSpPr>
            <p:cNvPr id="26" name="TextBox 25">
              <a:extLst>
                <a:ext uri="{FF2B5EF4-FFF2-40B4-BE49-F238E27FC236}">
                  <a16:creationId xmlns:a16="http://schemas.microsoft.com/office/drawing/2014/main" id="{C8CD043D-FBA5-881A-4338-DAEFFE266286}"/>
                </a:ext>
              </a:extLst>
            </p:cNvPr>
            <p:cNvSpPr txBox="1"/>
            <p:nvPr/>
          </p:nvSpPr>
          <p:spPr>
            <a:xfrm>
              <a:off x="5401007" y="2801394"/>
              <a:ext cx="465192" cy="307777"/>
            </a:xfrm>
            <a:prstGeom prst="rect">
              <a:avLst/>
            </a:prstGeom>
            <a:noFill/>
          </p:spPr>
          <p:txBody>
            <a:bodyPr wrap="none" rtlCol="0">
              <a:spAutoFit/>
            </a:bodyPr>
            <a:lstStyle/>
            <a:p>
              <a:r>
                <a:rPr lang="en-US" sz="1400" dirty="0">
                  <a:solidFill>
                    <a:srgbClr val="8D42C6"/>
                  </a:solidFill>
                </a:rPr>
                <a:t>City</a:t>
              </a:r>
            </a:p>
          </p:txBody>
        </p:sp>
        <p:sp>
          <p:nvSpPr>
            <p:cNvPr id="27" name="TextBox 26">
              <a:extLst>
                <a:ext uri="{FF2B5EF4-FFF2-40B4-BE49-F238E27FC236}">
                  <a16:creationId xmlns:a16="http://schemas.microsoft.com/office/drawing/2014/main" id="{1E38A2FC-FA29-381D-40E0-A9BBB6AD89C6}"/>
                </a:ext>
              </a:extLst>
            </p:cNvPr>
            <p:cNvSpPr txBox="1"/>
            <p:nvPr/>
          </p:nvSpPr>
          <p:spPr>
            <a:xfrm>
              <a:off x="2804662" y="1110726"/>
              <a:ext cx="394660" cy="307777"/>
            </a:xfrm>
            <a:prstGeom prst="rect">
              <a:avLst/>
            </a:prstGeom>
            <a:noFill/>
          </p:spPr>
          <p:txBody>
            <a:bodyPr wrap="none" rtlCol="0">
              <a:spAutoFit/>
            </a:bodyPr>
            <a:lstStyle/>
            <a:p>
              <a:r>
                <a:rPr lang="en-US" sz="1400" dirty="0">
                  <a:solidFill>
                    <a:srgbClr val="8D42C6"/>
                  </a:solidFill>
                </a:rPr>
                <a:t>GC</a:t>
              </a:r>
            </a:p>
          </p:txBody>
        </p:sp>
        <p:sp>
          <p:nvSpPr>
            <p:cNvPr id="28" name="TextBox 27">
              <a:extLst>
                <a:ext uri="{FF2B5EF4-FFF2-40B4-BE49-F238E27FC236}">
                  <a16:creationId xmlns:a16="http://schemas.microsoft.com/office/drawing/2014/main" id="{9EC3ECBB-8A07-B170-1950-F629BB808CF5}"/>
                </a:ext>
              </a:extLst>
            </p:cNvPr>
            <p:cNvSpPr txBox="1"/>
            <p:nvPr/>
          </p:nvSpPr>
          <p:spPr>
            <a:xfrm>
              <a:off x="3485533" y="1101118"/>
              <a:ext cx="394660" cy="307777"/>
            </a:xfrm>
            <a:prstGeom prst="rect">
              <a:avLst/>
            </a:prstGeom>
            <a:noFill/>
          </p:spPr>
          <p:txBody>
            <a:bodyPr wrap="none" rtlCol="0">
              <a:spAutoFit/>
            </a:bodyPr>
            <a:lstStyle/>
            <a:p>
              <a:r>
                <a:rPr lang="en-US" sz="1400" dirty="0">
                  <a:solidFill>
                    <a:srgbClr val="8D42C6"/>
                  </a:solidFill>
                </a:rPr>
                <a:t>GC</a:t>
              </a:r>
            </a:p>
          </p:txBody>
        </p:sp>
        <p:sp>
          <p:nvSpPr>
            <p:cNvPr id="29" name="TextBox 28">
              <a:extLst>
                <a:ext uri="{FF2B5EF4-FFF2-40B4-BE49-F238E27FC236}">
                  <a16:creationId xmlns:a16="http://schemas.microsoft.com/office/drawing/2014/main" id="{46AFC483-1A5A-1091-01C8-BADD9E3463B3}"/>
                </a:ext>
              </a:extLst>
            </p:cNvPr>
            <p:cNvSpPr txBox="1"/>
            <p:nvPr/>
          </p:nvSpPr>
          <p:spPr>
            <a:xfrm>
              <a:off x="2917820" y="2039679"/>
              <a:ext cx="394660" cy="307777"/>
            </a:xfrm>
            <a:prstGeom prst="rect">
              <a:avLst/>
            </a:prstGeom>
            <a:noFill/>
          </p:spPr>
          <p:txBody>
            <a:bodyPr wrap="none" rtlCol="0">
              <a:spAutoFit/>
            </a:bodyPr>
            <a:lstStyle/>
            <a:p>
              <a:r>
                <a:rPr lang="en-US" sz="1400" dirty="0">
                  <a:solidFill>
                    <a:srgbClr val="8D42C6"/>
                  </a:solidFill>
                </a:rPr>
                <a:t>GC</a:t>
              </a:r>
            </a:p>
          </p:txBody>
        </p:sp>
        <p:sp>
          <p:nvSpPr>
            <p:cNvPr id="30" name="TextBox 29">
              <a:extLst>
                <a:ext uri="{FF2B5EF4-FFF2-40B4-BE49-F238E27FC236}">
                  <a16:creationId xmlns:a16="http://schemas.microsoft.com/office/drawing/2014/main" id="{191D9902-312C-4854-679E-0358954D91CF}"/>
                </a:ext>
              </a:extLst>
            </p:cNvPr>
            <p:cNvSpPr txBox="1"/>
            <p:nvPr/>
          </p:nvSpPr>
          <p:spPr>
            <a:xfrm>
              <a:off x="1500698" y="1985967"/>
              <a:ext cx="394660" cy="307777"/>
            </a:xfrm>
            <a:prstGeom prst="rect">
              <a:avLst/>
            </a:prstGeom>
            <a:noFill/>
          </p:spPr>
          <p:txBody>
            <a:bodyPr wrap="none" rtlCol="0">
              <a:spAutoFit/>
            </a:bodyPr>
            <a:lstStyle/>
            <a:p>
              <a:r>
                <a:rPr lang="en-US" sz="1400" dirty="0">
                  <a:solidFill>
                    <a:srgbClr val="8D42C6"/>
                  </a:solidFill>
                </a:rPr>
                <a:t>GC</a:t>
              </a:r>
            </a:p>
          </p:txBody>
        </p:sp>
        <p:sp>
          <p:nvSpPr>
            <p:cNvPr id="31" name="TextBox 30">
              <a:extLst>
                <a:ext uri="{FF2B5EF4-FFF2-40B4-BE49-F238E27FC236}">
                  <a16:creationId xmlns:a16="http://schemas.microsoft.com/office/drawing/2014/main" id="{348023A1-BC26-F5A9-BAB7-139AA1B29415}"/>
                </a:ext>
              </a:extLst>
            </p:cNvPr>
            <p:cNvSpPr txBox="1"/>
            <p:nvPr/>
          </p:nvSpPr>
          <p:spPr>
            <a:xfrm>
              <a:off x="1258689" y="1273981"/>
              <a:ext cx="394660" cy="307777"/>
            </a:xfrm>
            <a:prstGeom prst="rect">
              <a:avLst/>
            </a:prstGeom>
            <a:noFill/>
          </p:spPr>
          <p:txBody>
            <a:bodyPr wrap="none" rtlCol="0">
              <a:spAutoFit/>
            </a:bodyPr>
            <a:lstStyle/>
            <a:p>
              <a:r>
                <a:rPr lang="en-US" sz="1400" dirty="0">
                  <a:solidFill>
                    <a:srgbClr val="8D42C6"/>
                  </a:solidFill>
                </a:rPr>
                <a:t>GC</a:t>
              </a:r>
            </a:p>
          </p:txBody>
        </p:sp>
        <p:sp>
          <p:nvSpPr>
            <p:cNvPr id="32" name="TextBox 31">
              <a:extLst>
                <a:ext uri="{FF2B5EF4-FFF2-40B4-BE49-F238E27FC236}">
                  <a16:creationId xmlns:a16="http://schemas.microsoft.com/office/drawing/2014/main" id="{F29598B6-E047-26D1-C49D-1359ECAEB9C4}"/>
                </a:ext>
              </a:extLst>
            </p:cNvPr>
            <p:cNvSpPr txBox="1"/>
            <p:nvPr/>
          </p:nvSpPr>
          <p:spPr>
            <a:xfrm>
              <a:off x="1061359" y="2188263"/>
              <a:ext cx="394660" cy="307777"/>
            </a:xfrm>
            <a:prstGeom prst="rect">
              <a:avLst/>
            </a:prstGeom>
            <a:noFill/>
          </p:spPr>
          <p:txBody>
            <a:bodyPr wrap="none" rtlCol="0">
              <a:spAutoFit/>
            </a:bodyPr>
            <a:lstStyle/>
            <a:p>
              <a:r>
                <a:rPr lang="en-US" sz="1400" dirty="0">
                  <a:solidFill>
                    <a:srgbClr val="8D42C6"/>
                  </a:solidFill>
                </a:rPr>
                <a:t>GC</a:t>
              </a:r>
            </a:p>
          </p:txBody>
        </p:sp>
        <p:sp>
          <p:nvSpPr>
            <p:cNvPr id="33" name="TextBox 32">
              <a:extLst>
                <a:ext uri="{FF2B5EF4-FFF2-40B4-BE49-F238E27FC236}">
                  <a16:creationId xmlns:a16="http://schemas.microsoft.com/office/drawing/2014/main" id="{40F6417A-4166-4ECC-9564-54F633EA85D0}"/>
                </a:ext>
              </a:extLst>
            </p:cNvPr>
            <p:cNvSpPr txBox="1"/>
            <p:nvPr/>
          </p:nvSpPr>
          <p:spPr>
            <a:xfrm>
              <a:off x="964753" y="1813905"/>
              <a:ext cx="394660" cy="307777"/>
            </a:xfrm>
            <a:prstGeom prst="rect">
              <a:avLst/>
            </a:prstGeom>
            <a:noFill/>
          </p:spPr>
          <p:txBody>
            <a:bodyPr wrap="none" rtlCol="0">
              <a:spAutoFit/>
            </a:bodyPr>
            <a:lstStyle/>
            <a:p>
              <a:r>
                <a:rPr lang="en-US" sz="1400" dirty="0">
                  <a:solidFill>
                    <a:srgbClr val="8D42C6"/>
                  </a:solidFill>
                </a:rPr>
                <a:t>GC</a:t>
              </a:r>
            </a:p>
          </p:txBody>
        </p:sp>
        <p:sp>
          <p:nvSpPr>
            <p:cNvPr id="34" name="TextBox 33">
              <a:extLst>
                <a:ext uri="{FF2B5EF4-FFF2-40B4-BE49-F238E27FC236}">
                  <a16:creationId xmlns:a16="http://schemas.microsoft.com/office/drawing/2014/main" id="{C16694BC-B5BE-E76F-2266-CA03AD08DCF9}"/>
                </a:ext>
              </a:extLst>
            </p:cNvPr>
            <p:cNvSpPr txBox="1"/>
            <p:nvPr/>
          </p:nvSpPr>
          <p:spPr>
            <a:xfrm rot="21374584">
              <a:off x="2346689" y="2478192"/>
              <a:ext cx="480890" cy="307777"/>
            </a:xfrm>
            <a:prstGeom prst="rect">
              <a:avLst/>
            </a:prstGeom>
            <a:noFill/>
          </p:spPr>
          <p:txBody>
            <a:bodyPr wrap="square" rtlCol="0">
              <a:spAutoFit/>
            </a:bodyPr>
            <a:lstStyle/>
            <a:p>
              <a:r>
                <a:rPr lang="en-US" sz="1400" dirty="0">
                  <a:solidFill>
                    <a:srgbClr val="8D42C6"/>
                  </a:solidFill>
                </a:rPr>
                <a:t>Priv</a:t>
              </a:r>
            </a:p>
          </p:txBody>
        </p:sp>
        <p:sp>
          <p:nvSpPr>
            <p:cNvPr id="35" name="TextBox 34">
              <a:extLst>
                <a:ext uri="{FF2B5EF4-FFF2-40B4-BE49-F238E27FC236}">
                  <a16:creationId xmlns:a16="http://schemas.microsoft.com/office/drawing/2014/main" id="{955C158B-5654-2352-1F4D-E66BDFCB9A15}"/>
                </a:ext>
              </a:extLst>
            </p:cNvPr>
            <p:cNvSpPr txBox="1"/>
            <p:nvPr/>
          </p:nvSpPr>
          <p:spPr>
            <a:xfrm rot="18523995">
              <a:off x="3199395" y="2595190"/>
              <a:ext cx="617285" cy="307777"/>
            </a:xfrm>
            <a:prstGeom prst="rect">
              <a:avLst/>
            </a:prstGeom>
            <a:noFill/>
          </p:spPr>
          <p:txBody>
            <a:bodyPr wrap="none" rtlCol="0">
              <a:spAutoFit/>
            </a:bodyPr>
            <a:lstStyle/>
            <a:p>
              <a:r>
                <a:rPr lang="en-US" sz="1400" dirty="0">
                  <a:solidFill>
                    <a:srgbClr val="8D42C6"/>
                  </a:solidFill>
                </a:rPr>
                <a:t>Webb</a:t>
              </a:r>
            </a:p>
          </p:txBody>
        </p:sp>
        <p:sp>
          <p:nvSpPr>
            <p:cNvPr id="36" name="TextBox 35">
              <a:extLst>
                <a:ext uri="{FF2B5EF4-FFF2-40B4-BE49-F238E27FC236}">
                  <a16:creationId xmlns:a16="http://schemas.microsoft.com/office/drawing/2014/main" id="{1B291C62-951F-8B7B-5205-32BD1E7E0D42}"/>
                </a:ext>
              </a:extLst>
            </p:cNvPr>
            <p:cNvSpPr txBox="1"/>
            <p:nvPr/>
          </p:nvSpPr>
          <p:spPr>
            <a:xfrm rot="19967605">
              <a:off x="4088563" y="1360506"/>
              <a:ext cx="455574" cy="307777"/>
            </a:xfrm>
            <a:prstGeom prst="rect">
              <a:avLst/>
            </a:prstGeom>
            <a:noFill/>
          </p:spPr>
          <p:txBody>
            <a:bodyPr wrap="none" rtlCol="0">
              <a:spAutoFit/>
            </a:bodyPr>
            <a:lstStyle/>
            <a:p>
              <a:r>
                <a:rPr lang="en-US" sz="1400" dirty="0">
                  <a:solidFill>
                    <a:srgbClr val="8D42C6"/>
                  </a:solidFill>
                </a:rPr>
                <a:t>Salt</a:t>
              </a:r>
            </a:p>
          </p:txBody>
        </p:sp>
        <p:sp>
          <p:nvSpPr>
            <p:cNvPr id="37" name="TextBox 36">
              <a:extLst>
                <a:ext uri="{FF2B5EF4-FFF2-40B4-BE49-F238E27FC236}">
                  <a16:creationId xmlns:a16="http://schemas.microsoft.com/office/drawing/2014/main" id="{C8F18558-7D70-8139-3E2B-B5FC19AD4BC1}"/>
                </a:ext>
              </a:extLst>
            </p:cNvPr>
            <p:cNvSpPr txBox="1"/>
            <p:nvPr/>
          </p:nvSpPr>
          <p:spPr>
            <a:xfrm rot="21374584">
              <a:off x="4402032" y="2011909"/>
              <a:ext cx="480890" cy="307777"/>
            </a:xfrm>
            <a:prstGeom prst="rect">
              <a:avLst/>
            </a:prstGeom>
            <a:noFill/>
          </p:spPr>
          <p:txBody>
            <a:bodyPr wrap="square" rtlCol="0">
              <a:spAutoFit/>
            </a:bodyPr>
            <a:lstStyle/>
            <a:p>
              <a:r>
                <a:rPr lang="en-US" sz="1400" dirty="0">
                  <a:solidFill>
                    <a:srgbClr val="8D42C6"/>
                  </a:solidFill>
                </a:rPr>
                <a:t>Priv</a:t>
              </a:r>
            </a:p>
          </p:txBody>
        </p:sp>
        <p:sp>
          <p:nvSpPr>
            <p:cNvPr id="38" name="TextBox 37">
              <a:extLst>
                <a:ext uri="{FF2B5EF4-FFF2-40B4-BE49-F238E27FC236}">
                  <a16:creationId xmlns:a16="http://schemas.microsoft.com/office/drawing/2014/main" id="{20AFA83F-9460-F116-86E4-D318D39FF868}"/>
                </a:ext>
              </a:extLst>
            </p:cNvPr>
            <p:cNvSpPr txBox="1"/>
            <p:nvPr/>
          </p:nvSpPr>
          <p:spPr>
            <a:xfrm rot="21374584">
              <a:off x="4251841" y="1728459"/>
              <a:ext cx="480890" cy="307777"/>
            </a:xfrm>
            <a:prstGeom prst="rect">
              <a:avLst/>
            </a:prstGeom>
            <a:noFill/>
          </p:spPr>
          <p:txBody>
            <a:bodyPr wrap="square" rtlCol="0">
              <a:spAutoFit/>
            </a:bodyPr>
            <a:lstStyle/>
            <a:p>
              <a:r>
                <a:rPr lang="en-US" sz="1400" dirty="0">
                  <a:solidFill>
                    <a:srgbClr val="8D42C6"/>
                  </a:solidFill>
                </a:rPr>
                <a:t>Priv</a:t>
              </a:r>
            </a:p>
          </p:txBody>
        </p:sp>
        <p:sp>
          <p:nvSpPr>
            <p:cNvPr id="39" name="TextBox 38">
              <a:extLst>
                <a:ext uri="{FF2B5EF4-FFF2-40B4-BE49-F238E27FC236}">
                  <a16:creationId xmlns:a16="http://schemas.microsoft.com/office/drawing/2014/main" id="{F6A6FC62-F16D-27BD-4396-6D457483FFAB}"/>
                </a:ext>
              </a:extLst>
            </p:cNvPr>
            <p:cNvSpPr txBox="1"/>
            <p:nvPr/>
          </p:nvSpPr>
          <p:spPr>
            <a:xfrm rot="20145629">
              <a:off x="4132067" y="1516582"/>
              <a:ext cx="526188" cy="307777"/>
            </a:xfrm>
            <a:prstGeom prst="rect">
              <a:avLst/>
            </a:prstGeom>
            <a:noFill/>
          </p:spPr>
          <p:txBody>
            <a:bodyPr wrap="square" rtlCol="0">
              <a:spAutoFit/>
            </a:bodyPr>
            <a:lstStyle/>
            <a:p>
              <a:r>
                <a:rPr lang="en-US" sz="1400" dirty="0">
                  <a:solidFill>
                    <a:srgbClr val="8D42C6"/>
                  </a:solidFill>
                </a:rPr>
                <a:t>Priv</a:t>
              </a:r>
            </a:p>
          </p:txBody>
        </p:sp>
        <p:sp>
          <p:nvSpPr>
            <p:cNvPr id="40" name="TextBox 39">
              <a:extLst>
                <a:ext uri="{FF2B5EF4-FFF2-40B4-BE49-F238E27FC236}">
                  <a16:creationId xmlns:a16="http://schemas.microsoft.com/office/drawing/2014/main" id="{51A5B042-327C-577E-49DE-6E2168C7816E}"/>
                </a:ext>
              </a:extLst>
            </p:cNvPr>
            <p:cNvSpPr txBox="1"/>
            <p:nvPr/>
          </p:nvSpPr>
          <p:spPr>
            <a:xfrm rot="3805165">
              <a:off x="3953051" y="1180379"/>
              <a:ext cx="480890" cy="307777"/>
            </a:xfrm>
            <a:prstGeom prst="rect">
              <a:avLst/>
            </a:prstGeom>
            <a:noFill/>
          </p:spPr>
          <p:txBody>
            <a:bodyPr wrap="square" rtlCol="0">
              <a:spAutoFit/>
            </a:bodyPr>
            <a:lstStyle/>
            <a:p>
              <a:r>
                <a:rPr lang="en-US" sz="1400" dirty="0">
                  <a:solidFill>
                    <a:srgbClr val="8D42C6"/>
                  </a:solidFill>
                </a:rPr>
                <a:t>Priv</a:t>
              </a:r>
            </a:p>
          </p:txBody>
        </p:sp>
        <p:sp>
          <p:nvSpPr>
            <p:cNvPr id="41" name="TextBox 40">
              <a:extLst>
                <a:ext uri="{FF2B5EF4-FFF2-40B4-BE49-F238E27FC236}">
                  <a16:creationId xmlns:a16="http://schemas.microsoft.com/office/drawing/2014/main" id="{013EF80C-31E3-54A6-DA45-CB96726FF61F}"/>
                </a:ext>
              </a:extLst>
            </p:cNvPr>
            <p:cNvSpPr txBox="1"/>
            <p:nvPr/>
          </p:nvSpPr>
          <p:spPr>
            <a:xfrm rot="3805165">
              <a:off x="3809448" y="871805"/>
              <a:ext cx="480890" cy="307777"/>
            </a:xfrm>
            <a:prstGeom prst="rect">
              <a:avLst/>
            </a:prstGeom>
            <a:noFill/>
          </p:spPr>
          <p:txBody>
            <a:bodyPr wrap="square" rtlCol="0">
              <a:spAutoFit/>
            </a:bodyPr>
            <a:lstStyle/>
            <a:p>
              <a:r>
                <a:rPr lang="en-US" sz="1400" dirty="0">
                  <a:solidFill>
                    <a:srgbClr val="8D42C6"/>
                  </a:solidFill>
                </a:rPr>
                <a:t>Priv</a:t>
              </a:r>
            </a:p>
          </p:txBody>
        </p:sp>
        <p:sp>
          <p:nvSpPr>
            <p:cNvPr id="43" name="TextBox 42">
              <a:extLst>
                <a:ext uri="{FF2B5EF4-FFF2-40B4-BE49-F238E27FC236}">
                  <a16:creationId xmlns:a16="http://schemas.microsoft.com/office/drawing/2014/main" id="{6F317968-5114-44AB-F78A-35A363AD57A9}"/>
                </a:ext>
              </a:extLst>
            </p:cNvPr>
            <p:cNvSpPr txBox="1"/>
            <p:nvPr/>
          </p:nvSpPr>
          <p:spPr>
            <a:xfrm>
              <a:off x="4880564" y="2370976"/>
              <a:ext cx="529312" cy="307777"/>
            </a:xfrm>
            <a:prstGeom prst="rect">
              <a:avLst/>
            </a:prstGeom>
            <a:noFill/>
          </p:spPr>
          <p:txBody>
            <a:bodyPr wrap="none" rtlCol="0">
              <a:spAutoFit/>
            </a:bodyPr>
            <a:lstStyle/>
            <a:p>
              <a:r>
                <a:rPr lang="en-US" sz="1400" dirty="0">
                  <a:solidFill>
                    <a:srgbClr val="8D42C6"/>
                  </a:solidFill>
                </a:rPr>
                <a:t>McN</a:t>
              </a:r>
            </a:p>
          </p:txBody>
        </p:sp>
        <p:sp>
          <p:nvSpPr>
            <p:cNvPr id="44" name="TextBox 43">
              <a:extLst>
                <a:ext uri="{FF2B5EF4-FFF2-40B4-BE49-F238E27FC236}">
                  <a16:creationId xmlns:a16="http://schemas.microsoft.com/office/drawing/2014/main" id="{D45D3DF8-776B-EFAF-86AC-C6E16CC3088E}"/>
                </a:ext>
              </a:extLst>
            </p:cNvPr>
            <p:cNvSpPr txBox="1"/>
            <p:nvPr/>
          </p:nvSpPr>
          <p:spPr>
            <a:xfrm>
              <a:off x="4606231" y="1681167"/>
              <a:ext cx="529312" cy="307777"/>
            </a:xfrm>
            <a:prstGeom prst="rect">
              <a:avLst/>
            </a:prstGeom>
            <a:noFill/>
          </p:spPr>
          <p:txBody>
            <a:bodyPr wrap="none" rtlCol="0">
              <a:spAutoFit/>
            </a:bodyPr>
            <a:lstStyle/>
            <a:p>
              <a:r>
                <a:rPr lang="en-US" sz="1400" dirty="0">
                  <a:solidFill>
                    <a:srgbClr val="8D42C6"/>
                  </a:solidFill>
                </a:rPr>
                <a:t>McN</a:t>
              </a:r>
            </a:p>
          </p:txBody>
        </p:sp>
        <p:sp>
          <p:nvSpPr>
            <p:cNvPr id="45" name="TextBox 44">
              <a:extLst>
                <a:ext uri="{FF2B5EF4-FFF2-40B4-BE49-F238E27FC236}">
                  <a16:creationId xmlns:a16="http://schemas.microsoft.com/office/drawing/2014/main" id="{779FC17E-2BB1-090A-F714-7F723F24FD15}"/>
                </a:ext>
              </a:extLst>
            </p:cNvPr>
            <p:cNvSpPr txBox="1"/>
            <p:nvPr/>
          </p:nvSpPr>
          <p:spPr>
            <a:xfrm rot="4092295">
              <a:off x="5723257" y="2508300"/>
              <a:ext cx="465192" cy="307777"/>
            </a:xfrm>
            <a:prstGeom prst="rect">
              <a:avLst/>
            </a:prstGeom>
            <a:noFill/>
          </p:spPr>
          <p:txBody>
            <a:bodyPr wrap="none" rtlCol="0">
              <a:spAutoFit/>
            </a:bodyPr>
            <a:lstStyle/>
            <a:p>
              <a:r>
                <a:rPr lang="en-US" sz="1400" dirty="0">
                  <a:solidFill>
                    <a:srgbClr val="8D42C6"/>
                  </a:solidFill>
                </a:rPr>
                <a:t>City</a:t>
              </a:r>
            </a:p>
          </p:txBody>
        </p:sp>
        <p:sp>
          <p:nvSpPr>
            <p:cNvPr id="46" name="TextBox 45">
              <a:extLst>
                <a:ext uri="{FF2B5EF4-FFF2-40B4-BE49-F238E27FC236}">
                  <a16:creationId xmlns:a16="http://schemas.microsoft.com/office/drawing/2014/main" id="{D151165C-C5B7-2F2C-6CF9-D91C22B95C1D}"/>
                </a:ext>
              </a:extLst>
            </p:cNvPr>
            <p:cNvSpPr txBox="1"/>
            <p:nvPr/>
          </p:nvSpPr>
          <p:spPr>
            <a:xfrm>
              <a:off x="5871529" y="3230702"/>
              <a:ext cx="465192" cy="307777"/>
            </a:xfrm>
            <a:prstGeom prst="rect">
              <a:avLst/>
            </a:prstGeom>
            <a:noFill/>
          </p:spPr>
          <p:txBody>
            <a:bodyPr wrap="none" rtlCol="0">
              <a:spAutoFit/>
            </a:bodyPr>
            <a:lstStyle/>
            <a:p>
              <a:r>
                <a:rPr lang="en-US" sz="1400" dirty="0">
                  <a:solidFill>
                    <a:srgbClr val="8D42C6"/>
                  </a:solidFill>
                </a:rPr>
                <a:t>City</a:t>
              </a:r>
            </a:p>
          </p:txBody>
        </p:sp>
        <p:sp>
          <p:nvSpPr>
            <p:cNvPr id="47" name="TextBox 46">
              <a:extLst>
                <a:ext uri="{FF2B5EF4-FFF2-40B4-BE49-F238E27FC236}">
                  <a16:creationId xmlns:a16="http://schemas.microsoft.com/office/drawing/2014/main" id="{36809441-46DB-1481-F577-6E998ED02700}"/>
                </a:ext>
              </a:extLst>
            </p:cNvPr>
            <p:cNvSpPr txBox="1"/>
            <p:nvPr/>
          </p:nvSpPr>
          <p:spPr>
            <a:xfrm>
              <a:off x="6989685" y="2271027"/>
              <a:ext cx="465192" cy="307777"/>
            </a:xfrm>
            <a:prstGeom prst="rect">
              <a:avLst/>
            </a:prstGeom>
            <a:noFill/>
          </p:spPr>
          <p:txBody>
            <a:bodyPr wrap="none" rtlCol="0">
              <a:spAutoFit/>
            </a:bodyPr>
            <a:lstStyle/>
            <a:p>
              <a:r>
                <a:rPr lang="en-US" sz="1400" dirty="0">
                  <a:solidFill>
                    <a:srgbClr val="8D42C6"/>
                  </a:solidFill>
                </a:rPr>
                <a:t>City</a:t>
              </a:r>
            </a:p>
          </p:txBody>
        </p:sp>
        <p:sp>
          <p:nvSpPr>
            <p:cNvPr id="48" name="TextBox 47">
              <a:extLst>
                <a:ext uri="{FF2B5EF4-FFF2-40B4-BE49-F238E27FC236}">
                  <a16:creationId xmlns:a16="http://schemas.microsoft.com/office/drawing/2014/main" id="{EEC2C5F9-3F58-75A2-11F1-11461DA264C0}"/>
                </a:ext>
              </a:extLst>
            </p:cNvPr>
            <p:cNvSpPr txBox="1"/>
            <p:nvPr/>
          </p:nvSpPr>
          <p:spPr>
            <a:xfrm>
              <a:off x="5814261" y="3641800"/>
              <a:ext cx="579727" cy="307777"/>
            </a:xfrm>
            <a:prstGeom prst="rect">
              <a:avLst/>
            </a:prstGeom>
            <a:noFill/>
          </p:spPr>
          <p:txBody>
            <a:bodyPr wrap="square" rtlCol="0">
              <a:spAutoFit/>
            </a:bodyPr>
            <a:lstStyle/>
            <a:p>
              <a:r>
                <a:rPr lang="en-US" sz="1400" dirty="0">
                  <a:solidFill>
                    <a:srgbClr val="8D42C6"/>
                  </a:solidFill>
                </a:rPr>
                <a:t>City</a:t>
              </a:r>
            </a:p>
          </p:txBody>
        </p:sp>
        <p:sp>
          <p:nvSpPr>
            <p:cNvPr id="53" name="TextBox 52">
              <a:extLst>
                <a:ext uri="{FF2B5EF4-FFF2-40B4-BE49-F238E27FC236}">
                  <a16:creationId xmlns:a16="http://schemas.microsoft.com/office/drawing/2014/main" id="{AB117DDE-3A29-B4C4-DE72-C8A3785477C1}"/>
                </a:ext>
              </a:extLst>
            </p:cNvPr>
            <p:cNvSpPr txBox="1"/>
            <p:nvPr/>
          </p:nvSpPr>
          <p:spPr>
            <a:xfrm rot="814348">
              <a:off x="4614943" y="3447113"/>
              <a:ext cx="480890" cy="307777"/>
            </a:xfrm>
            <a:prstGeom prst="rect">
              <a:avLst/>
            </a:prstGeom>
            <a:noFill/>
          </p:spPr>
          <p:txBody>
            <a:bodyPr wrap="square" rtlCol="0">
              <a:spAutoFit/>
            </a:bodyPr>
            <a:lstStyle/>
            <a:p>
              <a:r>
                <a:rPr lang="en-US" sz="1400" dirty="0">
                  <a:solidFill>
                    <a:srgbClr val="8D42C6"/>
                  </a:solidFill>
                </a:rPr>
                <a:t>Priv</a:t>
              </a:r>
            </a:p>
          </p:txBody>
        </p:sp>
        <p:sp>
          <p:nvSpPr>
            <p:cNvPr id="54" name="TextBox 53">
              <a:extLst>
                <a:ext uri="{FF2B5EF4-FFF2-40B4-BE49-F238E27FC236}">
                  <a16:creationId xmlns:a16="http://schemas.microsoft.com/office/drawing/2014/main" id="{85F4A6E8-3BB8-128F-6D8F-A5C839935DDC}"/>
                </a:ext>
              </a:extLst>
            </p:cNvPr>
            <p:cNvSpPr txBox="1"/>
            <p:nvPr/>
          </p:nvSpPr>
          <p:spPr>
            <a:xfrm rot="2226541">
              <a:off x="4190318" y="2955283"/>
              <a:ext cx="579005" cy="307777"/>
            </a:xfrm>
            <a:prstGeom prst="rect">
              <a:avLst/>
            </a:prstGeom>
            <a:noFill/>
          </p:spPr>
          <p:txBody>
            <a:bodyPr wrap="none" rtlCol="0">
              <a:spAutoFit/>
            </a:bodyPr>
            <a:lstStyle/>
            <a:p>
              <a:r>
                <a:rPr lang="en-US" sz="1400" dirty="0">
                  <a:solidFill>
                    <a:srgbClr val="8D42C6"/>
                  </a:solidFill>
                </a:rPr>
                <a:t>None</a:t>
              </a:r>
            </a:p>
          </p:txBody>
        </p:sp>
        <p:sp>
          <p:nvSpPr>
            <p:cNvPr id="55" name="TextBox 54">
              <a:extLst>
                <a:ext uri="{FF2B5EF4-FFF2-40B4-BE49-F238E27FC236}">
                  <a16:creationId xmlns:a16="http://schemas.microsoft.com/office/drawing/2014/main" id="{286EFA4B-5354-8249-1AE6-7A631CA8CFB6}"/>
                </a:ext>
              </a:extLst>
            </p:cNvPr>
            <p:cNvSpPr txBox="1"/>
            <p:nvPr/>
          </p:nvSpPr>
          <p:spPr>
            <a:xfrm>
              <a:off x="6755699" y="3732338"/>
              <a:ext cx="465192" cy="307777"/>
            </a:xfrm>
            <a:prstGeom prst="rect">
              <a:avLst/>
            </a:prstGeom>
            <a:noFill/>
          </p:spPr>
          <p:txBody>
            <a:bodyPr wrap="none" rtlCol="0">
              <a:spAutoFit/>
            </a:bodyPr>
            <a:lstStyle/>
            <a:p>
              <a:r>
                <a:rPr lang="en-US" sz="1400" dirty="0">
                  <a:solidFill>
                    <a:srgbClr val="8D42C6"/>
                  </a:solidFill>
                </a:rPr>
                <a:t>City</a:t>
              </a:r>
            </a:p>
          </p:txBody>
        </p:sp>
        <p:sp>
          <p:nvSpPr>
            <p:cNvPr id="56" name="TextBox 55">
              <a:extLst>
                <a:ext uri="{FF2B5EF4-FFF2-40B4-BE49-F238E27FC236}">
                  <a16:creationId xmlns:a16="http://schemas.microsoft.com/office/drawing/2014/main" id="{734A3FC2-25E5-CCC1-330B-761D179E2FC5}"/>
                </a:ext>
              </a:extLst>
            </p:cNvPr>
            <p:cNvSpPr txBox="1"/>
            <p:nvPr/>
          </p:nvSpPr>
          <p:spPr>
            <a:xfrm>
              <a:off x="6298865" y="2324303"/>
              <a:ext cx="465192" cy="307777"/>
            </a:xfrm>
            <a:prstGeom prst="rect">
              <a:avLst/>
            </a:prstGeom>
            <a:noFill/>
          </p:spPr>
          <p:txBody>
            <a:bodyPr wrap="none" rtlCol="0">
              <a:spAutoFit/>
            </a:bodyPr>
            <a:lstStyle/>
            <a:p>
              <a:r>
                <a:rPr lang="en-US" sz="1400" dirty="0">
                  <a:solidFill>
                    <a:srgbClr val="8D42C6"/>
                  </a:solidFill>
                </a:rPr>
                <a:t>City</a:t>
              </a:r>
            </a:p>
          </p:txBody>
        </p:sp>
        <p:sp>
          <p:nvSpPr>
            <p:cNvPr id="57" name="TextBox 56">
              <a:extLst>
                <a:ext uri="{FF2B5EF4-FFF2-40B4-BE49-F238E27FC236}">
                  <a16:creationId xmlns:a16="http://schemas.microsoft.com/office/drawing/2014/main" id="{2D267EA6-4963-F19A-74A8-4DE15D7A2807}"/>
                </a:ext>
              </a:extLst>
            </p:cNvPr>
            <p:cNvSpPr txBox="1"/>
            <p:nvPr/>
          </p:nvSpPr>
          <p:spPr>
            <a:xfrm rot="285818">
              <a:off x="2897001" y="3417241"/>
              <a:ext cx="1359668" cy="307777"/>
            </a:xfrm>
            <a:prstGeom prst="rect">
              <a:avLst/>
            </a:prstGeom>
            <a:noFill/>
          </p:spPr>
          <p:txBody>
            <a:bodyPr wrap="none" rtlCol="0">
              <a:spAutoFit/>
            </a:bodyPr>
            <a:lstStyle/>
            <a:p>
              <a:r>
                <a:rPr lang="en-US" sz="1400" dirty="0">
                  <a:solidFill>
                    <a:srgbClr val="8D42C6"/>
                  </a:solidFill>
                </a:rPr>
                <a:t>None = MA DOT</a:t>
              </a:r>
            </a:p>
          </p:txBody>
        </p:sp>
        <p:sp>
          <p:nvSpPr>
            <p:cNvPr id="58" name="TextBox 57">
              <a:extLst>
                <a:ext uri="{FF2B5EF4-FFF2-40B4-BE49-F238E27FC236}">
                  <a16:creationId xmlns:a16="http://schemas.microsoft.com/office/drawing/2014/main" id="{E24F0DD9-DF9F-B579-AFDE-4C8091FC7AD4}"/>
                </a:ext>
              </a:extLst>
            </p:cNvPr>
            <p:cNvSpPr txBox="1"/>
            <p:nvPr/>
          </p:nvSpPr>
          <p:spPr>
            <a:xfrm rot="1375599">
              <a:off x="5487891" y="4159466"/>
              <a:ext cx="1359668" cy="307777"/>
            </a:xfrm>
            <a:prstGeom prst="rect">
              <a:avLst/>
            </a:prstGeom>
            <a:noFill/>
          </p:spPr>
          <p:txBody>
            <a:bodyPr wrap="none" rtlCol="0">
              <a:spAutoFit/>
            </a:bodyPr>
            <a:lstStyle/>
            <a:p>
              <a:r>
                <a:rPr lang="en-US" sz="1400" dirty="0">
                  <a:solidFill>
                    <a:srgbClr val="8D42C6"/>
                  </a:solidFill>
                </a:rPr>
                <a:t>None = MA DOT</a:t>
              </a:r>
            </a:p>
          </p:txBody>
        </p:sp>
        <p:sp>
          <p:nvSpPr>
            <p:cNvPr id="59" name="TextBox 58">
              <a:extLst>
                <a:ext uri="{FF2B5EF4-FFF2-40B4-BE49-F238E27FC236}">
                  <a16:creationId xmlns:a16="http://schemas.microsoft.com/office/drawing/2014/main" id="{860FF87C-49C3-A8D8-B8CA-445E6662F834}"/>
                </a:ext>
              </a:extLst>
            </p:cNvPr>
            <p:cNvSpPr txBox="1"/>
            <p:nvPr/>
          </p:nvSpPr>
          <p:spPr>
            <a:xfrm rot="814348">
              <a:off x="7178412" y="4159465"/>
              <a:ext cx="480890" cy="307777"/>
            </a:xfrm>
            <a:prstGeom prst="rect">
              <a:avLst/>
            </a:prstGeom>
            <a:noFill/>
          </p:spPr>
          <p:txBody>
            <a:bodyPr wrap="square" rtlCol="0">
              <a:spAutoFit/>
            </a:bodyPr>
            <a:lstStyle/>
            <a:p>
              <a:r>
                <a:rPr lang="en-US" sz="1400" dirty="0">
                  <a:solidFill>
                    <a:srgbClr val="8D42C6"/>
                  </a:solidFill>
                </a:rPr>
                <a:t>Priv</a:t>
              </a:r>
            </a:p>
          </p:txBody>
        </p:sp>
        <p:sp>
          <p:nvSpPr>
            <p:cNvPr id="60" name="TextBox 59">
              <a:extLst>
                <a:ext uri="{FF2B5EF4-FFF2-40B4-BE49-F238E27FC236}">
                  <a16:creationId xmlns:a16="http://schemas.microsoft.com/office/drawing/2014/main" id="{534060A8-E92B-DB4E-BC74-EC4ABD223BF3}"/>
                </a:ext>
              </a:extLst>
            </p:cNvPr>
            <p:cNvSpPr txBox="1"/>
            <p:nvPr/>
          </p:nvSpPr>
          <p:spPr>
            <a:xfrm rot="20500138">
              <a:off x="6960201" y="3982104"/>
              <a:ext cx="480890" cy="307777"/>
            </a:xfrm>
            <a:prstGeom prst="rect">
              <a:avLst/>
            </a:prstGeom>
            <a:noFill/>
          </p:spPr>
          <p:txBody>
            <a:bodyPr wrap="square" rtlCol="0">
              <a:spAutoFit/>
            </a:bodyPr>
            <a:lstStyle/>
            <a:p>
              <a:r>
                <a:rPr lang="en-US" sz="1400" dirty="0">
                  <a:solidFill>
                    <a:srgbClr val="8D42C6"/>
                  </a:solidFill>
                </a:rPr>
                <a:t>Priv</a:t>
              </a:r>
            </a:p>
          </p:txBody>
        </p:sp>
        <p:cxnSp>
          <p:nvCxnSpPr>
            <p:cNvPr id="62" name="Straight Arrow Connector 61">
              <a:extLst>
                <a:ext uri="{FF2B5EF4-FFF2-40B4-BE49-F238E27FC236}">
                  <a16:creationId xmlns:a16="http://schemas.microsoft.com/office/drawing/2014/main" id="{D75269A2-5542-961F-0CAB-D6CDE323E78D}"/>
                </a:ext>
              </a:extLst>
            </p:cNvPr>
            <p:cNvCxnSpPr>
              <a:cxnSpLocks/>
              <a:stCxn id="20" idx="3"/>
            </p:cNvCxnSpPr>
            <p:nvPr/>
          </p:nvCxnSpPr>
          <p:spPr>
            <a:xfrm flipV="1">
              <a:off x="7187192" y="4844146"/>
              <a:ext cx="299458" cy="140763"/>
            </a:xfrm>
            <a:prstGeom prst="straightConnector1">
              <a:avLst/>
            </a:prstGeom>
            <a:ln>
              <a:solidFill>
                <a:srgbClr val="8D42C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F4D449B-E59C-1BA4-B0DF-7E5455C1B467}"/>
                </a:ext>
              </a:extLst>
            </p:cNvPr>
            <p:cNvCxnSpPr>
              <a:cxnSpLocks/>
              <a:stCxn id="20" idx="3"/>
            </p:cNvCxnSpPr>
            <p:nvPr/>
          </p:nvCxnSpPr>
          <p:spPr>
            <a:xfrm flipV="1">
              <a:off x="7187192" y="4855866"/>
              <a:ext cx="398245" cy="129043"/>
            </a:xfrm>
            <a:prstGeom prst="straightConnector1">
              <a:avLst/>
            </a:prstGeom>
            <a:ln>
              <a:solidFill>
                <a:srgbClr val="8D42C6"/>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5E66FBE-D858-9289-377F-A99C0E7A79CE}"/>
                </a:ext>
              </a:extLst>
            </p:cNvPr>
            <p:cNvCxnSpPr>
              <a:cxnSpLocks/>
              <a:stCxn id="78" idx="0"/>
            </p:cNvCxnSpPr>
            <p:nvPr/>
          </p:nvCxnSpPr>
          <p:spPr>
            <a:xfrm flipH="1" flipV="1">
              <a:off x="7348037" y="4707683"/>
              <a:ext cx="139204" cy="438928"/>
            </a:xfrm>
            <a:prstGeom prst="straightConnector1">
              <a:avLst/>
            </a:prstGeom>
            <a:ln>
              <a:solidFill>
                <a:srgbClr val="8D42C6"/>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4A05335-607D-CE14-B460-0FA4813618DB}"/>
                </a:ext>
              </a:extLst>
            </p:cNvPr>
            <p:cNvSpPr txBox="1"/>
            <p:nvPr/>
          </p:nvSpPr>
          <p:spPr>
            <a:xfrm rot="181596">
              <a:off x="7530340" y="4632732"/>
              <a:ext cx="479618" cy="307777"/>
            </a:xfrm>
            <a:prstGeom prst="rect">
              <a:avLst/>
            </a:prstGeom>
            <a:noFill/>
          </p:spPr>
          <p:txBody>
            <a:bodyPr wrap="none" rtlCol="0">
              <a:spAutoFit/>
            </a:bodyPr>
            <a:lstStyle/>
            <a:p>
              <a:r>
                <a:rPr lang="en-US" sz="1400" dirty="0">
                  <a:solidFill>
                    <a:srgbClr val="8D42C6"/>
                  </a:solidFill>
                </a:rPr>
                <a:t>Elec</a:t>
              </a:r>
            </a:p>
          </p:txBody>
        </p:sp>
        <p:sp>
          <p:nvSpPr>
            <p:cNvPr id="73" name="TextBox 72">
              <a:extLst>
                <a:ext uri="{FF2B5EF4-FFF2-40B4-BE49-F238E27FC236}">
                  <a16:creationId xmlns:a16="http://schemas.microsoft.com/office/drawing/2014/main" id="{BC810118-2B16-1FFD-6084-7B162B3D8B7A}"/>
                </a:ext>
              </a:extLst>
            </p:cNvPr>
            <p:cNvSpPr txBox="1"/>
            <p:nvPr/>
          </p:nvSpPr>
          <p:spPr>
            <a:xfrm>
              <a:off x="7831780" y="4958571"/>
              <a:ext cx="479618" cy="307777"/>
            </a:xfrm>
            <a:prstGeom prst="rect">
              <a:avLst/>
            </a:prstGeom>
            <a:noFill/>
          </p:spPr>
          <p:txBody>
            <a:bodyPr wrap="none" rtlCol="0">
              <a:spAutoFit/>
            </a:bodyPr>
            <a:lstStyle/>
            <a:p>
              <a:r>
                <a:rPr lang="en-US" sz="1400" dirty="0">
                  <a:solidFill>
                    <a:srgbClr val="8D42C6"/>
                  </a:solidFill>
                </a:rPr>
                <a:t>Elec</a:t>
              </a:r>
            </a:p>
          </p:txBody>
        </p:sp>
        <p:sp>
          <p:nvSpPr>
            <p:cNvPr id="74" name="TextBox 73">
              <a:extLst>
                <a:ext uri="{FF2B5EF4-FFF2-40B4-BE49-F238E27FC236}">
                  <a16:creationId xmlns:a16="http://schemas.microsoft.com/office/drawing/2014/main" id="{AF38B1EF-C1E9-0681-4846-EA6F6F96CBBC}"/>
                </a:ext>
              </a:extLst>
            </p:cNvPr>
            <p:cNvSpPr txBox="1"/>
            <p:nvPr/>
          </p:nvSpPr>
          <p:spPr>
            <a:xfrm>
              <a:off x="4708070" y="2972455"/>
              <a:ext cx="814647" cy="307777"/>
            </a:xfrm>
            <a:prstGeom prst="rect">
              <a:avLst/>
            </a:prstGeom>
            <a:noFill/>
          </p:spPr>
          <p:txBody>
            <a:bodyPr wrap="none" rtlCol="0">
              <a:spAutoFit/>
            </a:bodyPr>
            <a:lstStyle/>
            <a:p>
              <a:r>
                <a:rPr lang="en-US" sz="1400" dirty="0">
                  <a:solidFill>
                    <a:srgbClr val="8D42C6"/>
                  </a:solidFill>
                </a:rPr>
                <a:t>E Salt Co</a:t>
              </a:r>
            </a:p>
          </p:txBody>
        </p:sp>
        <p:sp>
          <p:nvSpPr>
            <p:cNvPr id="77" name="TextBox 76">
              <a:extLst>
                <a:ext uri="{FF2B5EF4-FFF2-40B4-BE49-F238E27FC236}">
                  <a16:creationId xmlns:a16="http://schemas.microsoft.com/office/drawing/2014/main" id="{C69E0804-856B-9DC2-83FC-8FB9B7940311}"/>
                </a:ext>
              </a:extLst>
            </p:cNvPr>
            <p:cNvSpPr txBox="1"/>
            <p:nvPr/>
          </p:nvSpPr>
          <p:spPr>
            <a:xfrm rot="1592786" flipH="1">
              <a:off x="765986" y="3494337"/>
              <a:ext cx="1266906" cy="369332"/>
            </a:xfrm>
            <a:prstGeom prst="rect">
              <a:avLst/>
            </a:prstGeom>
            <a:noFill/>
          </p:spPr>
          <p:txBody>
            <a:bodyPr wrap="square" rtlCol="0">
              <a:spAutoFit/>
            </a:bodyPr>
            <a:lstStyle/>
            <a:p>
              <a:r>
                <a:rPr lang="en-US" dirty="0"/>
                <a:t>Chelmsford</a:t>
              </a:r>
            </a:p>
          </p:txBody>
        </p:sp>
        <p:cxnSp>
          <p:nvCxnSpPr>
            <p:cNvPr id="79" name="Straight Arrow Connector 78">
              <a:extLst>
                <a:ext uri="{FF2B5EF4-FFF2-40B4-BE49-F238E27FC236}">
                  <a16:creationId xmlns:a16="http://schemas.microsoft.com/office/drawing/2014/main" id="{B2CCECD6-D8DD-D468-8CDF-13208270EDE3}"/>
                </a:ext>
              </a:extLst>
            </p:cNvPr>
            <p:cNvCxnSpPr>
              <a:cxnSpLocks/>
              <a:stCxn id="78" idx="0"/>
            </p:cNvCxnSpPr>
            <p:nvPr/>
          </p:nvCxnSpPr>
          <p:spPr>
            <a:xfrm flipV="1">
              <a:off x="7487241" y="4922472"/>
              <a:ext cx="201461" cy="224139"/>
            </a:xfrm>
            <a:prstGeom prst="straightConnector1">
              <a:avLst/>
            </a:prstGeom>
            <a:ln>
              <a:solidFill>
                <a:srgbClr val="8D42C6"/>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E8504B02-A03E-2004-B28D-D73B82E9F5C5}"/>
                </a:ext>
              </a:extLst>
            </p:cNvPr>
            <p:cNvSpPr txBox="1"/>
            <p:nvPr/>
          </p:nvSpPr>
          <p:spPr>
            <a:xfrm rot="21374584">
              <a:off x="2259531" y="2988589"/>
              <a:ext cx="480890" cy="307777"/>
            </a:xfrm>
            <a:prstGeom prst="rect">
              <a:avLst/>
            </a:prstGeom>
            <a:noFill/>
          </p:spPr>
          <p:txBody>
            <a:bodyPr wrap="square" rtlCol="0">
              <a:spAutoFit/>
            </a:bodyPr>
            <a:lstStyle/>
            <a:p>
              <a:r>
                <a:rPr lang="en-US" sz="1400" dirty="0">
                  <a:solidFill>
                    <a:srgbClr val="8D42C6"/>
                  </a:solidFill>
                </a:rPr>
                <a:t>Priv</a:t>
              </a:r>
            </a:p>
          </p:txBody>
        </p:sp>
        <p:sp>
          <p:nvSpPr>
            <p:cNvPr id="85" name="TextBox 84">
              <a:extLst>
                <a:ext uri="{FF2B5EF4-FFF2-40B4-BE49-F238E27FC236}">
                  <a16:creationId xmlns:a16="http://schemas.microsoft.com/office/drawing/2014/main" id="{20E3414B-EA4B-87F1-7939-7AFFFB9717A6}"/>
                </a:ext>
              </a:extLst>
            </p:cNvPr>
            <p:cNvSpPr txBox="1"/>
            <p:nvPr/>
          </p:nvSpPr>
          <p:spPr>
            <a:xfrm rot="1958631">
              <a:off x="2532088" y="2842156"/>
              <a:ext cx="617285" cy="307777"/>
            </a:xfrm>
            <a:prstGeom prst="rect">
              <a:avLst/>
            </a:prstGeom>
            <a:noFill/>
          </p:spPr>
          <p:txBody>
            <a:bodyPr wrap="none" rtlCol="0">
              <a:spAutoFit/>
            </a:bodyPr>
            <a:lstStyle/>
            <a:p>
              <a:r>
                <a:rPr lang="en-US" sz="1400" dirty="0">
                  <a:solidFill>
                    <a:srgbClr val="8D42C6"/>
                  </a:solidFill>
                </a:rPr>
                <a:t>Webb</a:t>
              </a:r>
            </a:p>
          </p:txBody>
        </p:sp>
        <p:sp>
          <p:nvSpPr>
            <p:cNvPr id="86" name="TextBox 85">
              <a:extLst>
                <a:ext uri="{FF2B5EF4-FFF2-40B4-BE49-F238E27FC236}">
                  <a16:creationId xmlns:a16="http://schemas.microsoft.com/office/drawing/2014/main" id="{523290FA-1B91-625E-964D-8799DA115579}"/>
                </a:ext>
              </a:extLst>
            </p:cNvPr>
            <p:cNvSpPr txBox="1"/>
            <p:nvPr/>
          </p:nvSpPr>
          <p:spPr>
            <a:xfrm rot="20211793">
              <a:off x="1044040" y="2553861"/>
              <a:ext cx="465192" cy="307777"/>
            </a:xfrm>
            <a:prstGeom prst="rect">
              <a:avLst/>
            </a:prstGeom>
            <a:noFill/>
          </p:spPr>
          <p:txBody>
            <a:bodyPr wrap="none" rtlCol="0">
              <a:spAutoFit/>
            </a:bodyPr>
            <a:lstStyle/>
            <a:p>
              <a:r>
                <a:rPr lang="en-US" sz="1400" dirty="0">
                  <a:solidFill>
                    <a:srgbClr val="8D42C6"/>
                  </a:solidFill>
                </a:rPr>
                <a:t>City</a:t>
              </a:r>
            </a:p>
          </p:txBody>
        </p:sp>
      </p:grpSp>
      <p:sp>
        <p:nvSpPr>
          <p:cNvPr id="6" name="TextBox 5">
            <a:extLst>
              <a:ext uri="{FF2B5EF4-FFF2-40B4-BE49-F238E27FC236}">
                <a16:creationId xmlns:a16="http://schemas.microsoft.com/office/drawing/2014/main" id="{5BB3127F-681E-ADCC-A703-8A6E037ABF04}"/>
              </a:ext>
            </a:extLst>
          </p:cNvPr>
          <p:cNvSpPr txBox="1"/>
          <p:nvPr/>
        </p:nvSpPr>
        <p:spPr>
          <a:xfrm>
            <a:off x="5401007" y="6414142"/>
            <a:ext cx="2974148" cy="276999"/>
          </a:xfrm>
          <a:prstGeom prst="rect">
            <a:avLst/>
          </a:prstGeom>
          <a:noFill/>
        </p:spPr>
        <p:txBody>
          <a:bodyPr wrap="none" rtlCol="0">
            <a:spAutoFit/>
          </a:bodyPr>
          <a:lstStyle/>
          <a:p>
            <a:r>
              <a:rPr lang="en-US" sz="1200" dirty="0"/>
              <a:t>https://gpv.lowellma.gov/public/Viewer.aspx</a:t>
            </a:r>
          </a:p>
        </p:txBody>
      </p:sp>
      <p:grpSp>
        <p:nvGrpSpPr>
          <p:cNvPr id="4" name="Group 3">
            <a:extLst>
              <a:ext uri="{FF2B5EF4-FFF2-40B4-BE49-F238E27FC236}">
                <a16:creationId xmlns:a16="http://schemas.microsoft.com/office/drawing/2014/main" id="{4741921E-D937-2360-1E14-EE7D8CBD6A37}"/>
              </a:ext>
            </a:extLst>
          </p:cNvPr>
          <p:cNvGrpSpPr/>
          <p:nvPr/>
        </p:nvGrpSpPr>
        <p:grpSpPr>
          <a:xfrm>
            <a:off x="1127743" y="6417371"/>
            <a:ext cx="4220391" cy="461665"/>
            <a:chOff x="2951023" y="4057108"/>
            <a:chExt cx="2270345" cy="665647"/>
          </a:xfrm>
        </p:grpSpPr>
        <p:grpSp>
          <p:nvGrpSpPr>
            <p:cNvPr id="10" name="Group 9">
              <a:extLst>
                <a:ext uri="{FF2B5EF4-FFF2-40B4-BE49-F238E27FC236}">
                  <a16:creationId xmlns:a16="http://schemas.microsoft.com/office/drawing/2014/main" id="{490D242B-3F71-4CC5-E4C7-B275A5344209}"/>
                </a:ext>
              </a:extLst>
            </p:cNvPr>
            <p:cNvGrpSpPr/>
            <p:nvPr/>
          </p:nvGrpSpPr>
          <p:grpSpPr>
            <a:xfrm>
              <a:off x="3289852" y="4220817"/>
              <a:ext cx="1931516" cy="436696"/>
              <a:chOff x="3289852" y="4220817"/>
              <a:chExt cx="1931516" cy="436696"/>
            </a:xfrm>
          </p:grpSpPr>
          <p:pic>
            <p:nvPicPr>
              <p:cNvPr id="15" name="Picture 14">
                <a:extLst>
                  <a:ext uri="{FF2B5EF4-FFF2-40B4-BE49-F238E27FC236}">
                    <a16:creationId xmlns:a16="http://schemas.microsoft.com/office/drawing/2014/main" id="{A9768706-BCE6-28FF-8E03-0DCCB10F4B2A}"/>
                  </a:ext>
                </a:extLst>
              </p:cNvPr>
              <p:cNvPicPr>
                <a:picLocks noChangeAspect="1"/>
              </p:cNvPicPr>
              <p:nvPr/>
            </p:nvPicPr>
            <p:blipFill rotWithShape="1">
              <a:blip r:embed="rId3">
                <a:extLst>
                  <a:ext uri="{28A0092B-C50C-407E-A947-70E740481C1C}">
                    <a14:useLocalDpi xmlns:a14="http://schemas.microsoft.com/office/drawing/2010/main" val="0"/>
                  </a:ext>
                </a:extLst>
              </a:blip>
              <a:srcRect l="56811" t="3624" b="14478"/>
              <a:stretch/>
            </p:blipFill>
            <p:spPr>
              <a:xfrm>
                <a:off x="3382785" y="4230756"/>
                <a:ext cx="1838583" cy="426757"/>
              </a:xfrm>
              <a:prstGeom prst="rect">
                <a:avLst/>
              </a:prstGeom>
            </p:spPr>
          </p:pic>
          <p:pic>
            <p:nvPicPr>
              <p:cNvPr id="16" name="Picture 15">
                <a:extLst>
                  <a:ext uri="{FF2B5EF4-FFF2-40B4-BE49-F238E27FC236}">
                    <a16:creationId xmlns:a16="http://schemas.microsoft.com/office/drawing/2014/main" id="{52DE66C3-622A-2D0C-3561-890778C9C129}"/>
                  </a:ext>
                </a:extLst>
              </p:cNvPr>
              <p:cNvPicPr>
                <a:picLocks noChangeAspect="1"/>
              </p:cNvPicPr>
              <p:nvPr/>
            </p:nvPicPr>
            <p:blipFill rotWithShape="1">
              <a:blip r:embed="rId3">
                <a:extLst>
                  <a:ext uri="{28A0092B-C50C-407E-A947-70E740481C1C}">
                    <a14:useLocalDpi xmlns:a14="http://schemas.microsoft.com/office/drawing/2010/main" val="0"/>
                  </a:ext>
                </a:extLst>
              </a:blip>
              <a:srcRect l="14904" t="-8363" r="82218" b="8363"/>
              <a:stretch/>
            </p:blipFill>
            <p:spPr>
              <a:xfrm>
                <a:off x="3289852" y="4220817"/>
                <a:ext cx="124754" cy="426757"/>
              </a:xfrm>
              <a:prstGeom prst="rect">
                <a:avLst/>
              </a:prstGeom>
            </p:spPr>
          </p:pic>
        </p:grpSp>
        <p:sp>
          <p:nvSpPr>
            <p:cNvPr id="11" name="TextBox 10">
              <a:extLst>
                <a:ext uri="{FF2B5EF4-FFF2-40B4-BE49-F238E27FC236}">
                  <a16:creationId xmlns:a16="http://schemas.microsoft.com/office/drawing/2014/main" id="{3BB32CB8-DEDA-7A97-E8F8-CF43C71DC46F}"/>
                </a:ext>
              </a:extLst>
            </p:cNvPr>
            <p:cNvSpPr txBox="1"/>
            <p:nvPr/>
          </p:nvSpPr>
          <p:spPr>
            <a:xfrm>
              <a:off x="2951023" y="4057108"/>
              <a:ext cx="417541" cy="665647"/>
            </a:xfrm>
            <a:prstGeom prst="rect">
              <a:avLst/>
            </a:prstGeom>
            <a:noFill/>
          </p:spPr>
          <p:txBody>
            <a:bodyPr wrap="none" rtlCol="0">
              <a:spAutoFit/>
            </a:bodyPr>
            <a:lstStyle/>
            <a:p>
              <a:pPr algn="r"/>
              <a:r>
                <a:rPr lang="en-US" sz="2400" dirty="0"/>
                <a:t>½ mi</a:t>
              </a:r>
            </a:p>
          </p:txBody>
        </p:sp>
      </p:grpSp>
    </p:spTree>
    <p:extLst>
      <p:ext uri="{BB962C8B-B14F-4D97-AF65-F5344CB8AC3E}">
        <p14:creationId xmlns:p14="http://schemas.microsoft.com/office/powerpoint/2010/main" val="1607618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365A9B-1EC1-507D-1149-648478F3C1D3}"/>
              </a:ext>
            </a:extLst>
          </p:cNvPr>
          <p:cNvSpPr txBox="1"/>
          <p:nvPr/>
        </p:nvSpPr>
        <p:spPr>
          <a:xfrm>
            <a:off x="570956" y="21956"/>
            <a:ext cx="7487423" cy="461665"/>
          </a:xfrm>
          <a:prstGeom prst="rect">
            <a:avLst/>
          </a:prstGeom>
          <a:noFill/>
        </p:spPr>
        <p:txBody>
          <a:bodyPr wrap="square" rtlCol="0">
            <a:spAutoFit/>
          </a:bodyPr>
          <a:lstStyle/>
          <a:p>
            <a:r>
              <a:rPr lang="en-US" sz="2400" dirty="0"/>
              <a:t>Northern End Options – Schools to Bridge ~1.7 miles </a:t>
            </a:r>
          </a:p>
        </p:txBody>
      </p:sp>
      <p:sp>
        <p:nvSpPr>
          <p:cNvPr id="7" name="TextBox 6">
            <a:extLst>
              <a:ext uri="{FF2B5EF4-FFF2-40B4-BE49-F238E27FC236}">
                <a16:creationId xmlns:a16="http://schemas.microsoft.com/office/drawing/2014/main" id="{CED73A72-023F-9313-7B2C-CF1DC5EC8CE6}"/>
              </a:ext>
            </a:extLst>
          </p:cNvPr>
          <p:cNvSpPr txBox="1"/>
          <p:nvPr/>
        </p:nvSpPr>
        <p:spPr>
          <a:xfrm>
            <a:off x="5945747" y="1163654"/>
            <a:ext cx="3146687" cy="3970318"/>
          </a:xfrm>
          <a:prstGeom prst="rect">
            <a:avLst/>
          </a:prstGeom>
          <a:noFill/>
        </p:spPr>
        <p:txBody>
          <a:bodyPr wrap="square" rtlCol="0">
            <a:spAutoFit/>
          </a:bodyPr>
          <a:lstStyle/>
          <a:p>
            <a:r>
              <a:rPr lang="en-US" dirty="0"/>
              <a:t>Not as easy as other sections</a:t>
            </a:r>
          </a:p>
          <a:p>
            <a:r>
              <a:rPr lang="en-US" dirty="0"/>
              <a:t>- At least 4 options, </a:t>
            </a:r>
            <a:br>
              <a:rPr lang="en-US" dirty="0"/>
            </a:br>
            <a:r>
              <a:rPr lang="en-US" dirty="0"/>
              <a:t>  none of them perfect</a:t>
            </a:r>
          </a:p>
          <a:p>
            <a:r>
              <a:rPr lang="en-US" dirty="0"/>
              <a:t>- Mostly residential streets</a:t>
            </a:r>
          </a:p>
          <a:p>
            <a:r>
              <a:rPr lang="en-US" dirty="0"/>
              <a:t>- Solid blue is most likely route</a:t>
            </a:r>
          </a:p>
          <a:p>
            <a:endParaRPr lang="en-US" dirty="0"/>
          </a:p>
          <a:p>
            <a:r>
              <a:rPr lang="en-US" dirty="0"/>
              <a:t>Westford Street</a:t>
            </a:r>
          </a:p>
          <a:p>
            <a:endParaRPr lang="en-US" dirty="0"/>
          </a:p>
          <a:p>
            <a:r>
              <a:rPr lang="en-US" dirty="0"/>
              <a:t>Westview Road</a:t>
            </a:r>
          </a:p>
          <a:p>
            <a:endParaRPr lang="en-US" dirty="0"/>
          </a:p>
          <a:p>
            <a:r>
              <a:rPr lang="en-US" dirty="0"/>
              <a:t>Two “paper streets”</a:t>
            </a:r>
          </a:p>
          <a:p>
            <a:r>
              <a:rPr lang="en-US" dirty="0"/>
              <a:t>	</a:t>
            </a:r>
          </a:p>
          <a:p>
            <a:r>
              <a:rPr lang="en-US" dirty="0"/>
              <a:t>Swampy and would need easement from Eastern Salt   	   </a:t>
            </a:r>
          </a:p>
        </p:txBody>
      </p:sp>
      <p:grpSp>
        <p:nvGrpSpPr>
          <p:cNvPr id="88" name="Group 87">
            <a:extLst>
              <a:ext uri="{FF2B5EF4-FFF2-40B4-BE49-F238E27FC236}">
                <a16:creationId xmlns:a16="http://schemas.microsoft.com/office/drawing/2014/main" id="{149DD329-09A5-B569-ADDF-79BF67A622AD}"/>
              </a:ext>
            </a:extLst>
          </p:cNvPr>
          <p:cNvGrpSpPr/>
          <p:nvPr/>
        </p:nvGrpSpPr>
        <p:grpSpPr>
          <a:xfrm>
            <a:off x="420145" y="459503"/>
            <a:ext cx="8303709" cy="5893116"/>
            <a:chOff x="453428" y="483621"/>
            <a:chExt cx="8303709" cy="5893116"/>
          </a:xfrm>
        </p:grpSpPr>
        <p:grpSp>
          <p:nvGrpSpPr>
            <p:cNvPr id="89" name="Group 88">
              <a:extLst>
                <a:ext uri="{FF2B5EF4-FFF2-40B4-BE49-F238E27FC236}">
                  <a16:creationId xmlns:a16="http://schemas.microsoft.com/office/drawing/2014/main" id="{517D4A0A-68ED-3993-E20C-6BCA8320B7C4}"/>
                </a:ext>
              </a:extLst>
            </p:cNvPr>
            <p:cNvGrpSpPr/>
            <p:nvPr/>
          </p:nvGrpSpPr>
          <p:grpSpPr>
            <a:xfrm>
              <a:off x="453428" y="483621"/>
              <a:ext cx="8303709" cy="5893116"/>
              <a:chOff x="-233618" y="663223"/>
              <a:chExt cx="8303709" cy="5893116"/>
            </a:xfrm>
          </p:grpSpPr>
          <p:pic>
            <p:nvPicPr>
              <p:cNvPr id="94" name="Picture 93">
                <a:extLst>
                  <a:ext uri="{FF2B5EF4-FFF2-40B4-BE49-F238E27FC236}">
                    <a16:creationId xmlns:a16="http://schemas.microsoft.com/office/drawing/2014/main" id="{E53EE059-1B3C-44B2-53D7-B8E60F39EF78}"/>
                  </a:ext>
                </a:extLst>
              </p:cNvPr>
              <p:cNvPicPr>
                <a:picLocks noChangeAspect="1"/>
              </p:cNvPicPr>
              <p:nvPr/>
            </p:nvPicPr>
            <p:blipFill rotWithShape="1">
              <a:blip r:embed="rId2">
                <a:extLst>
                  <a:ext uri="{28A0092B-C50C-407E-A947-70E740481C1C}">
                    <a14:useLocalDpi xmlns:a14="http://schemas.microsoft.com/office/drawing/2010/main" val="0"/>
                  </a:ext>
                </a:extLst>
              </a:blip>
              <a:srcRect l="26289" r="-547"/>
              <a:stretch/>
            </p:blipFill>
            <p:spPr>
              <a:xfrm>
                <a:off x="573729" y="750570"/>
                <a:ext cx="4736124" cy="5356860"/>
              </a:xfrm>
              <a:prstGeom prst="rect">
                <a:avLst/>
              </a:prstGeom>
            </p:spPr>
          </p:pic>
          <p:sp>
            <p:nvSpPr>
              <p:cNvPr id="95" name="TextBox 94">
                <a:extLst>
                  <a:ext uri="{FF2B5EF4-FFF2-40B4-BE49-F238E27FC236}">
                    <a16:creationId xmlns:a16="http://schemas.microsoft.com/office/drawing/2014/main" id="{F5633367-A4C6-8524-7874-CCCF0D15D40F}"/>
                  </a:ext>
                </a:extLst>
              </p:cNvPr>
              <p:cNvSpPr txBox="1"/>
              <p:nvPr/>
            </p:nvSpPr>
            <p:spPr>
              <a:xfrm flipH="1">
                <a:off x="-233618" y="776694"/>
                <a:ext cx="974189" cy="1754326"/>
              </a:xfrm>
              <a:prstGeom prst="rect">
                <a:avLst/>
              </a:prstGeom>
              <a:noFill/>
            </p:spPr>
            <p:txBody>
              <a:bodyPr wrap="square" rtlCol="0">
                <a:spAutoFit/>
              </a:bodyPr>
              <a:lstStyle/>
              <a:p>
                <a:r>
                  <a:rPr lang="en-US" dirty="0">
                    <a:solidFill>
                      <a:schemeClr val="accent4">
                        <a:lumMod val="75000"/>
                      </a:schemeClr>
                    </a:solidFill>
                  </a:rPr>
                  <a:t>Rourke</a:t>
                </a:r>
                <a:br>
                  <a:rPr lang="en-US" dirty="0">
                    <a:solidFill>
                      <a:schemeClr val="accent4">
                        <a:lumMod val="75000"/>
                      </a:schemeClr>
                    </a:solidFill>
                  </a:rPr>
                </a:br>
                <a:r>
                  <a:rPr lang="en-US" dirty="0">
                    <a:solidFill>
                      <a:schemeClr val="accent4">
                        <a:lumMod val="75000"/>
                      </a:schemeClr>
                    </a:solidFill>
                  </a:rPr>
                  <a:t>Bridge</a:t>
                </a:r>
              </a:p>
              <a:p>
                <a:r>
                  <a:rPr lang="en-US" dirty="0">
                    <a:solidFill>
                      <a:schemeClr val="accent4">
                        <a:lumMod val="75000"/>
                      </a:schemeClr>
                    </a:solidFill>
                  </a:rPr>
                  <a:t>Project with bike lanes</a:t>
                </a:r>
              </a:p>
            </p:txBody>
          </p:sp>
          <p:cxnSp>
            <p:nvCxnSpPr>
              <p:cNvPr id="99" name="Straight Connector 98">
                <a:extLst>
                  <a:ext uri="{FF2B5EF4-FFF2-40B4-BE49-F238E27FC236}">
                    <a16:creationId xmlns:a16="http://schemas.microsoft.com/office/drawing/2014/main" id="{8E4AFD61-853A-193C-502C-0F8B71244A8A}"/>
                  </a:ext>
                </a:extLst>
              </p:cNvPr>
              <p:cNvCxnSpPr>
                <a:cxnSpLocks/>
              </p:cNvCxnSpPr>
              <p:nvPr/>
            </p:nvCxnSpPr>
            <p:spPr>
              <a:xfrm flipH="1">
                <a:off x="2071840" y="1732232"/>
                <a:ext cx="228212" cy="1308099"/>
              </a:xfrm>
              <a:prstGeom prst="line">
                <a:avLst/>
              </a:prstGeom>
              <a:ln w="1905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C7A540C-FD9E-4576-5D78-AF07B5FE0FE9}"/>
                  </a:ext>
                </a:extLst>
              </p:cNvPr>
              <p:cNvCxnSpPr>
                <a:cxnSpLocks/>
              </p:cNvCxnSpPr>
              <p:nvPr/>
            </p:nvCxnSpPr>
            <p:spPr>
              <a:xfrm flipV="1">
                <a:off x="3103275" y="1966197"/>
                <a:ext cx="473782" cy="45483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B604CD8-7169-0F00-66C1-20DB1FEA01C4}"/>
                  </a:ext>
                </a:extLst>
              </p:cNvPr>
              <p:cNvCxnSpPr>
                <a:cxnSpLocks/>
              </p:cNvCxnSpPr>
              <p:nvPr/>
            </p:nvCxnSpPr>
            <p:spPr>
              <a:xfrm flipH="1" flipV="1">
                <a:off x="3477563" y="1568220"/>
                <a:ext cx="99494" cy="39797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26B67F3-CFAD-2474-8D0B-AC246CA79BED}"/>
                  </a:ext>
                </a:extLst>
              </p:cNvPr>
              <p:cNvCxnSpPr>
                <a:cxnSpLocks/>
              </p:cNvCxnSpPr>
              <p:nvPr/>
            </p:nvCxnSpPr>
            <p:spPr>
              <a:xfrm flipV="1">
                <a:off x="3470936" y="1335367"/>
                <a:ext cx="39335" cy="23285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C600308F-9D98-EBA0-5859-44624AEEE87F}"/>
                  </a:ext>
                </a:extLst>
              </p:cNvPr>
              <p:cNvCxnSpPr>
                <a:cxnSpLocks/>
              </p:cNvCxnSpPr>
              <p:nvPr/>
            </p:nvCxnSpPr>
            <p:spPr>
              <a:xfrm flipH="1">
                <a:off x="3527310" y="3206129"/>
                <a:ext cx="1808222" cy="17468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3DEEC72F-A357-3501-A79B-719DBE354B85}"/>
                  </a:ext>
                </a:extLst>
              </p:cNvPr>
              <p:cNvCxnSpPr>
                <a:cxnSpLocks/>
                <a:endCxn id="141" idx="5"/>
              </p:cNvCxnSpPr>
              <p:nvPr/>
            </p:nvCxnSpPr>
            <p:spPr>
              <a:xfrm flipH="1">
                <a:off x="4014216" y="4368790"/>
                <a:ext cx="1321316" cy="11633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FD4E5FD0-B021-0FB7-75C3-53B3A88FBF8A}"/>
                  </a:ext>
                </a:extLst>
              </p:cNvPr>
              <p:cNvCxnSpPr>
                <a:cxnSpLocks/>
              </p:cNvCxnSpPr>
              <p:nvPr/>
            </p:nvCxnSpPr>
            <p:spPr>
              <a:xfrm flipH="1">
                <a:off x="4306972" y="4884165"/>
                <a:ext cx="998812" cy="79126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A4F2F44A-D4AD-A99F-6DFF-1EC173BD799B}"/>
                  </a:ext>
                </a:extLst>
              </p:cNvPr>
              <p:cNvCxnSpPr>
                <a:cxnSpLocks/>
              </p:cNvCxnSpPr>
              <p:nvPr/>
            </p:nvCxnSpPr>
            <p:spPr>
              <a:xfrm>
                <a:off x="3043451" y="3597862"/>
                <a:ext cx="296715" cy="10241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4BE972B-C3BB-A9AC-4363-D8C901E9FCB1}"/>
                  </a:ext>
                </a:extLst>
              </p:cNvPr>
              <p:cNvCxnSpPr>
                <a:cxnSpLocks/>
              </p:cNvCxnSpPr>
              <p:nvPr/>
            </p:nvCxnSpPr>
            <p:spPr>
              <a:xfrm>
                <a:off x="3221720" y="3521122"/>
                <a:ext cx="305590" cy="105932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F8EE4A4-1A65-90E3-E8AC-8B09C9756935}"/>
                  </a:ext>
                </a:extLst>
              </p:cNvPr>
              <p:cNvCxnSpPr>
                <a:cxnSpLocks/>
              </p:cNvCxnSpPr>
              <p:nvPr/>
            </p:nvCxnSpPr>
            <p:spPr>
              <a:xfrm flipH="1">
                <a:off x="3340166" y="4580446"/>
                <a:ext cx="178269" cy="4159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212E7A99-09B1-75D8-9442-4083B959B410}"/>
                  </a:ext>
                </a:extLst>
              </p:cNvPr>
              <p:cNvSpPr txBox="1"/>
              <p:nvPr/>
            </p:nvSpPr>
            <p:spPr>
              <a:xfrm flipH="1">
                <a:off x="52445" y="3429356"/>
                <a:ext cx="1167374" cy="369332"/>
              </a:xfrm>
              <a:prstGeom prst="rect">
                <a:avLst/>
              </a:prstGeom>
              <a:noFill/>
            </p:spPr>
            <p:txBody>
              <a:bodyPr wrap="square" rtlCol="0">
                <a:spAutoFit/>
              </a:bodyPr>
              <a:lstStyle/>
              <a:p>
                <a:r>
                  <a:rPr lang="en-US" dirty="0"/>
                  <a:t>Baldwin St</a:t>
                </a:r>
              </a:p>
            </p:txBody>
          </p:sp>
          <p:cxnSp>
            <p:nvCxnSpPr>
              <p:cNvPr id="114" name="Straight Arrow Connector 113">
                <a:extLst>
                  <a:ext uri="{FF2B5EF4-FFF2-40B4-BE49-F238E27FC236}">
                    <a16:creationId xmlns:a16="http://schemas.microsoft.com/office/drawing/2014/main" id="{67FF5E1D-A80F-C8F2-DEBE-05463BFA3D5B}"/>
                  </a:ext>
                </a:extLst>
              </p:cNvPr>
              <p:cNvCxnSpPr>
                <a:cxnSpLocks/>
                <a:stCxn id="110" idx="1"/>
              </p:cNvCxnSpPr>
              <p:nvPr/>
            </p:nvCxnSpPr>
            <p:spPr>
              <a:xfrm flipV="1">
                <a:off x="1219819" y="3168565"/>
                <a:ext cx="1329751" cy="44545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id="{A6E978F4-AD2B-0E79-E3E9-8C5855097DA8}"/>
                  </a:ext>
                </a:extLst>
              </p:cNvPr>
              <p:cNvCxnSpPr>
                <a:cxnSpLocks/>
              </p:cNvCxnSpPr>
              <p:nvPr/>
            </p:nvCxnSpPr>
            <p:spPr>
              <a:xfrm flipH="1">
                <a:off x="3842799" y="3702294"/>
                <a:ext cx="1492733" cy="4818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16" name="TextBox 115">
                <a:extLst>
                  <a:ext uri="{FF2B5EF4-FFF2-40B4-BE49-F238E27FC236}">
                    <a16:creationId xmlns:a16="http://schemas.microsoft.com/office/drawing/2014/main" id="{1E44440B-5E6E-9CAA-EA10-17E4475A5E42}"/>
                  </a:ext>
                </a:extLst>
              </p:cNvPr>
              <p:cNvSpPr txBox="1"/>
              <p:nvPr/>
            </p:nvSpPr>
            <p:spPr>
              <a:xfrm flipH="1">
                <a:off x="16340" y="4561739"/>
                <a:ext cx="1156651" cy="369332"/>
              </a:xfrm>
              <a:prstGeom prst="rect">
                <a:avLst/>
              </a:prstGeom>
              <a:noFill/>
            </p:spPr>
            <p:txBody>
              <a:bodyPr wrap="square" rtlCol="0">
                <a:spAutoFit/>
              </a:bodyPr>
              <a:lstStyle/>
              <a:p>
                <a:r>
                  <a:rPr lang="en-US" dirty="0"/>
                  <a:t>Old Dump</a:t>
                </a:r>
              </a:p>
            </p:txBody>
          </p:sp>
          <p:cxnSp>
            <p:nvCxnSpPr>
              <p:cNvPr id="117" name="Straight Arrow Connector 116">
                <a:extLst>
                  <a:ext uri="{FF2B5EF4-FFF2-40B4-BE49-F238E27FC236}">
                    <a16:creationId xmlns:a16="http://schemas.microsoft.com/office/drawing/2014/main" id="{D889EC9A-9830-3BC4-6F98-C663DF9C01FB}"/>
                  </a:ext>
                </a:extLst>
              </p:cNvPr>
              <p:cNvCxnSpPr>
                <a:cxnSpLocks/>
              </p:cNvCxnSpPr>
              <p:nvPr/>
            </p:nvCxnSpPr>
            <p:spPr>
              <a:xfrm flipV="1">
                <a:off x="1097315" y="4669942"/>
                <a:ext cx="350398" cy="3772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18" name="TextBox 117">
                <a:extLst>
                  <a:ext uri="{FF2B5EF4-FFF2-40B4-BE49-F238E27FC236}">
                    <a16:creationId xmlns:a16="http://schemas.microsoft.com/office/drawing/2014/main" id="{908D4B46-2033-4784-CD49-0265CB6D5802}"/>
                  </a:ext>
                </a:extLst>
              </p:cNvPr>
              <p:cNvSpPr txBox="1"/>
              <p:nvPr/>
            </p:nvSpPr>
            <p:spPr>
              <a:xfrm flipH="1">
                <a:off x="47988" y="2786165"/>
                <a:ext cx="1575601" cy="646331"/>
              </a:xfrm>
              <a:prstGeom prst="rect">
                <a:avLst/>
              </a:prstGeom>
              <a:noFill/>
            </p:spPr>
            <p:txBody>
              <a:bodyPr wrap="square" rtlCol="0">
                <a:spAutoFit/>
              </a:bodyPr>
              <a:lstStyle/>
              <a:p>
                <a:r>
                  <a:rPr lang="en-US" dirty="0">
                    <a:solidFill>
                      <a:schemeClr val="accent1">
                        <a:lumMod val="75000"/>
                      </a:schemeClr>
                    </a:solidFill>
                  </a:rPr>
                  <a:t>Canal route</a:t>
                </a:r>
                <a:br>
                  <a:rPr lang="en-US" dirty="0">
                    <a:solidFill>
                      <a:schemeClr val="accent1">
                        <a:lumMod val="75000"/>
                      </a:schemeClr>
                    </a:solidFill>
                  </a:rPr>
                </a:br>
                <a:r>
                  <a:rPr lang="en-US" dirty="0">
                    <a:solidFill>
                      <a:schemeClr val="accent1">
                        <a:lumMod val="75000"/>
                      </a:schemeClr>
                    </a:solidFill>
                  </a:rPr>
                  <a:t>now buried</a:t>
                </a:r>
              </a:p>
            </p:txBody>
          </p:sp>
          <p:cxnSp>
            <p:nvCxnSpPr>
              <p:cNvPr id="119" name="Straight Arrow Connector 118">
                <a:extLst>
                  <a:ext uri="{FF2B5EF4-FFF2-40B4-BE49-F238E27FC236}">
                    <a16:creationId xmlns:a16="http://schemas.microsoft.com/office/drawing/2014/main" id="{C6D6D68E-E004-C40E-2AEC-72119C3573F4}"/>
                  </a:ext>
                </a:extLst>
              </p:cNvPr>
              <p:cNvCxnSpPr>
                <a:cxnSpLocks/>
              </p:cNvCxnSpPr>
              <p:nvPr/>
            </p:nvCxnSpPr>
            <p:spPr>
              <a:xfrm flipV="1">
                <a:off x="1265181" y="2592002"/>
                <a:ext cx="829359" cy="556532"/>
              </a:xfrm>
              <a:prstGeom prst="straightConnector1">
                <a:avLst/>
              </a:prstGeom>
              <a:ln w="127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20" name="TextBox 119">
                <a:extLst>
                  <a:ext uri="{FF2B5EF4-FFF2-40B4-BE49-F238E27FC236}">
                    <a16:creationId xmlns:a16="http://schemas.microsoft.com/office/drawing/2014/main" id="{5F42DE4B-3566-A1B7-C698-DCADDD52F98E}"/>
                  </a:ext>
                </a:extLst>
              </p:cNvPr>
              <p:cNvSpPr txBox="1"/>
              <p:nvPr/>
            </p:nvSpPr>
            <p:spPr>
              <a:xfrm flipH="1">
                <a:off x="40223" y="3816153"/>
                <a:ext cx="1360377" cy="369332"/>
              </a:xfrm>
              <a:prstGeom prst="rect">
                <a:avLst/>
              </a:prstGeom>
              <a:noFill/>
            </p:spPr>
            <p:txBody>
              <a:bodyPr wrap="square" rtlCol="0">
                <a:spAutoFit/>
              </a:bodyPr>
              <a:lstStyle/>
              <a:p>
                <a:r>
                  <a:rPr lang="en-US" dirty="0">
                    <a:solidFill>
                      <a:schemeClr val="accent1">
                        <a:lumMod val="75000"/>
                      </a:schemeClr>
                    </a:solidFill>
                  </a:rPr>
                  <a:t>Canal visible</a:t>
                </a:r>
              </a:p>
            </p:txBody>
          </p:sp>
          <p:cxnSp>
            <p:nvCxnSpPr>
              <p:cNvPr id="121" name="Straight Arrow Connector 120">
                <a:extLst>
                  <a:ext uri="{FF2B5EF4-FFF2-40B4-BE49-F238E27FC236}">
                    <a16:creationId xmlns:a16="http://schemas.microsoft.com/office/drawing/2014/main" id="{66DAA908-7F72-2045-1AB3-7B58CF48D7AA}"/>
                  </a:ext>
                </a:extLst>
              </p:cNvPr>
              <p:cNvCxnSpPr>
                <a:cxnSpLocks/>
                <a:stCxn id="120" idx="1"/>
              </p:cNvCxnSpPr>
              <p:nvPr/>
            </p:nvCxnSpPr>
            <p:spPr>
              <a:xfrm>
                <a:off x="1400600" y="4000819"/>
                <a:ext cx="1102396" cy="49965"/>
              </a:xfrm>
              <a:prstGeom prst="straightConnector1">
                <a:avLst/>
              </a:prstGeom>
              <a:ln w="127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22" name="TextBox 121">
                <a:extLst>
                  <a:ext uri="{FF2B5EF4-FFF2-40B4-BE49-F238E27FC236}">
                    <a16:creationId xmlns:a16="http://schemas.microsoft.com/office/drawing/2014/main" id="{0D549A0F-F2A3-CDDE-E37C-B20135A46A3E}"/>
                  </a:ext>
                </a:extLst>
              </p:cNvPr>
              <p:cNvSpPr txBox="1"/>
              <p:nvPr/>
            </p:nvSpPr>
            <p:spPr>
              <a:xfrm flipH="1">
                <a:off x="2502996" y="5176635"/>
                <a:ext cx="1156651" cy="369332"/>
              </a:xfrm>
              <a:prstGeom prst="rect">
                <a:avLst/>
              </a:prstGeom>
              <a:noFill/>
            </p:spPr>
            <p:txBody>
              <a:bodyPr wrap="square" rtlCol="0">
                <a:spAutoFit/>
              </a:bodyPr>
              <a:lstStyle/>
              <a:p>
                <a:r>
                  <a:rPr lang="en-US" dirty="0"/>
                  <a:t>G C</a:t>
                </a:r>
              </a:p>
            </p:txBody>
          </p:sp>
          <p:sp>
            <p:nvSpPr>
              <p:cNvPr id="123" name="Freeform: Shape 122">
                <a:extLst>
                  <a:ext uri="{FF2B5EF4-FFF2-40B4-BE49-F238E27FC236}">
                    <a16:creationId xmlns:a16="http://schemas.microsoft.com/office/drawing/2014/main" id="{A1F2B164-322B-79CF-D148-F5081B172FD1}"/>
                  </a:ext>
                </a:extLst>
              </p:cNvPr>
              <p:cNvSpPr/>
              <p:nvPr/>
            </p:nvSpPr>
            <p:spPr>
              <a:xfrm>
                <a:off x="4294094" y="5531224"/>
                <a:ext cx="753035" cy="537882"/>
              </a:xfrm>
              <a:custGeom>
                <a:avLst/>
                <a:gdLst>
                  <a:gd name="connsiteX0" fmla="*/ 753035 w 753035"/>
                  <a:gd name="connsiteY0" fmla="*/ 537882 h 537882"/>
                  <a:gd name="connsiteX1" fmla="*/ 717177 w 753035"/>
                  <a:gd name="connsiteY1" fmla="*/ 493058 h 537882"/>
                  <a:gd name="connsiteX2" fmla="*/ 699247 w 753035"/>
                  <a:gd name="connsiteY2" fmla="*/ 475129 h 537882"/>
                  <a:gd name="connsiteX3" fmla="*/ 618565 w 753035"/>
                  <a:gd name="connsiteY3" fmla="*/ 340658 h 537882"/>
                  <a:gd name="connsiteX4" fmla="*/ 555812 w 753035"/>
                  <a:gd name="connsiteY4" fmla="*/ 268941 h 537882"/>
                  <a:gd name="connsiteX5" fmla="*/ 510988 w 753035"/>
                  <a:gd name="connsiteY5" fmla="*/ 304800 h 537882"/>
                  <a:gd name="connsiteX6" fmla="*/ 502024 w 753035"/>
                  <a:gd name="connsiteY6" fmla="*/ 349623 h 537882"/>
                  <a:gd name="connsiteX7" fmla="*/ 385482 w 753035"/>
                  <a:gd name="connsiteY7" fmla="*/ 322729 h 537882"/>
                  <a:gd name="connsiteX8" fmla="*/ 349624 w 753035"/>
                  <a:gd name="connsiteY8" fmla="*/ 286870 h 537882"/>
                  <a:gd name="connsiteX9" fmla="*/ 331694 w 753035"/>
                  <a:gd name="connsiteY9" fmla="*/ 215152 h 537882"/>
                  <a:gd name="connsiteX10" fmla="*/ 268941 w 753035"/>
                  <a:gd name="connsiteY10" fmla="*/ 170329 h 537882"/>
                  <a:gd name="connsiteX11" fmla="*/ 259977 w 753035"/>
                  <a:gd name="connsiteY11" fmla="*/ 89647 h 537882"/>
                  <a:gd name="connsiteX12" fmla="*/ 251012 w 753035"/>
                  <a:gd name="connsiteY12" fmla="*/ 62752 h 537882"/>
                  <a:gd name="connsiteX13" fmla="*/ 215153 w 753035"/>
                  <a:gd name="connsiteY13" fmla="*/ 0 h 537882"/>
                  <a:gd name="connsiteX14" fmla="*/ 71718 w 753035"/>
                  <a:gd name="connsiteY14" fmla="*/ 8964 h 537882"/>
                  <a:gd name="connsiteX15" fmla="*/ 26894 w 753035"/>
                  <a:gd name="connsiteY15" fmla="*/ 53788 h 537882"/>
                  <a:gd name="connsiteX16" fmla="*/ 0 w 753035"/>
                  <a:gd name="connsiteY16" fmla="*/ 62752 h 5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3035" h="537882">
                    <a:moveTo>
                      <a:pt x="753035" y="537882"/>
                    </a:moveTo>
                    <a:cubicBezTo>
                      <a:pt x="741082" y="522941"/>
                      <a:pt x="729629" y="507586"/>
                      <a:pt x="717177" y="493058"/>
                    </a:cubicBezTo>
                    <a:cubicBezTo>
                      <a:pt x="711676" y="486641"/>
                      <a:pt x="703596" y="482377"/>
                      <a:pt x="699247" y="475129"/>
                    </a:cubicBezTo>
                    <a:cubicBezTo>
                      <a:pt x="592685" y="297528"/>
                      <a:pt x="735867" y="504882"/>
                      <a:pt x="618565" y="340658"/>
                    </a:cubicBezTo>
                    <a:cubicBezTo>
                      <a:pt x="609281" y="312808"/>
                      <a:pt x="606488" y="258806"/>
                      <a:pt x="555812" y="268941"/>
                    </a:cubicBezTo>
                    <a:cubicBezTo>
                      <a:pt x="537049" y="272694"/>
                      <a:pt x="525929" y="292847"/>
                      <a:pt x="510988" y="304800"/>
                    </a:cubicBezTo>
                    <a:cubicBezTo>
                      <a:pt x="508000" y="319741"/>
                      <a:pt x="511778" y="337918"/>
                      <a:pt x="502024" y="349623"/>
                    </a:cubicBezTo>
                    <a:cubicBezTo>
                      <a:pt x="474823" y="382264"/>
                      <a:pt x="388539" y="324088"/>
                      <a:pt x="385482" y="322729"/>
                    </a:cubicBezTo>
                    <a:cubicBezTo>
                      <a:pt x="373529" y="310776"/>
                      <a:pt x="357184" y="301989"/>
                      <a:pt x="349624" y="286870"/>
                    </a:cubicBezTo>
                    <a:cubicBezTo>
                      <a:pt x="338604" y="264830"/>
                      <a:pt x="345720" y="235412"/>
                      <a:pt x="331694" y="215152"/>
                    </a:cubicBezTo>
                    <a:cubicBezTo>
                      <a:pt x="317062" y="194017"/>
                      <a:pt x="289859" y="185270"/>
                      <a:pt x="268941" y="170329"/>
                    </a:cubicBezTo>
                    <a:cubicBezTo>
                      <a:pt x="265953" y="143435"/>
                      <a:pt x="264425" y="116338"/>
                      <a:pt x="259977" y="89647"/>
                    </a:cubicBezTo>
                    <a:cubicBezTo>
                      <a:pt x="258423" y="80326"/>
                      <a:pt x="254735" y="71438"/>
                      <a:pt x="251012" y="62752"/>
                    </a:cubicBezTo>
                    <a:cubicBezTo>
                      <a:pt x="237365" y="30910"/>
                      <a:pt x="233157" y="27006"/>
                      <a:pt x="215153" y="0"/>
                    </a:cubicBezTo>
                    <a:cubicBezTo>
                      <a:pt x="167341" y="2988"/>
                      <a:pt x="117780" y="-4196"/>
                      <a:pt x="71718" y="8964"/>
                    </a:cubicBezTo>
                    <a:cubicBezTo>
                      <a:pt x="51401" y="14769"/>
                      <a:pt x="46940" y="47106"/>
                      <a:pt x="26894" y="53788"/>
                    </a:cubicBezTo>
                    <a:lnTo>
                      <a:pt x="0" y="62752"/>
                    </a:lnTo>
                  </a:path>
                </a:pathLst>
              </a:custGeom>
              <a:no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E789016E-1069-7DE4-B1D0-243D41EC92F4}"/>
                  </a:ext>
                </a:extLst>
              </p:cNvPr>
              <p:cNvCxnSpPr>
                <a:cxnSpLocks/>
              </p:cNvCxnSpPr>
              <p:nvPr/>
            </p:nvCxnSpPr>
            <p:spPr>
              <a:xfrm>
                <a:off x="3842799" y="3835841"/>
                <a:ext cx="153280" cy="59390"/>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D826EB6-C996-6439-E636-90DF9CA39296}"/>
                  </a:ext>
                </a:extLst>
              </p:cNvPr>
              <p:cNvCxnSpPr>
                <a:cxnSpLocks/>
              </p:cNvCxnSpPr>
              <p:nvPr/>
            </p:nvCxnSpPr>
            <p:spPr>
              <a:xfrm>
                <a:off x="4313788" y="4405247"/>
                <a:ext cx="217783" cy="522372"/>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D449251-0455-AE4A-D639-512B937C994D}"/>
                  </a:ext>
                </a:extLst>
              </p:cNvPr>
              <p:cNvCxnSpPr>
                <a:cxnSpLocks/>
              </p:cNvCxnSpPr>
              <p:nvPr/>
            </p:nvCxnSpPr>
            <p:spPr>
              <a:xfrm flipV="1">
                <a:off x="4593962" y="4884165"/>
                <a:ext cx="394527" cy="73701"/>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0F4A325-85F8-5585-7CD5-6C0105F12827}"/>
                  </a:ext>
                </a:extLst>
              </p:cNvPr>
              <p:cNvCxnSpPr>
                <a:cxnSpLocks/>
              </p:cNvCxnSpPr>
              <p:nvPr/>
            </p:nvCxnSpPr>
            <p:spPr>
              <a:xfrm flipH="1">
                <a:off x="5087203" y="5904118"/>
                <a:ext cx="130256" cy="125920"/>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04BD864-D88E-BE3D-18C5-03139511E3F9}"/>
                  </a:ext>
                </a:extLst>
              </p:cNvPr>
              <p:cNvCxnSpPr>
                <a:cxnSpLocks/>
              </p:cNvCxnSpPr>
              <p:nvPr/>
            </p:nvCxnSpPr>
            <p:spPr>
              <a:xfrm>
                <a:off x="5152331" y="5689587"/>
                <a:ext cx="87272" cy="214531"/>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8FBF2D0-5338-8DF6-F96C-678278B08DB7}"/>
                  </a:ext>
                </a:extLst>
              </p:cNvPr>
              <p:cNvCxnSpPr>
                <a:cxnSpLocks/>
              </p:cNvCxnSpPr>
              <p:nvPr/>
            </p:nvCxnSpPr>
            <p:spPr>
              <a:xfrm flipH="1" flipV="1">
                <a:off x="4938365" y="5590228"/>
                <a:ext cx="213966" cy="145182"/>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8F5B83B-CA0F-091C-D981-FF7AFB4E9222}"/>
                  </a:ext>
                </a:extLst>
              </p:cNvPr>
              <p:cNvCxnSpPr>
                <a:cxnSpLocks/>
              </p:cNvCxnSpPr>
              <p:nvPr/>
            </p:nvCxnSpPr>
            <p:spPr>
              <a:xfrm flipV="1">
                <a:off x="4938365" y="5329886"/>
                <a:ext cx="42315" cy="306165"/>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67A9C52-A0B1-CC42-8C3E-9256741DE4CD}"/>
                  </a:ext>
                </a:extLst>
              </p:cNvPr>
              <p:cNvCxnSpPr>
                <a:cxnSpLocks/>
              </p:cNvCxnSpPr>
              <p:nvPr/>
            </p:nvCxnSpPr>
            <p:spPr>
              <a:xfrm flipH="1" flipV="1">
                <a:off x="4959522" y="4891229"/>
                <a:ext cx="21158" cy="429026"/>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E20B09E-AF3C-8325-3450-371D65916E00}"/>
                  </a:ext>
                </a:extLst>
              </p:cNvPr>
              <p:cNvCxnSpPr>
                <a:cxnSpLocks/>
              </p:cNvCxnSpPr>
              <p:nvPr/>
            </p:nvCxnSpPr>
            <p:spPr>
              <a:xfrm>
                <a:off x="3996079" y="3880774"/>
                <a:ext cx="0" cy="279804"/>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26839BA-8D3E-BB71-31B7-4A72B977BD12}"/>
                  </a:ext>
                </a:extLst>
              </p:cNvPr>
              <p:cNvCxnSpPr>
                <a:cxnSpLocks/>
              </p:cNvCxnSpPr>
              <p:nvPr/>
            </p:nvCxnSpPr>
            <p:spPr>
              <a:xfrm flipH="1" flipV="1">
                <a:off x="4003738" y="4144315"/>
                <a:ext cx="290356" cy="224475"/>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566E9591-29E4-97CB-F33C-E28A1B34F17B}"/>
                  </a:ext>
                </a:extLst>
              </p:cNvPr>
              <p:cNvSpPr txBox="1"/>
              <p:nvPr/>
            </p:nvSpPr>
            <p:spPr>
              <a:xfrm flipH="1">
                <a:off x="-7859" y="6187007"/>
                <a:ext cx="2537694" cy="369332"/>
              </a:xfrm>
              <a:prstGeom prst="rect">
                <a:avLst/>
              </a:prstGeom>
              <a:noFill/>
            </p:spPr>
            <p:txBody>
              <a:bodyPr wrap="square" rtlCol="0">
                <a:spAutoFit/>
              </a:bodyPr>
              <a:lstStyle/>
              <a:p>
                <a:r>
                  <a:rPr lang="en-US" dirty="0">
                    <a:solidFill>
                      <a:schemeClr val="accent1">
                        <a:lumMod val="75000"/>
                      </a:schemeClr>
                    </a:solidFill>
                  </a:rPr>
                  <a:t>¼ mile of beautiful canal</a:t>
                </a:r>
              </a:p>
            </p:txBody>
          </p:sp>
          <p:cxnSp>
            <p:nvCxnSpPr>
              <p:cNvPr id="135" name="Straight Arrow Connector 134">
                <a:extLst>
                  <a:ext uri="{FF2B5EF4-FFF2-40B4-BE49-F238E27FC236}">
                    <a16:creationId xmlns:a16="http://schemas.microsoft.com/office/drawing/2014/main" id="{8E398001-B680-2BAA-B3DF-3F800E4D88F7}"/>
                  </a:ext>
                </a:extLst>
              </p:cNvPr>
              <p:cNvCxnSpPr>
                <a:cxnSpLocks/>
                <a:stCxn id="134" idx="1"/>
              </p:cNvCxnSpPr>
              <p:nvPr/>
            </p:nvCxnSpPr>
            <p:spPr>
              <a:xfrm flipV="1">
                <a:off x="2529835" y="5863074"/>
                <a:ext cx="1199931" cy="508599"/>
              </a:xfrm>
              <a:prstGeom prst="straightConnector1">
                <a:avLst/>
              </a:prstGeom>
              <a:ln w="12700">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136" name="TextBox 135">
                <a:extLst>
                  <a:ext uri="{FF2B5EF4-FFF2-40B4-BE49-F238E27FC236}">
                    <a16:creationId xmlns:a16="http://schemas.microsoft.com/office/drawing/2014/main" id="{F9EF9A04-0C99-CCF9-4674-F1DEF4312965}"/>
                  </a:ext>
                </a:extLst>
              </p:cNvPr>
              <p:cNvSpPr txBox="1"/>
              <p:nvPr/>
            </p:nvSpPr>
            <p:spPr>
              <a:xfrm flipH="1">
                <a:off x="5305784" y="5267062"/>
                <a:ext cx="2764307" cy="369332"/>
              </a:xfrm>
              <a:prstGeom prst="rect">
                <a:avLst/>
              </a:prstGeom>
              <a:noFill/>
            </p:spPr>
            <p:txBody>
              <a:bodyPr wrap="square" rtlCol="0">
                <a:spAutoFit/>
              </a:bodyPr>
              <a:lstStyle/>
              <a:p>
                <a:r>
                  <a:rPr lang="en-US" dirty="0"/>
                  <a:t>Daley School baseball field</a:t>
                </a:r>
              </a:p>
            </p:txBody>
          </p:sp>
          <p:cxnSp>
            <p:nvCxnSpPr>
              <p:cNvPr id="137" name="Straight Arrow Connector 136">
                <a:extLst>
                  <a:ext uri="{FF2B5EF4-FFF2-40B4-BE49-F238E27FC236}">
                    <a16:creationId xmlns:a16="http://schemas.microsoft.com/office/drawing/2014/main" id="{E97EB7BA-7E4D-E325-B217-568ABBCBC51A}"/>
                  </a:ext>
                </a:extLst>
              </p:cNvPr>
              <p:cNvCxnSpPr>
                <a:cxnSpLocks/>
                <a:stCxn id="136" idx="3"/>
              </p:cNvCxnSpPr>
              <p:nvPr/>
            </p:nvCxnSpPr>
            <p:spPr>
              <a:xfrm flipH="1">
                <a:off x="5065711" y="5451728"/>
                <a:ext cx="240073" cy="54190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8" name="Freeform: Shape 137">
                <a:extLst>
                  <a:ext uri="{FF2B5EF4-FFF2-40B4-BE49-F238E27FC236}">
                    <a16:creationId xmlns:a16="http://schemas.microsoft.com/office/drawing/2014/main" id="{3B29B742-E707-70BA-BE8D-E71741CA4173}"/>
                  </a:ext>
                </a:extLst>
              </p:cNvPr>
              <p:cNvSpPr/>
              <p:nvPr/>
            </p:nvSpPr>
            <p:spPr>
              <a:xfrm>
                <a:off x="3963151" y="5809102"/>
                <a:ext cx="753035" cy="225047"/>
              </a:xfrm>
              <a:custGeom>
                <a:avLst/>
                <a:gdLst>
                  <a:gd name="connsiteX0" fmla="*/ 2171702 w 2171702"/>
                  <a:gd name="connsiteY0" fmla="*/ 250648 h 574498"/>
                  <a:gd name="connsiteX1" fmla="*/ 2124077 w 2171702"/>
                  <a:gd name="connsiteY1" fmla="*/ 203023 h 574498"/>
                  <a:gd name="connsiteX2" fmla="*/ 2095502 w 2171702"/>
                  <a:gd name="connsiteY2" fmla="*/ 193498 h 574498"/>
                  <a:gd name="connsiteX3" fmla="*/ 1524002 w 2171702"/>
                  <a:gd name="connsiteY3" fmla="*/ 183973 h 574498"/>
                  <a:gd name="connsiteX4" fmla="*/ 1409702 w 2171702"/>
                  <a:gd name="connsiteY4" fmla="*/ 155398 h 574498"/>
                  <a:gd name="connsiteX5" fmla="*/ 1381127 w 2171702"/>
                  <a:gd name="connsiteY5" fmla="*/ 145873 h 574498"/>
                  <a:gd name="connsiteX6" fmla="*/ 1038227 w 2171702"/>
                  <a:gd name="connsiteY6" fmla="*/ 126823 h 574498"/>
                  <a:gd name="connsiteX7" fmla="*/ 990602 w 2171702"/>
                  <a:gd name="connsiteY7" fmla="*/ 107773 h 574498"/>
                  <a:gd name="connsiteX8" fmla="*/ 866777 w 2171702"/>
                  <a:gd name="connsiteY8" fmla="*/ 50623 h 574498"/>
                  <a:gd name="connsiteX9" fmla="*/ 800102 w 2171702"/>
                  <a:gd name="connsiteY9" fmla="*/ 31573 h 574498"/>
                  <a:gd name="connsiteX10" fmla="*/ 600077 w 2171702"/>
                  <a:gd name="connsiteY10" fmla="*/ 22048 h 574498"/>
                  <a:gd name="connsiteX11" fmla="*/ 257177 w 2171702"/>
                  <a:gd name="connsiteY11" fmla="*/ 12523 h 574498"/>
                  <a:gd name="connsiteX12" fmla="*/ 228602 w 2171702"/>
                  <a:gd name="connsiteY12" fmla="*/ 31573 h 574498"/>
                  <a:gd name="connsiteX13" fmla="*/ 200027 w 2171702"/>
                  <a:gd name="connsiteY13" fmla="*/ 69673 h 574498"/>
                  <a:gd name="connsiteX14" fmla="*/ 171452 w 2171702"/>
                  <a:gd name="connsiteY14" fmla="*/ 98248 h 574498"/>
                  <a:gd name="connsiteX15" fmla="*/ 142877 w 2171702"/>
                  <a:gd name="connsiteY15" fmla="*/ 174448 h 574498"/>
                  <a:gd name="connsiteX16" fmla="*/ 133352 w 2171702"/>
                  <a:gd name="connsiteY16" fmla="*/ 212548 h 574498"/>
                  <a:gd name="connsiteX17" fmla="*/ 114302 w 2171702"/>
                  <a:gd name="connsiteY17" fmla="*/ 241123 h 574498"/>
                  <a:gd name="connsiteX18" fmla="*/ 104777 w 2171702"/>
                  <a:gd name="connsiteY18" fmla="*/ 269698 h 574498"/>
                  <a:gd name="connsiteX19" fmla="*/ 85727 w 2171702"/>
                  <a:gd name="connsiteY19" fmla="*/ 336373 h 574498"/>
                  <a:gd name="connsiteX20" fmla="*/ 38102 w 2171702"/>
                  <a:gd name="connsiteY20" fmla="*/ 431623 h 574498"/>
                  <a:gd name="connsiteX21" fmla="*/ 19052 w 2171702"/>
                  <a:gd name="connsiteY21" fmla="*/ 479248 h 574498"/>
                  <a:gd name="connsiteX22" fmla="*/ 2 w 2171702"/>
                  <a:gd name="connsiteY22" fmla="*/ 574498 h 5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71702" h="574498">
                    <a:moveTo>
                      <a:pt x="2171702" y="250648"/>
                    </a:moveTo>
                    <a:cubicBezTo>
                      <a:pt x="2155827" y="234773"/>
                      <a:pt x="2142038" y="216493"/>
                      <a:pt x="2124077" y="203023"/>
                    </a:cubicBezTo>
                    <a:cubicBezTo>
                      <a:pt x="2116045" y="196999"/>
                      <a:pt x="2105537" y="193817"/>
                      <a:pt x="2095502" y="193498"/>
                    </a:cubicBezTo>
                    <a:cubicBezTo>
                      <a:pt x="1905071" y="187453"/>
                      <a:pt x="1714502" y="187148"/>
                      <a:pt x="1524002" y="183973"/>
                    </a:cubicBezTo>
                    <a:cubicBezTo>
                      <a:pt x="1485902" y="174448"/>
                      <a:pt x="1446959" y="167817"/>
                      <a:pt x="1409702" y="155398"/>
                    </a:cubicBezTo>
                    <a:cubicBezTo>
                      <a:pt x="1400177" y="152223"/>
                      <a:pt x="1391090" y="147118"/>
                      <a:pt x="1381127" y="145873"/>
                    </a:cubicBezTo>
                    <a:cubicBezTo>
                      <a:pt x="1300428" y="135786"/>
                      <a:pt x="1093832" y="129241"/>
                      <a:pt x="1038227" y="126823"/>
                    </a:cubicBezTo>
                    <a:cubicBezTo>
                      <a:pt x="1022352" y="120473"/>
                      <a:pt x="1006126" y="114938"/>
                      <a:pt x="990602" y="107773"/>
                    </a:cubicBezTo>
                    <a:cubicBezTo>
                      <a:pt x="935566" y="82372"/>
                      <a:pt x="918819" y="67970"/>
                      <a:pt x="866777" y="50623"/>
                    </a:cubicBezTo>
                    <a:cubicBezTo>
                      <a:pt x="844849" y="43314"/>
                      <a:pt x="823085" y="34035"/>
                      <a:pt x="800102" y="31573"/>
                    </a:cubicBezTo>
                    <a:cubicBezTo>
                      <a:pt x="733731" y="24462"/>
                      <a:pt x="666752" y="25223"/>
                      <a:pt x="600077" y="22048"/>
                    </a:cubicBezTo>
                    <a:cubicBezTo>
                      <a:pt x="443839" y="-272"/>
                      <a:pt x="439434" y="-9348"/>
                      <a:pt x="257177" y="12523"/>
                    </a:cubicBezTo>
                    <a:cubicBezTo>
                      <a:pt x="245811" y="13887"/>
                      <a:pt x="236697" y="23478"/>
                      <a:pt x="228602" y="31573"/>
                    </a:cubicBezTo>
                    <a:cubicBezTo>
                      <a:pt x="217377" y="42798"/>
                      <a:pt x="210358" y="57620"/>
                      <a:pt x="200027" y="69673"/>
                    </a:cubicBezTo>
                    <a:cubicBezTo>
                      <a:pt x="191261" y="79900"/>
                      <a:pt x="180977" y="88723"/>
                      <a:pt x="171452" y="98248"/>
                    </a:cubicBezTo>
                    <a:cubicBezTo>
                      <a:pt x="147003" y="196045"/>
                      <a:pt x="180234" y="74830"/>
                      <a:pt x="142877" y="174448"/>
                    </a:cubicBezTo>
                    <a:cubicBezTo>
                      <a:pt x="138280" y="186705"/>
                      <a:pt x="138509" y="200516"/>
                      <a:pt x="133352" y="212548"/>
                    </a:cubicBezTo>
                    <a:cubicBezTo>
                      <a:pt x="128843" y="223070"/>
                      <a:pt x="119422" y="230884"/>
                      <a:pt x="114302" y="241123"/>
                    </a:cubicBezTo>
                    <a:cubicBezTo>
                      <a:pt x="109812" y="250103"/>
                      <a:pt x="107662" y="260081"/>
                      <a:pt x="104777" y="269698"/>
                    </a:cubicBezTo>
                    <a:cubicBezTo>
                      <a:pt x="98135" y="291838"/>
                      <a:pt x="94528" y="315000"/>
                      <a:pt x="85727" y="336373"/>
                    </a:cubicBezTo>
                    <a:cubicBezTo>
                      <a:pt x="72211" y="369197"/>
                      <a:pt x="51285" y="398664"/>
                      <a:pt x="38102" y="431623"/>
                    </a:cubicBezTo>
                    <a:cubicBezTo>
                      <a:pt x="31752" y="447498"/>
                      <a:pt x="23749" y="462808"/>
                      <a:pt x="19052" y="479248"/>
                    </a:cubicBezTo>
                    <a:cubicBezTo>
                      <a:pt x="-687" y="548334"/>
                      <a:pt x="2" y="537842"/>
                      <a:pt x="2" y="574498"/>
                    </a:cubicBezTo>
                  </a:path>
                </a:pathLst>
              </a:cu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844A963D-19F7-10E2-B556-A2CB7BFA87A5}"/>
                  </a:ext>
                </a:extLst>
              </p:cNvPr>
              <p:cNvSpPr/>
              <p:nvPr/>
            </p:nvSpPr>
            <p:spPr>
              <a:xfrm>
                <a:off x="4726749" y="5878360"/>
                <a:ext cx="223887" cy="202400"/>
              </a:xfrm>
              <a:custGeom>
                <a:avLst/>
                <a:gdLst>
                  <a:gd name="connsiteX0" fmla="*/ 192723 w 223887"/>
                  <a:gd name="connsiteY0" fmla="*/ 202400 h 202400"/>
                  <a:gd name="connsiteX1" fmla="*/ 211011 w 223887"/>
                  <a:gd name="connsiteY1" fmla="*/ 83528 h 202400"/>
                  <a:gd name="connsiteX2" fmla="*/ 156147 w 223887"/>
                  <a:gd name="connsiteY2" fmla="*/ 37808 h 202400"/>
                  <a:gd name="connsiteX3" fmla="*/ 137859 w 223887"/>
                  <a:gd name="connsiteY3" fmla="*/ 1232 h 202400"/>
                  <a:gd name="connsiteX4" fmla="*/ 37275 w 223887"/>
                  <a:gd name="connsiteY4" fmla="*/ 65240 h 202400"/>
                  <a:gd name="connsiteX5" fmla="*/ 699 w 223887"/>
                  <a:gd name="connsiteY5" fmla="*/ 28664 h 2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87" h="202400">
                    <a:moveTo>
                      <a:pt x="192723" y="202400"/>
                    </a:moveTo>
                    <a:cubicBezTo>
                      <a:pt x="213545" y="160756"/>
                      <a:pt x="240174" y="133522"/>
                      <a:pt x="211011" y="83528"/>
                    </a:cubicBezTo>
                    <a:cubicBezTo>
                      <a:pt x="199016" y="62965"/>
                      <a:pt x="174435" y="53048"/>
                      <a:pt x="156147" y="37808"/>
                    </a:cubicBezTo>
                    <a:cubicBezTo>
                      <a:pt x="150051" y="25616"/>
                      <a:pt x="151083" y="4538"/>
                      <a:pt x="137859" y="1232"/>
                    </a:cubicBezTo>
                    <a:cubicBezTo>
                      <a:pt x="97693" y="-8809"/>
                      <a:pt x="57333" y="45182"/>
                      <a:pt x="37275" y="65240"/>
                    </a:cubicBezTo>
                    <a:cubicBezTo>
                      <a:pt x="-8172" y="53878"/>
                      <a:pt x="699" y="68663"/>
                      <a:pt x="699" y="28664"/>
                    </a:cubicBezTo>
                  </a:path>
                </a:pathLst>
              </a:cu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2B39D495-8C70-6B7C-CA52-824E01120F74}"/>
                  </a:ext>
                </a:extLst>
              </p:cNvPr>
              <p:cNvCxnSpPr>
                <a:cxnSpLocks/>
                <a:endCxn id="138" idx="22"/>
              </p:cNvCxnSpPr>
              <p:nvPr/>
            </p:nvCxnSpPr>
            <p:spPr>
              <a:xfrm>
                <a:off x="3577057" y="5689587"/>
                <a:ext cx="386095" cy="34456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1" name="Freeform: Shape 140">
                <a:extLst>
                  <a:ext uri="{FF2B5EF4-FFF2-40B4-BE49-F238E27FC236}">
                    <a16:creationId xmlns:a16="http://schemas.microsoft.com/office/drawing/2014/main" id="{8CA2B637-93CD-532D-4C1F-097317F4ACB0}"/>
                  </a:ext>
                </a:extLst>
              </p:cNvPr>
              <p:cNvSpPr/>
              <p:nvPr/>
            </p:nvSpPr>
            <p:spPr>
              <a:xfrm>
                <a:off x="3602736" y="5458968"/>
                <a:ext cx="630936" cy="246888"/>
              </a:xfrm>
              <a:custGeom>
                <a:avLst/>
                <a:gdLst>
                  <a:gd name="connsiteX0" fmla="*/ 0 w 630936"/>
                  <a:gd name="connsiteY0" fmla="*/ 246888 h 246888"/>
                  <a:gd name="connsiteX1" fmla="*/ 109728 w 630936"/>
                  <a:gd name="connsiteY1" fmla="*/ 228600 h 246888"/>
                  <a:gd name="connsiteX2" fmla="*/ 274320 w 630936"/>
                  <a:gd name="connsiteY2" fmla="*/ 210312 h 246888"/>
                  <a:gd name="connsiteX3" fmla="*/ 301752 w 630936"/>
                  <a:gd name="connsiteY3" fmla="*/ 128016 h 246888"/>
                  <a:gd name="connsiteX4" fmla="*/ 310896 w 630936"/>
                  <a:gd name="connsiteY4" fmla="*/ 100584 h 246888"/>
                  <a:gd name="connsiteX5" fmla="*/ 411480 w 630936"/>
                  <a:gd name="connsiteY5" fmla="*/ 73152 h 246888"/>
                  <a:gd name="connsiteX6" fmla="*/ 576072 w 630936"/>
                  <a:gd name="connsiteY6" fmla="*/ 45720 h 246888"/>
                  <a:gd name="connsiteX7" fmla="*/ 630936 w 630936"/>
                  <a:gd name="connsiteY7" fmla="*/ 0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936" h="246888">
                    <a:moveTo>
                      <a:pt x="0" y="246888"/>
                    </a:moveTo>
                    <a:cubicBezTo>
                      <a:pt x="36576" y="240792"/>
                      <a:pt x="72680" y="230144"/>
                      <a:pt x="109728" y="228600"/>
                    </a:cubicBezTo>
                    <a:cubicBezTo>
                      <a:pt x="275315" y="221701"/>
                      <a:pt x="166861" y="264041"/>
                      <a:pt x="274320" y="210312"/>
                    </a:cubicBezTo>
                    <a:cubicBezTo>
                      <a:pt x="305847" y="131496"/>
                      <a:pt x="282065" y="196922"/>
                      <a:pt x="301752" y="128016"/>
                    </a:cubicBezTo>
                    <a:cubicBezTo>
                      <a:pt x="304400" y="118748"/>
                      <a:pt x="303053" y="106186"/>
                      <a:pt x="310896" y="100584"/>
                    </a:cubicBezTo>
                    <a:cubicBezTo>
                      <a:pt x="327562" y="88680"/>
                      <a:pt x="389540" y="76968"/>
                      <a:pt x="411480" y="73152"/>
                    </a:cubicBezTo>
                    <a:lnTo>
                      <a:pt x="576072" y="45720"/>
                    </a:lnTo>
                    <a:cubicBezTo>
                      <a:pt x="625158" y="6451"/>
                      <a:pt x="607992" y="22944"/>
                      <a:pt x="630936" y="0"/>
                    </a:cubicBezTo>
                  </a:path>
                </a:pathLst>
              </a:cu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16C03D94-74B7-D453-4D5D-C046C29C53D0}"/>
                  </a:ext>
                </a:extLst>
              </p:cNvPr>
              <p:cNvSpPr txBox="1"/>
              <p:nvPr/>
            </p:nvSpPr>
            <p:spPr>
              <a:xfrm rot="21202020" flipH="1">
                <a:off x="874706" y="663223"/>
                <a:ext cx="2595546" cy="276999"/>
              </a:xfrm>
              <a:prstGeom prst="rect">
                <a:avLst/>
              </a:prstGeom>
              <a:noFill/>
            </p:spPr>
            <p:txBody>
              <a:bodyPr wrap="square" rtlCol="0">
                <a:spAutoFit/>
              </a:bodyPr>
              <a:lstStyle/>
              <a:p>
                <a:r>
                  <a:rPr lang="en-US" sz="1200" dirty="0"/>
                  <a:t>River trail to </a:t>
                </a:r>
                <a:r>
                  <a:rPr lang="en-US" sz="1200" dirty="0" err="1"/>
                  <a:t>Lawrence&amp;Newburyport</a:t>
                </a:r>
                <a:endParaRPr lang="en-US" sz="1200" dirty="0"/>
              </a:p>
            </p:txBody>
          </p:sp>
          <p:sp>
            <p:nvSpPr>
              <p:cNvPr id="143" name="TextBox 142">
                <a:extLst>
                  <a:ext uri="{FF2B5EF4-FFF2-40B4-BE49-F238E27FC236}">
                    <a16:creationId xmlns:a16="http://schemas.microsoft.com/office/drawing/2014/main" id="{330CF4A5-4B80-3C83-6C75-2DF4200B7C94}"/>
                  </a:ext>
                </a:extLst>
              </p:cNvPr>
              <p:cNvSpPr txBox="1"/>
              <p:nvPr/>
            </p:nvSpPr>
            <p:spPr>
              <a:xfrm flipH="1">
                <a:off x="751284" y="1126636"/>
                <a:ext cx="1156651" cy="461665"/>
              </a:xfrm>
              <a:prstGeom prst="rect">
                <a:avLst/>
              </a:prstGeom>
              <a:noFill/>
            </p:spPr>
            <p:txBody>
              <a:bodyPr wrap="square" rtlCol="0">
                <a:spAutoFit/>
              </a:bodyPr>
              <a:lstStyle/>
              <a:p>
                <a:r>
                  <a:rPr lang="en-US" sz="2400" dirty="0">
                    <a:solidFill>
                      <a:srgbClr val="FF9900"/>
                    </a:solidFill>
                  </a:rPr>
                  <a:t>X</a:t>
                </a:r>
              </a:p>
            </p:txBody>
          </p:sp>
          <p:sp>
            <p:nvSpPr>
              <p:cNvPr id="144" name="TextBox 143">
                <a:extLst>
                  <a:ext uri="{FF2B5EF4-FFF2-40B4-BE49-F238E27FC236}">
                    <a16:creationId xmlns:a16="http://schemas.microsoft.com/office/drawing/2014/main" id="{F53560C9-7810-2093-158A-E98C6C1A1FDA}"/>
                  </a:ext>
                </a:extLst>
              </p:cNvPr>
              <p:cNvSpPr txBox="1"/>
              <p:nvPr/>
            </p:nvSpPr>
            <p:spPr>
              <a:xfrm flipH="1">
                <a:off x="794427" y="1425963"/>
                <a:ext cx="1156651" cy="461665"/>
              </a:xfrm>
              <a:prstGeom prst="rect">
                <a:avLst/>
              </a:prstGeom>
              <a:noFill/>
            </p:spPr>
            <p:txBody>
              <a:bodyPr wrap="square" rtlCol="0">
                <a:spAutoFit/>
              </a:bodyPr>
              <a:lstStyle/>
              <a:p>
                <a:r>
                  <a:rPr lang="en-US" sz="2400" dirty="0">
                    <a:solidFill>
                      <a:srgbClr val="FF9900"/>
                    </a:solidFill>
                  </a:rPr>
                  <a:t>X</a:t>
                </a:r>
              </a:p>
            </p:txBody>
          </p:sp>
          <p:sp>
            <p:nvSpPr>
              <p:cNvPr id="145" name="TextBox 144">
                <a:extLst>
                  <a:ext uri="{FF2B5EF4-FFF2-40B4-BE49-F238E27FC236}">
                    <a16:creationId xmlns:a16="http://schemas.microsoft.com/office/drawing/2014/main" id="{050B5D3A-AE26-7E7E-239B-669B398E021F}"/>
                  </a:ext>
                </a:extLst>
              </p:cNvPr>
              <p:cNvSpPr txBox="1"/>
              <p:nvPr/>
            </p:nvSpPr>
            <p:spPr>
              <a:xfrm flipH="1">
                <a:off x="898517" y="1865402"/>
                <a:ext cx="1156651" cy="461665"/>
              </a:xfrm>
              <a:prstGeom prst="rect">
                <a:avLst/>
              </a:prstGeom>
              <a:noFill/>
            </p:spPr>
            <p:txBody>
              <a:bodyPr wrap="square" rtlCol="0">
                <a:spAutoFit/>
              </a:bodyPr>
              <a:lstStyle/>
              <a:p>
                <a:r>
                  <a:rPr lang="en-US" sz="2400" dirty="0">
                    <a:solidFill>
                      <a:srgbClr val="FF9900"/>
                    </a:solidFill>
                  </a:rPr>
                  <a:t>X</a:t>
                </a:r>
              </a:p>
            </p:txBody>
          </p:sp>
          <p:sp>
            <p:nvSpPr>
              <p:cNvPr id="146" name="TextBox 145">
                <a:extLst>
                  <a:ext uri="{FF2B5EF4-FFF2-40B4-BE49-F238E27FC236}">
                    <a16:creationId xmlns:a16="http://schemas.microsoft.com/office/drawing/2014/main" id="{71B9833B-BE3D-1A49-E202-5A1A1D52BB0B}"/>
                  </a:ext>
                </a:extLst>
              </p:cNvPr>
              <p:cNvSpPr txBox="1"/>
              <p:nvPr/>
            </p:nvSpPr>
            <p:spPr>
              <a:xfrm flipH="1">
                <a:off x="-8403" y="5251109"/>
                <a:ext cx="1507101" cy="646331"/>
              </a:xfrm>
              <a:prstGeom prst="rect">
                <a:avLst/>
              </a:prstGeom>
              <a:noFill/>
            </p:spPr>
            <p:txBody>
              <a:bodyPr wrap="square" rtlCol="0">
                <a:spAutoFit/>
              </a:bodyPr>
              <a:lstStyle/>
              <a:p>
                <a:r>
                  <a:rPr lang="en-US" dirty="0">
                    <a:solidFill>
                      <a:schemeClr val="accent1">
                        <a:lumMod val="75000"/>
                      </a:schemeClr>
                    </a:solidFill>
                  </a:rPr>
                  <a:t>Canal visible</a:t>
                </a:r>
                <a:br>
                  <a:rPr lang="en-US" dirty="0">
                    <a:solidFill>
                      <a:schemeClr val="accent1">
                        <a:lumMod val="75000"/>
                      </a:schemeClr>
                    </a:solidFill>
                  </a:rPr>
                </a:br>
                <a:r>
                  <a:rPr lang="en-US" dirty="0">
                    <a:solidFill>
                      <a:schemeClr val="accent1">
                        <a:lumMod val="75000"/>
                      </a:schemeClr>
                    </a:solidFill>
                  </a:rPr>
                  <a:t>on golf course</a:t>
                </a:r>
              </a:p>
            </p:txBody>
          </p:sp>
          <p:cxnSp>
            <p:nvCxnSpPr>
              <p:cNvPr id="147" name="Straight Arrow Connector 146">
                <a:extLst>
                  <a:ext uri="{FF2B5EF4-FFF2-40B4-BE49-F238E27FC236}">
                    <a16:creationId xmlns:a16="http://schemas.microsoft.com/office/drawing/2014/main" id="{21299F36-CA56-0DEF-B74F-FADDBC3CA1D4}"/>
                  </a:ext>
                </a:extLst>
              </p:cNvPr>
              <p:cNvCxnSpPr>
                <a:cxnSpLocks/>
                <a:stCxn id="146" idx="1"/>
              </p:cNvCxnSpPr>
              <p:nvPr/>
            </p:nvCxnSpPr>
            <p:spPr>
              <a:xfrm flipV="1">
                <a:off x="1498698" y="4891229"/>
                <a:ext cx="1401517" cy="683046"/>
              </a:xfrm>
              <a:prstGeom prst="straightConnector1">
                <a:avLst/>
              </a:prstGeom>
              <a:ln w="127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C76FB799-FE1C-837C-4C33-D435266ADC08}"/>
                  </a:ext>
                </a:extLst>
              </p:cNvPr>
              <p:cNvCxnSpPr>
                <a:cxnSpLocks/>
              </p:cNvCxnSpPr>
              <p:nvPr/>
            </p:nvCxnSpPr>
            <p:spPr>
              <a:xfrm flipV="1">
                <a:off x="1408258" y="3782230"/>
                <a:ext cx="1017848" cy="243571"/>
              </a:xfrm>
              <a:prstGeom prst="straightConnector1">
                <a:avLst/>
              </a:prstGeom>
              <a:ln w="127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90" name="Group 89">
              <a:extLst>
                <a:ext uri="{FF2B5EF4-FFF2-40B4-BE49-F238E27FC236}">
                  <a16:creationId xmlns:a16="http://schemas.microsoft.com/office/drawing/2014/main" id="{E4D52335-1DBD-F614-02AA-59C63495C328}"/>
                </a:ext>
              </a:extLst>
            </p:cNvPr>
            <p:cNvGrpSpPr/>
            <p:nvPr/>
          </p:nvGrpSpPr>
          <p:grpSpPr>
            <a:xfrm>
              <a:off x="1292260" y="808225"/>
              <a:ext cx="381351" cy="1609620"/>
              <a:chOff x="544906" y="937092"/>
              <a:chExt cx="381351" cy="1609620"/>
            </a:xfrm>
          </p:grpSpPr>
          <p:cxnSp>
            <p:nvCxnSpPr>
              <p:cNvPr id="91" name="Straight Connector 90">
                <a:extLst>
                  <a:ext uri="{FF2B5EF4-FFF2-40B4-BE49-F238E27FC236}">
                    <a16:creationId xmlns:a16="http://schemas.microsoft.com/office/drawing/2014/main" id="{2DF56332-F3F7-35AC-1F9F-38F77A8DB185}"/>
                  </a:ext>
                </a:extLst>
              </p:cNvPr>
              <p:cNvCxnSpPr>
                <a:cxnSpLocks/>
              </p:cNvCxnSpPr>
              <p:nvPr/>
            </p:nvCxnSpPr>
            <p:spPr>
              <a:xfrm flipH="1" flipV="1">
                <a:off x="647653" y="961685"/>
                <a:ext cx="278604" cy="158033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3774EF5A-B81E-B613-9FDA-A43A4D631F1E}"/>
                  </a:ext>
                </a:extLst>
              </p:cNvPr>
              <p:cNvCxnSpPr>
                <a:cxnSpLocks/>
              </p:cNvCxnSpPr>
              <p:nvPr/>
            </p:nvCxnSpPr>
            <p:spPr>
              <a:xfrm flipH="1" flipV="1">
                <a:off x="544906" y="937092"/>
                <a:ext cx="278604" cy="158033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id="{EE316A1D-1C9B-4C12-8BBC-6F693279BA48}"/>
                  </a:ext>
                </a:extLst>
              </p:cNvPr>
              <p:cNvCxnSpPr>
                <a:cxnSpLocks/>
              </p:cNvCxnSpPr>
              <p:nvPr/>
            </p:nvCxnSpPr>
            <p:spPr>
              <a:xfrm flipH="1" flipV="1">
                <a:off x="607481" y="966379"/>
                <a:ext cx="278604" cy="1580333"/>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23" name="Freeform: Shape 22">
            <a:extLst>
              <a:ext uri="{FF2B5EF4-FFF2-40B4-BE49-F238E27FC236}">
                <a16:creationId xmlns:a16="http://schemas.microsoft.com/office/drawing/2014/main" id="{C30DEC04-7935-12B8-3515-6BFAE143F403}"/>
              </a:ext>
            </a:extLst>
          </p:cNvPr>
          <p:cNvSpPr/>
          <p:nvPr/>
        </p:nvSpPr>
        <p:spPr>
          <a:xfrm>
            <a:off x="2748303" y="5515733"/>
            <a:ext cx="1448724" cy="449109"/>
          </a:xfrm>
          <a:custGeom>
            <a:avLst/>
            <a:gdLst>
              <a:gd name="connsiteX0" fmla="*/ 1610380 w 1610380"/>
              <a:gd name="connsiteY0" fmla="*/ 0 h 488712"/>
              <a:gd name="connsiteX1" fmla="*/ 1569658 w 1610380"/>
              <a:gd name="connsiteY1" fmla="*/ 18511 h 488712"/>
              <a:gd name="connsiteX2" fmla="*/ 1558552 w 1610380"/>
              <a:gd name="connsiteY2" fmla="*/ 25915 h 488712"/>
              <a:gd name="connsiteX3" fmla="*/ 1525234 w 1610380"/>
              <a:gd name="connsiteY3" fmla="*/ 40723 h 488712"/>
              <a:gd name="connsiteX4" fmla="*/ 1503022 w 1610380"/>
              <a:gd name="connsiteY4" fmla="*/ 48127 h 488712"/>
              <a:gd name="connsiteX5" fmla="*/ 1466002 w 1610380"/>
              <a:gd name="connsiteY5" fmla="*/ 55531 h 488712"/>
              <a:gd name="connsiteX6" fmla="*/ 1421577 w 1610380"/>
              <a:gd name="connsiteY6" fmla="*/ 70339 h 488712"/>
              <a:gd name="connsiteX7" fmla="*/ 1395663 w 1610380"/>
              <a:gd name="connsiteY7" fmla="*/ 77743 h 488712"/>
              <a:gd name="connsiteX8" fmla="*/ 1380855 w 1610380"/>
              <a:gd name="connsiteY8" fmla="*/ 81445 h 488712"/>
              <a:gd name="connsiteX9" fmla="*/ 1347537 w 1610380"/>
              <a:gd name="connsiteY9" fmla="*/ 92551 h 488712"/>
              <a:gd name="connsiteX10" fmla="*/ 1199456 w 1610380"/>
              <a:gd name="connsiteY10" fmla="*/ 99955 h 488712"/>
              <a:gd name="connsiteX11" fmla="*/ 1158734 w 1610380"/>
              <a:gd name="connsiteY11" fmla="*/ 129571 h 488712"/>
              <a:gd name="connsiteX12" fmla="*/ 1136521 w 1610380"/>
              <a:gd name="connsiteY12" fmla="*/ 140677 h 488712"/>
              <a:gd name="connsiteX13" fmla="*/ 1125415 w 1610380"/>
              <a:gd name="connsiteY13" fmla="*/ 144379 h 488712"/>
              <a:gd name="connsiteX14" fmla="*/ 1077289 w 1610380"/>
              <a:gd name="connsiteY14" fmla="*/ 177698 h 488712"/>
              <a:gd name="connsiteX15" fmla="*/ 1055077 w 1610380"/>
              <a:gd name="connsiteY15" fmla="*/ 192506 h 488712"/>
              <a:gd name="connsiteX16" fmla="*/ 1040269 w 1610380"/>
              <a:gd name="connsiteY16" fmla="*/ 203612 h 488712"/>
              <a:gd name="connsiteX17" fmla="*/ 992142 w 1610380"/>
              <a:gd name="connsiteY17" fmla="*/ 244334 h 488712"/>
              <a:gd name="connsiteX18" fmla="*/ 951420 w 1610380"/>
              <a:gd name="connsiteY18" fmla="*/ 262844 h 488712"/>
              <a:gd name="connsiteX19" fmla="*/ 914400 w 1610380"/>
              <a:gd name="connsiteY19" fmla="*/ 285056 h 488712"/>
              <a:gd name="connsiteX20" fmla="*/ 766319 w 1610380"/>
              <a:gd name="connsiteY20" fmla="*/ 288758 h 488712"/>
              <a:gd name="connsiteX21" fmla="*/ 736703 w 1610380"/>
              <a:gd name="connsiteY21" fmla="*/ 299864 h 488712"/>
              <a:gd name="connsiteX22" fmla="*/ 707087 w 1610380"/>
              <a:gd name="connsiteY22" fmla="*/ 325779 h 488712"/>
              <a:gd name="connsiteX23" fmla="*/ 681172 w 1610380"/>
              <a:gd name="connsiteY23" fmla="*/ 347991 h 488712"/>
              <a:gd name="connsiteX24" fmla="*/ 644152 w 1610380"/>
              <a:gd name="connsiteY24" fmla="*/ 373905 h 488712"/>
              <a:gd name="connsiteX25" fmla="*/ 621940 w 1610380"/>
              <a:gd name="connsiteY25" fmla="*/ 399819 h 488712"/>
              <a:gd name="connsiteX26" fmla="*/ 603430 w 1610380"/>
              <a:gd name="connsiteY26" fmla="*/ 410925 h 488712"/>
              <a:gd name="connsiteX27" fmla="*/ 584920 w 1610380"/>
              <a:gd name="connsiteY27" fmla="*/ 425733 h 488712"/>
              <a:gd name="connsiteX28" fmla="*/ 544197 w 1610380"/>
              <a:gd name="connsiteY28" fmla="*/ 436839 h 488712"/>
              <a:gd name="connsiteX29" fmla="*/ 462753 w 1610380"/>
              <a:gd name="connsiteY29" fmla="*/ 466455 h 488712"/>
              <a:gd name="connsiteX30" fmla="*/ 422031 w 1610380"/>
              <a:gd name="connsiteY30" fmla="*/ 470157 h 488712"/>
              <a:gd name="connsiteX31" fmla="*/ 410925 w 1610380"/>
              <a:gd name="connsiteY31" fmla="*/ 477562 h 488712"/>
              <a:gd name="connsiteX32" fmla="*/ 347990 w 1610380"/>
              <a:gd name="connsiteY32" fmla="*/ 462753 h 488712"/>
              <a:gd name="connsiteX33" fmla="*/ 336884 w 1610380"/>
              <a:gd name="connsiteY33" fmla="*/ 440541 h 488712"/>
              <a:gd name="connsiteX34" fmla="*/ 296162 w 1610380"/>
              <a:gd name="connsiteY34" fmla="*/ 410925 h 488712"/>
              <a:gd name="connsiteX35" fmla="*/ 281354 w 1610380"/>
              <a:gd name="connsiteY35" fmla="*/ 403521 h 488712"/>
              <a:gd name="connsiteX36" fmla="*/ 222121 w 1610380"/>
              <a:gd name="connsiteY36" fmla="*/ 381309 h 488712"/>
              <a:gd name="connsiteX37" fmla="*/ 192505 w 1610380"/>
              <a:gd name="connsiteY37" fmla="*/ 351693 h 488712"/>
              <a:gd name="connsiteX38" fmla="*/ 155485 w 1610380"/>
              <a:gd name="connsiteY38" fmla="*/ 314672 h 488712"/>
              <a:gd name="connsiteX39" fmla="*/ 92551 w 1610380"/>
              <a:gd name="connsiteY39" fmla="*/ 285056 h 488712"/>
              <a:gd name="connsiteX40" fmla="*/ 62934 w 1610380"/>
              <a:gd name="connsiteY40" fmla="*/ 270248 h 488712"/>
              <a:gd name="connsiteX41" fmla="*/ 40722 w 1610380"/>
              <a:gd name="connsiteY41" fmla="*/ 255440 h 488712"/>
              <a:gd name="connsiteX42" fmla="*/ 25914 w 1610380"/>
              <a:gd name="connsiteY42" fmla="*/ 236930 h 488712"/>
              <a:gd name="connsiteX43" fmla="*/ 11106 w 1610380"/>
              <a:gd name="connsiteY43" fmla="*/ 211016 h 488712"/>
              <a:gd name="connsiteX44" fmla="*/ 0 w 1610380"/>
              <a:gd name="connsiteY44" fmla="*/ 181400 h 48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10380" h="488712">
                <a:moveTo>
                  <a:pt x="1610380" y="0"/>
                </a:moveTo>
                <a:cubicBezTo>
                  <a:pt x="1592252" y="7251"/>
                  <a:pt x="1587763" y="8452"/>
                  <a:pt x="1569658" y="18511"/>
                </a:cubicBezTo>
                <a:cubicBezTo>
                  <a:pt x="1565769" y="20672"/>
                  <a:pt x="1562415" y="23708"/>
                  <a:pt x="1558552" y="25915"/>
                </a:cubicBezTo>
                <a:cubicBezTo>
                  <a:pt x="1548368" y="31734"/>
                  <a:pt x="1536142" y="36756"/>
                  <a:pt x="1525234" y="40723"/>
                </a:cubicBezTo>
                <a:cubicBezTo>
                  <a:pt x="1517899" y="43390"/>
                  <a:pt x="1510593" y="46234"/>
                  <a:pt x="1503022" y="48127"/>
                </a:cubicBezTo>
                <a:cubicBezTo>
                  <a:pt x="1472070" y="55865"/>
                  <a:pt x="1490615" y="47840"/>
                  <a:pt x="1466002" y="55531"/>
                </a:cubicBezTo>
                <a:cubicBezTo>
                  <a:pt x="1451103" y="60187"/>
                  <a:pt x="1436586" y="66051"/>
                  <a:pt x="1421577" y="70339"/>
                </a:cubicBezTo>
                <a:lnTo>
                  <a:pt x="1395663" y="77743"/>
                </a:lnTo>
                <a:cubicBezTo>
                  <a:pt x="1390754" y="79082"/>
                  <a:pt x="1385718" y="79949"/>
                  <a:pt x="1380855" y="81445"/>
                </a:cubicBezTo>
                <a:cubicBezTo>
                  <a:pt x="1369666" y="84888"/>
                  <a:pt x="1358643" y="88849"/>
                  <a:pt x="1347537" y="92551"/>
                </a:cubicBezTo>
                <a:cubicBezTo>
                  <a:pt x="1292851" y="89673"/>
                  <a:pt x="1253843" y="83076"/>
                  <a:pt x="1199456" y="99955"/>
                </a:cubicBezTo>
                <a:cubicBezTo>
                  <a:pt x="1198900" y="100127"/>
                  <a:pt x="1168346" y="124231"/>
                  <a:pt x="1158734" y="129571"/>
                </a:cubicBezTo>
                <a:cubicBezTo>
                  <a:pt x="1151497" y="133591"/>
                  <a:pt x="1144086" y="137315"/>
                  <a:pt x="1136521" y="140677"/>
                </a:cubicBezTo>
                <a:cubicBezTo>
                  <a:pt x="1132955" y="142262"/>
                  <a:pt x="1128724" y="142311"/>
                  <a:pt x="1125415" y="144379"/>
                </a:cubicBezTo>
                <a:cubicBezTo>
                  <a:pt x="1108869" y="154720"/>
                  <a:pt x="1093392" y="166680"/>
                  <a:pt x="1077289" y="177698"/>
                </a:cubicBezTo>
                <a:cubicBezTo>
                  <a:pt x="1069945" y="182723"/>
                  <a:pt x="1062196" y="187167"/>
                  <a:pt x="1055077" y="192506"/>
                </a:cubicBezTo>
                <a:cubicBezTo>
                  <a:pt x="1050141" y="196208"/>
                  <a:pt x="1044912" y="199549"/>
                  <a:pt x="1040269" y="203612"/>
                </a:cubicBezTo>
                <a:cubicBezTo>
                  <a:pt x="1024317" y="217570"/>
                  <a:pt x="1013223" y="235902"/>
                  <a:pt x="992142" y="244334"/>
                </a:cubicBezTo>
                <a:cubicBezTo>
                  <a:pt x="974639" y="251335"/>
                  <a:pt x="968747" y="253098"/>
                  <a:pt x="951420" y="262844"/>
                </a:cubicBezTo>
                <a:cubicBezTo>
                  <a:pt x="938877" y="269899"/>
                  <a:pt x="928652" y="283061"/>
                  <a:pt x="914400" y="285056"/>
                </a:cubicBezTo>
                <a:cubicBezTo>
                  <a:pt x="865501" y="291902"/>
                  <a:pt x="815679" y="287524"/>
                  <a:pt x="766319" y="288758"/>
                </a:cubicBezTo>
                <a:cubicBezTo>
                  <a:pt x="756447" y="292460"/>
                  <a:pt x="746133" y="295149"/>
                  <a:pt x="736703" y="299864"/>
                </a:cubicBezTo>
                <a:cubicBezTo>
                  <a:pt x="725004" y="305713"/>
                  <a:pt x="716421" y="317293"/>
                  <a:pt x="707087" y="325779"/>
                </a:cubicBezTo>
                <a:cubicBezTo>
                  <a:pt x="698669" y="333432"/>
                  <a:pt x="690274" y="341165"/>
                  <a:pt x="681172" y="347991"/>
                </a:cubicBezTo>
                <a:cubicBezTo>
                  <a:pt x="658295" y="365148"/>
                  <a:pt x="665636" y="352421"/>
                  <a:pt x="644152" y="373905"/>
                </a:cubicBezTo>
                <a:cubicBezTo>
                  <a:pt x="636107" y="381950"/>
                  <a:pt x="630358" y="392166"/>
                  <a:pt x="621940" y="399819"/>
                </a:cubicBezTo>
                <a:cubicBezTo>
                  <a:pt x="616616" y="404659"/>
                  <a:pt x="609325" y="406799"/>
                  <a:pt x="603430" y="410925"/>
                </a:cubicBezTo>
                <a:cubicBezTo>
                  <a:pt x="596957" y="415456"/>
                  <a:pt x="591987" y="422199"/>
                  <a:pt x="584920" y="425733"/>
                </a:cubicBezTo>
                <a:cubicBezTo>
                  <a:pt x="569169" y="433609"/>
                  <a:pt x="559194" y="431483"/>
                  <a:pt x="544197" y="436839"/>
                </a:cubicBezTo>
                <a:cubicBezTo>
                  <a:pt x="517174" y="446490"/>
                  <a:pt x="491024" y="460309"/>
                  <a:pt x="462753" y="466455"/>
                </a:cubicBezTo>
                <a:cubicBezTo>
                  <a:pt x="449434" y="469350"/>
                  <a:pt x="435605" y="468923"/>
                  <a:pt x="422031" y="470157"/>
                </a:cubicBezTo>
                <a:cubicBezTo>
                  <a:pt x="418329" y="472625"/>
                  <a:pt x="414976" y="475721"/>
                  <a:pt x="410925" y="477562"/>
                </a:cubicBezTo>
                <a:cubicBezTo>
                  <a:pt x="370897" y="495757"/>
                  <a:pt x="385943" y="492274"/>
                  <a:pt x="347990" y="462753"/>
                </a:cubicBezTo>
                <a:cubicBezTo>
                  <a:pt x="344288" y="455349"/>
                  <a:pt x="341631" y="447323"/>
                  <a:pt x="336884" y="440541"/>
                </a:cubicBezTo>
                <a:cubicBezTo>
                  <a:pt x="326301" y="425423"/>
                  <a:pt x="312089" y="419612"/>
                  <a:pt x="296162" y="410925"/>
                </a:cubicBezTo>
                <a:cubicBezTo>
                  <a:pt x="291317" y="408282"/>
                  <a:pt x="286478" y="405571"/>
                  <a:pt x="281354" y="403521"/>
                </a:cubicBezTo>
                <a:cubicBezTo>
                  <a:pt x="261775" y="395690"/>
                  <a:pt x="222121" y="381309"/>
                  <a:pt x="222121" y="381309"/>
                </a:cubicBezTo>
                <a:cubicBezTo>
                  <a:pt x="212249" y="371437"/>
                  <a:pt x="201226" y="362595"/>
                  <a:pt x="192505" y="351693"/>
                </a:cubicBezTo>
                <a:cubicBezTo>
                  <a:pt x="178951" y="334751"/>
                  <a:pt x="174893" y="327149"/>
                  <a:pt x="155485" y="314672"/>
                </a:cubicBezTo>
                <a:cubicBezTo>
                  <a:pt x="142593" y="306384"/>
                  <a:pt x="105570" y="291183"/>
                  <a:pt x="92551" y="285056"/>
                </a:cubicBezTo>
                <a:cubicBezTo>
                  <a:pt x="82564" y="280356"/>
                  <a:pt x="72118" y="276371"/>
                  <a:pt x="62934" y="270248"/>
                </a:cubicBezTo>
                <a:cubicBezTo>
                  <a:pt x="55530" y="265312"/>
                  <a:pt x="47336" y="261393"/>
                  <a:pt x="40722" y="255440"/>
                </a:cubicBezTo>
                <a:cubicBezTo>
                  <a:pt x="34849" y="250154"/>
                  <a:pt x="30655" y="243251"/>
                  <a:pt x="25914" y="236930"/>
                </a:cubicBezTo>
                <a:cubicBezTo>
                  <a:pt x="18065" y="226465"/>
                  <a:pt x="17255" y="223313"/>
                  <a:pt x="11106" y="211016"/>
                </a:cubicBezTo>
                <a:cubicBezTo>
                  <a:pt x="6830" y="185361"/>
                  <a:pt x="12712" y="194112"/>
                  <a:pt x="0" y="181400"/>
                </a:cubicBezTo>
              </a:path>
            </a:pathLst>
          </a:custGeom>
          <a:noFill/>
          <a:ln w="190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C245D6A-2644-4C76-59BD-DF62D9FFB3BF}"/>
              </a:ext>
            </a:extLst>
          </p:cNvPr>
          <p:cNvSpPr/>
          <p:nvPr/>
        </p:nvSpPr>
        <p:spPr>
          <a:xfrm>
            <a:off x="2760669" y="3708387"/>
            <a:ext cx="412366" cy="1958371"/>
          </a:xfrm>
          <a:custGeom>
            <a:avLst/>
            <a:gdLst>
              <a:gd name="connsiteX0" fmla="*/ 18701 w 548090"/>
              <a:gd name="connsiteY0" fmla="*/ 1958371 h 1958371"/>
              <a:gd name="connsiteX1" fmla="*/ 11297 w 548090"/>
              <a:gd name="connsiteY1" fmla="*/ 1839906 h 1958371"/>
              <a:gd name="connsiteX2" fmla="*/ 3893 w 548090"/>
              <a:gd name="connsiteY2" fmla="*/ 1813992 h 1958371"/>
              <a:gd name="connsiteX3" fmla="*/ 7595 w 548090"/>
              <a:gd name="connsiteY3" fmla="*/ 1621486 h 1958371"/>
              <a:gd name="connsiteX4" fmla="*/ 29807 w 548090"/>
              <a:gd name="connsiteY4" fmla="*/ 1562254 h 1958371"/>
              <a:gd name="connsiteX5" fmla="*/ 44615 w 548090"/>
              <a:gd name="connsiteY5" fmla="*/ 1525234 h 1958371"/>
              <a:gd name="connsiteX6" fmla="*/ 52019 w 548090"/>
              <a:gd name="connsiteY6" fmla="*/ 1514128 h 1958371"/>
              <a:gd name="connsiteX7" fmla="*/ 63125 w 548090"/>
              <a:gd name="connsiteY7" fmla="*/ 1491916 h 1958371"/>
              <a:gd name="connsiteX8" fmla="*/ 85337 w 548090"/>
              <a:gd name="connsiteY8" fmla="*/ 1458597 h 1958371"/>
              <a:gd name="connsiteX9" fmla="*/ 100146 w 548090"/>
              <a:gd name="connsiteY9" fmla="*/ 1417875 h 1958371"/>
              <a:gd name="connsiteX10" fmla="*/ 107550 w 548090"/>
              <a:gd name="connsiteY10" fmla="*/ 1403067 h 1958371"/>
              <a:gd name="connsiteX11" fmla="*/ 133464 w 548090"/>
              <a:gd name="connsiteY11" fmla="*/ 1358643 h 1958371"/>
              <a:gd name="connsiteX12" fmla="*/ 155676 w 548090"/>
              <a:gd name="connsiteY12" fmla="*/ 1306814 h 1958371"/>
              <a:gd name="connsiteX13" fmla="*/ 166782 w 548090"/>
              <a:gd name="connsiteY13" fmla="*/ 1280900 h 1958371"/>
              <a:gd name="connsiteX14" fmla="*/ 177888 w 548090"/>
              <a:gd name="connsiteY14" fmla="*/ 1262390 h 1958371"/>
              <a:gd name="connsiteX15" fmla="*/ 207504 w 548090"/>
              <a:gd name="connsiteY15" fmla="*/ 1195754 h 1958371"/>
              <a:gd name="connsiteX16" fmla="*/ 237120 w 548090"/>
              <a:gd name="connsiteY16" fmla="*/ 1158733 h 1958371"/>
              <a:gd name="connsiteX17" fmla="*/ 263035 w 548090"/>
              <a:gd name="connsiteY17" fmla="*/ 1132819 h 1958371"/>
              <a:gd name="connsiteX18" fmla="*/ 281545 w 548090"/>
              <a:gd name="connsiteY18" fmla="*/ 1110607 h 1958371"/>
              <a:gd name="connsiteX19" fmla="*/ 296353 w 548090"/>
              <a:gd name="connsiteY19" fmla="*/ 1103203 h 1958371"/>
              <a:gd name="connsiteX20" fmla="*/ 314863 w 548090"/>
              <a:gd name="connsiteY20" fmla="*/ 1088395 h 1958371"/>
              <a:gd name="connsiteX21" fmla="*/ 381499 w 548090"/>
              <a:gd name="connsiteY21" fmla="*/ 1040269 h 1958371"/>
              <a:gd name="connsiteX22" fmla="*/ 392605 w 548090"/>
              <a:gd name="connsiteY22" fmla="*/ 1018057 h 1958371"/>
              <a:gd name="connsiteX23" fmla="*/ 422222 w 548090"/>
              <a:gd name="connsiteY23" fmla="*/ 977334 h 1958371"/>
              <a:gd name="connsiteX24" fmla="*/ 440732 w 548090"/>
              <a:gd name="connsiteY24" fmla="*/ 940314 h 1958371"/>
              <a:gd name="connsiteX25" fmla="*/ 451838 w 548090"/>
              <a:gd name="connsiteY25" fmla="*/ 895890 h 1958371"/>
              <a:gd name="connsiteX26" fmla="*/ 455540 w 548090"/>
              <a:gd name="connsiteY26" fmla="*/ 881082 h 1958371"/>
              <a:gd name="connsiteX27" fmla="*/ 459242 w 548090"/>
              <a:gd name="connsiteY27" fmla="*/ 869976 h 1958371"/>
              <a:gd name="connsiteX28" fmla="*/ 466646 w 548090"/>
              <a:gd name="connsiteY28" fmla="*/ 818147 h 1958371"/>
              <a:gd name="connsiteX29" fmla="*/ 462944 w 548090"/>
              <a:gd name="connsiteY29" fmla="*/ 710788 h 1958371"/>
              <a:gd name="connsiteX30" fmla="*/ 477752 w 548090"/>
              <a:gd name="connsiteY30" fmla="*/ 510879 h 1958371"/>
              <a:gd name="connsiteX31" fmla="*/ 485156 w 548090"/>
              <a:gd name="connsiteY31" fmla="*/ 462753 h 1958371"/>
              <a:gd name="connsiteX32" fmla="*/ 488858 w 548090"/>
              <a:gd name="connsiteY32" fmla="*/ 451647 h 1958371"/>
              <a:gd name="connsiteX33" fmla="*/ 481454 w 548090"/>
              <a:gd name="connsiteY33" fmla="*/ 373904 h 1958371"/>
              <a:gd name="connsiteX34" fmla="*/ 477752 w 548090"/>
              <a:gd name="connsiteY34" fmla="*/ 359096 h 1958371"/>
              <a:gd name="connsiteX35" fmla="*/ 462944 w 548090"/>
              <a:gd name="connsiteY35" fmla="*/ 236929 h 1958371"/>
              <a:gd name="connsiteX36" fmla="*/ 451838 w 548090"/>
              <a:gd name="connsiteY36" fmla="*/ 222121 h 1958371"/>
              <a:gd name="connsiteX37" fmla="*/ 440732 w 548090"/>
              <a:gd name="connsiteY37" fmla="*/ 199909 h 1958371"/>
              <a:gd name="connsiteX38" fmla="*/ 437030 w 548090"/>
              <a:gd name="connsiteY38" fmla="*/ 185101 h 1958371"/>
              <a:gd name="connsiteX39" fmla="*/ 414818 w 548090"/>
              <a:gd name="connsiteY39" fmla="*/ 125869 h 1958371"/>
              <a:gd name="connsiteX40" fmla="*/ 433328 w 548090"/>
              <a:gd name="connsiteY40" fmla="*/ 103657 h 1958371"/>
              <a:gd name="connsiteX41" fmla="*/ 444434 w 548090"/>
              <a:gd name="connsiteY41" fmla="*/ 88848 h 1958371"/>
              <a:gd name="connsiteX42" fmla="*/ 477752 w 548090"/>
              <a:gd name="connsiteY42" fmla="*/ 66636 h 1958371"/>
              <a:gd name="connsiteX43" fmla="*/ 496262 w 548090"/>
              <a:gd name="connsiteY43" fmla="*/ 44424 h 1958371"/>
              <a:gd name="connsiteX44" fmla="*/ 533282 w 548090"/>
              <a:gd name="connsiteY44" fmla="*/ 14808 h 1958371"/>
              <a:gd name="connsiteX45" fmla="*/ 548090 w 548090"/>
              <a:gd name="connsiteY45" fmla="*/ 0 h 195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8090" h="1958371">
                <a:moveTo>
                  <a:pt x="18701" y="1958371"/>
                </a:moveTo>
                <a:cubicBezTo>
                  <a:pt x="18491" y="1954807"/>
                  <a:pt x="12352" y="1847645"/>
                  <a:pt x="11297" y="1839906"/>
                </a:cubicBezTo>
                <a:cubicBezTo>
                  <a:pt x="10083" y="1831005"/>
                  <a:pt x="6361" y="1822630"/>
                  <a:pt x="3893" y="1813992"/>
                </a:cubicBezTo>
                <a:cubicBezTo>
                  <a:pt x="-667" y="1722783"/>
                  <a:pt x="-3140" y="1728832"/>
                  <a:pt x="7595" y="1621486"/>
                </a:cubicBezTo>
                <a:cubicBezTo>
                  <a:pt x="10447" y="1592965"/>
                  <a:pt x="18289" y="1588169"/>
                  <a:pt x="29807" y="1562254"/>
                </a:cubicBezTo>
                <a:cubicBezTo>
                  <a:pt x="35205" y="1550109"/>
                  <a:pt x="39045" y="1537301"/>
                  <a:pt x="44615" y="1525234"/>
                </a:cubicBezTo>
                <a:cubicBezTo>
                  <a:pt x="46479" y="1521194"/>
                  <a:pt x="49858" y="1518017"/>
                  <a:pt x="52019" y="1514128"/>
                </a:cubicBezTo>
                <a:cubicBezTo>
                  <a:pt x="56039" y="1506892"/>
                  <a:pt x="58866" y="1499014"/>
                  <a:pt x="63125" y="1491916"/>
                </a:cubicBezTo>
                <a:cubicBezTo>
                  <a:pt x="69992" y="1480470"/>
                  <a:pt x="78341" y="1469965"/>
                  <a:pt x="85337" y="1458597"/>
                </a:cubicBezTo>
                <a:cubicBezTo>
                  <a:pt x="96604" y="1440288"/>
                  <a:pt x="91477" y="1441714"/>
                  <a:pt x="100146" y="1417875"/>
                </a:cubicBezTo>
                <a:cubicBezTo>
                  <a:pt x="102032" y="1412689"/>
                  <a:pt x="104711" y="1407799"/>
                  <a:pt x="107550" y="1403067"/>
                </a:cubicBezTo>
                <a:cubicBezTo>
                  <a:pt x="126282" y="1371847"/>
                  <a:pt x="118999" y="1390787"/>
                  <a:pt x="133464" y="1358643"/>
                </a:cubicBezTo>
                <a:cubicBezTo>
                  <a:pt x="141177" y="1341502"/>
                  <a:pt x="148272" y="1324090"/>
                  <a:pt x="155676" y="1306814"/>
                </a:cubicBezTo>
                <a:cubicBezTo>
                  <a:pt x="159378" y="1298176"/>
                  <a:pt x="161947" y="1288959"/>
                  <a:pt x="166782" y="1280900"/>
                </a:cubicBezTo>
                <a:cubicBezTo>
                  <a:pt x="170484" y="1274730"/>
                  <a:pt x="174873" y="1268923"/>
                  <a:pt x="177888" y="1262390"/>
                </a:cubicBezTo>
                <a:cubicBezTo>
                  <a:pt x="185461" y="1245982"/>
                  <a:pt x="195241" y="1208017"/>
                  <a:pt x="207504" y="1195754"/>
                </a:cubicBezTo>
                <a:cubicBezTo>
                  <a:pt x="254254" y="1149004"/>
                  <a:pt x="185742" y="1219452"/>
                  <a:pt x="237120" y="1158733"/>
                </a:cubicBezTo>
                <a:cubicBezTo>
                  <a:pt x="245011" y="1149407"/>
                  <a:pt x="254749" y="1141795"/>
                  <a:pt x="263035" y="1132819"/>
                </a:cubicBezTo>
                <a:cubicBezTo>
                  <a:pt x="269572" y="1125737"/>
                  <a:pt x="274342" y="1117010"/>
                  <a:pt x="281545" y="1110607"/>
                </a:cubicBezTo>
                <a:cubicBezTo>
                  <a:pt x="285670" y="1106941"/>
                  <a:pt x="291761" y="1106264"/>
                  <a:pt x="296353" y="1103203"/>
                </a:cubicBezTo>
                <a:cubicBezTo>
                  <a:pt x="302927" y="1098820"/>
                  <a:pt x="308352" y="1092871"/>
                  <a:pt x="314863" y="1088395"/>
                </a:cubicBezTo>
                <a:cubicBezTo>
                  <a:pt x="380352" y="1043372"/>
                  <a:pt x="332643" y="1082145"/>
                  <a:pt x="381499" y="1040269"/>
                </a:cubicBezTo>
                <a:cubicBezTo>
                  <a:pt x="385201" y="1032865"/>
                  <a:pt x="388108" y="1025007"/>
                  <a:pt x="392605" y="1018057"/>
                </a:cubicBezTo>
                <a:cubicBezTo>
                  <a:pt x="401723" y="1003965"/>
                  <a:pt x="415988" y="992918"/>
                  <a:pt x="422222" y="977334"/>
                </a:cubicBezTo>
                <a:cubicBezTo>
                  <a:pt x="432298" y="952143"/>
                  <a:pt x="426207" y="964522"/>
                  <a:pt x="440732" y="940314"/>
                </a:cubicBezTo>
                <a:lnTo>
                  <a:pt x="451838" y="895890"/>
                </a:lnTo>
                <a:cubicBezTo>
                  <a:pt x="453072" y="890954"/>
                  <a:pt x="453931" y="885909"/>
                  <a:pt x="455540" y="881082"/>
                </a:cubicBezTo>
                <a:lnTo>
                  <a:pt x="459242" y="869976"/>
                </a:lnTo>
                <a:cubicBezTo>
                  <a:pt x="461084" y="858925"/>
                  <a:pt x="466646" y="827412"/>
                  <a:pt x="466646" y="818147"/>
                </a:cubicBezTo>
                <a:cubicBezTo>
                  <a:pt x="466646" y="782339"/>
                  <a:pt x="464178" y="746574"/>
                  <a:pt x="462944" y="710788"/>
                </a:cubicBezTo>
                <a:cubicBezTo>
                  <a:pt x="475091" y="431399"/>
                  <a:pt x="455797" y="613334"/>
                  <a:pt x="477752" y="510879"/>
                </a:cubicBezTo>
                <a:cubicBezTo>
                  <a:pt x="486929" y="468053"/>
                  <a:pt x="475696" y="510055"/>
                  <a:pt x="485156" y="462753"/>
                </a:cubicBezTo>
                <a:cubicBezTo>
                  <a:pt x="485921" y="458927"/>
                  <a:pt x="487624" y="455349"/>
                  <a:pt x="488858" y="451647"/>
                </a:cubicBezTo>
                <a:cubicBezTo>
                  <a:pt x="486390" y="425733"/>
                  <a:pt x="484556" y="399750"/>
                  <a:pt x="481454" y="373904"/>
                </a:cubicBezTo>
                <a:cubicBezTo>
                  <a:pt x="480848" y="368852"/>
                  <a:pt x="478433" y="364138"/>
                  <a:pt x="477752" y="359096"/>
                </a:cubicBezTo>
                <a:cubicBezTo>
                  <a:pt x="472259" y="318445"/>
                  <a:pt x="470569" y="277234"/>
                  <a:pt x="462944" y="236929"/>
                </a:cubicBezTo>
                <a:cubicBezTo>
                  <a:pt x="461797" y="230867"/>
                  <a:pt x="455012" y="227412"/>
                  <a:pt x="451838" y="222121"/>
                </a:cubicBezTo>
                <a:cubicBezTo>
                  <a:pt x="447579" y="215023"/>
                  <a:pt x="443806" y="207595"/>
                  <a:pt x="440732" y="199909"/>
                </a:cubicBezTo>
                <a:cubicBezTo>
                  <a:pt x="438842" y="195185"/>
                  <a:pt x="438526" y="189964"/>
                  <a:pt x="437030" y="185101"/>
                </a:cubicBezTo>
                <a:cubicBezTo>
                  <a:pt x="426792" y="151826"/>
                  <a:pt x="427453" y="155351"/>
                  <a:pt x="414818" y="125869"/>
                </a:cubicBezTo>
                <a:cubicBezTo>
                  <a:pt x="420988" y="118465"/>
                  <a:pt x="427307" y="111183"/>
                  <a:pt x="433328" y="103657"/>
                </a:cubicBezTo>
                <a:cubicBezTo>
                  <a:pt x="437182" y="98839"/>
                  <a:pt x="439694" y="92798"/>
                  <a:pt x="444434" y="88848"/>
                </a:cubicBezTo>
                <a:cubicBezTo>
                  <a:pt x="454688" y="80303"/>
                  <a:pt x="469207" y="76890"/>
                  <a:pt x="477752" y="66636"/>
                </a:cubicBezTo>
                <a:cubicBezTo>
                  <a:pt x="483922" y="59232"/>
                  <a:pt x="489216" y="51000"/>
                  <a:pt x="496262" y="44424"/>
                </a:cubicBezTo>
                <a:cubicBezTo>
                  <a:pt x="507815" y="33641"/>
                  <a:pt x="521284" y="25092"/>
                  <a:pt x="533282" y="14808"/>
                </a:cubicBezTo>
                <a:cubicBezTo>
                  <a:pt x="538582" y="10265"/>
                  <a:pt x="548090" y="0"/>
                  <a:pt x="548090" y="0"/>
                </a:cubicBezTo>
              </a:path>
            </a:pathLst>
          </a:custGeom>
          <a:noFill/>
          <a:ln w="190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F16F136B-9CEA-F7F2-B4D2-E15CE9C44AFC}"/>
              </a:ext>
            </a:extLst>
          </p:cNvPr>
          <p:cNvSpPr/>
          <p:nvPr/>
        </p:nvSpPr>
        <p:spPr>
          <a:xfrm>
            <a:off x="1585273" y="2051276"/>
            <a:ext cx="1239716" cy="342900"/>
          </a:xfrm>
          <a:custGeom>
            <a:avLst/>
            <a:gdLst>
              <a:gd name="connsiteX0" fmla="*/ 1239716 w 1239716"/>
              <a:gd name="connsiteY0" fmla="*/ 0 h 342900"/>
              <a:gd name="connsiteX1" fmla="*/ 1037493 w 1239716"/>
              <a:gd name="connsiteY1" fmla="*/ 35169 h 342900"/>
              <a:gd name="connsiteX2" fmla="*/ 1002323 w 1239716"/>
              <a:gd name="connsiteY2" fmla="*/ 70339 h 342900"/>
              <a:gd name="connsiteX3" fmla="*/ 879231 w 1239716"/>
              <a:gd name="connsiteY3" fmla="*/ 158262 h 342900"/>
              <a:gd name="connsiteX4" fmla="*/ 738554 w 1239716"/>
              <a:gd name="connsiteY4" fmla="*/ 184639 h 342900"/>
              <a:gd name="connsiteX5" fmla="*/ 659423 w 1239716"/>
              <a:gd name="connsiteY5" fmla="*/ 211016 h 342900"/>
              <a:gd name="connsiteX6" fmla="*/ 562708 w 1239716"/>
              <a:gd name="connsiteY6" fmla="*/ 254977 h 342900"/>
              <a:gd name="connsiteX7" fmla="*/ 342900 w 1239716"/>
              <a:gd name="connsiteY7" fmla="*/ 290146 h 342900"/>
              <a:gd name="connsiteX8" fmla="*/ 263769 w 1239716"/>
              <a:gd name="connsiteY8" fmla="*/ 316523 h 342900"/>
              <a:gd name="connsiteX9" fmla="*/ 193431 w 1239716"/>
              <a:gd name="connsiteY9" fmla="*/ 342900 h 342900"/>
              <a:gd name="connsiteX10" fmla="*/ 0 w 1239716"/>
              <a:gd name="connsiteY10" fmla="*/ 33410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9716" h="342900">
                <a:moveTo>
                  <a:pt x="1239716" y="0"/>
                </a:moveTo>
                <a:cubicBezTo>
                  <a:pt x="1216298" y="2602"/>
                  <a:pt x="1085978" y="2846"/>
                  <a:pt x="1037493" y="35169"/>
                </a:cubicBezTo>
                <a:cubicBezTo>
                  <a:pt x="1023698" y="44366"/>
                  <a:pt x="1014714" y="59324"/>
                  <a:pt x="1002323" y="70339"/>
                </a:cubicBezTo>
                <a:cubicBezTo>
                  <a:pt x="974499" y="95071"/>
                  <a:pt x="904898" y="146184"/>
                  <a:pt x="879231" y="158262"/>
                </a:cubicBezTo>
                <a:cubicBezTo>
                  <a:pt x="845501" y="174135"/>
                  <a:pt x="774669" y="180124"/>
                  <a:pt x="738554" y="184639"/>
                </a:cubicBezTo>
                <a:cubicBezTo>
                  <a:pt x="712177" y="193431"/>
                  <a:pt x="684979" y="200064"/>
                  <a:pt x="659423" y="211016"/>
                </a:cubicBezTo>
                <a:cubicBezTo>
                  <a:pt x="597027" y="237757"/>
                  <a:pt x="634429" y="241936"/>
                  <a:pt x="562708" y="254977"/>
                </a:cubicBezTo>
                <a:cubicBezTo>
                  <a:pt x="425214" y="279977"/>
                  <a:pt x="498431" y="267928"/>
                  <a:pt x="342900" y="290146"/>
                </a:cubicBezTo>
                <a:cubicBezTo>
                  <a:pt x="266461" y="328367"/>
                  <a:pt x="352399" y="289253"/>
                  <a:pt x="263769" y="316523"/>
                </a:cubicBezTo>
                <a:cubicBezTo>
                  <a:pt x="239836" y="323887"/>
                  <a:pt x="216877" y="334108"/>
                  <a:pt x="193431" y="342900"/>
                </a:cubicBezTo>
                <a:lnTo>
                  <a:pt x="0" y="334108"/>
                </a:lnTo>
              </a:path>
            </a:pathLst>
          </a:custGeom>
          <a:ln w="19050">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1D418062-2019-0005-088F-9D8E530EE0D6}"/>
              </a:ext>
            </a:extLst>
          </p:cNvPr>
          <p:cNvSpPr txBox="1"/>
          <p:nvPr/>
        </p:nvSpPr>
        <p:spPr>
          <a:xfrm>
            <a:off x="4434061" y="5931017"/>
            <a:ext cx="1555234" cy="261610"/>
          </a:xfrm>
          <a:prstGeom prst="rect">
            <a:avLst/>
          </a:prstGeom>
          <a:noFill/>
        </p:spPr>
        <p:txBody>
          <a:bodyPr wrap="none" rtlCol="0">
            <a:spAutoFit/>
          </a:bodyPr>
          <a:lstStyle/>
          <a:p>
            <a:r>
              <a:rPr lang="en-US" sz="1100" i="1" dirty="0">
                <a:solidFill>
                  <a:srgbClr val="0000FF"/>
                </a:solidFill>
              </a:rPr>
              <a:t>Scale:  See mile marker</a:t>
            </a:r>
          </a:p>
        </p:txBody>
      </p:sp>
    </p:spTree>
    <p:extLst>
      <p:ext uri="{BB962C8B-B14F-4D97-AF65-F5344CB8AC3E}">
        <p14:creationId xmlns:p14="http://schemas.microsoft.com/office/powerpoint/2010/main" val="4289032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EFC38-D116-D7FF-9104-8EF5775DD094}"/>
              </a:ext>
            </a:extLst>
          </p:cNvPr>
          <p:cNvSpPr>
            <a:spLocks noGrp="1"/>
          </p:cNvSpPr>
          <p:nvPr>
            <p:ph type="title"/>
          </p:nvPr>
        </p:nvSpPr>
        <p:spPr>
          <a:xfrm>
            <a:off x="628650" y="145488"/>
            <a:ext cx="7886700" cy="464112"/>
          </a:xfrm>
        </p:spPr>
        <p:txBody>
          <a:bodyPr>
            <a:normAutofit fontScale="90000"/>
          </a:bodyPr>
          <a:lstStyle/>
          <a:p>
            <a:r>
              <a:rPr lang="en-US" sz="3600" dirty="0"/>
              <a:t>Original Canal with Towpath near Golf Course</a:t>
            </a:r>
          </a:p>
        </p:txBody>
      </p:sp>
      <p:sp>
        <p:nvSpPr>
          <p:cNvPr id="3" name="Slide Number Placeholder 2">
            <a:extLst>
              <a:ext uri="{FF2B5EF4-FFF2-40B4-BE49-F238E27FC236}">
                <a16:creationId xmlns:a16="http://schemas.microsoft.com/office/drawing/2014/main" id="{C2BD85B5-5D5E-A125-0897-3606504407CF}"/>
              </a:ext>
            </a:extLst>
          </p:cNvPr>
          <p:cNvSpPr>
            <a:spLocks noGrp="1"/>
          </p:cNvSpPr>
          <p:nvPr>
            <p:ph type="sldNum" sz="quarter" idx="12"/>
          </p:nvPr>
        </p:nvSpPr>
        <p:spPr/>
        <p:txBody>
          <a:bodyPr/>
          <a:lstStyle/>
          <a:p>
            <a:fld id="{BD3B2A05-6373-4037-9133-FDE3B40E1D74}" type="slidenum">
              <a:rPr lang="en-US" smtClean="0"/>
              <a:t>32</a:t>
            </a:fld>
            <a:endParaRPr lang="en-US"/>
          </a:p>
        </p:txBody>
      </p:sp>
      <p:pic>
        <p:nvPicPr>
          <p:cNvPr id="7" name="Picture 6">
            <a:extLst>
              <a:ext uri="{FF2B5EF4-FFF2-40B4-BE49-F238E27FC236}">
                <a16:creationId xmlns:a16="http://schemas.microsoft.com/office/drawing/2014/main" id="{B290A5F5-5D08-4F0F-C910-2C95208B5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55" y="750853"/>
            <a:ext cx="3291840" cy="2468880"/>
          </a:xfrm>
          <a:prstGeom prst="rect">
            <a:avLst/>
          </a:prstGeom>
        </p:spPr>
      </p:pic>
      <p:pic>
        <p:nvPicPr>
          <p:cNvPr id="9" name="Picture 8">
            <a:extLst>
              <a:ext uri="{FF2B5EF4-FFF2-40B4-BE49-F238E27FC236}">
                <a16:creationId xmlns:a16="http://schemas.microsoft.com/office/drawing/2014/main" id="{EAA4DA60-5C49-9927-FB63-DAFC990FE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744" y="3545551"/>
            <a:ext cx="3985309" cy="2988982"/>
          </a:xfrm>
          <a:prstGeom prst="rect">
            <a:avLst/>
          </a:prstGeom>
        </p:spPr>
      </p:pic>
      <p:pic>
        <p:nvPicPr>
          <p:cNvPr id="11" name="Picture 10">
            <a:extLst>
              <a:ext uri="{FF2B5EF4-FFF2-40B4-BE49-F238E27FC236}">
                <a16:creationId xmlns:a16="http://schemas.microsoft.com/office/drawing/2014/main" id="{A8FB750C-9667-9402-2489-962BE5A03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706" y="906936"/>
            <a:ext cx="2979133" cy="2234350"/>
          </a:xfrm>
          <a:prstGeom prst="rect">
            <a:avLst/>
          </a:prstGeom>
        </p:spPr>
      </p:pic>
      <p:sp>
        <p:nvSpPr>
          <p:cNvPr id="12" name="TextBox 11">
            <a:extLst>
              <a:ext uri="{FF2B5EF4-FFF2-40B4-BE49-F238E27FC236}">
                <a16:creationId xmlns:a16="http://schemas.microsoft.com/office/drawing/2014/main" id="{DD2A233A-0FF2-3654-2F4E-9A654251FCD1}"/>
              </a:ext>
            </a:extLst>
          </p:cNvPr>
          <p:cNvSpPr txBox="1"/>
          <p:nvPr/>
        </p:nvSpPr>
        <p:spPr>
          <a:xfrm>
            <a:off x="5148860" y="6482477"/>
            <a:ext cx="2695803" cy="369332"/>
          </a:xfrm>
          <a:prstGeom prst="rect">
            <a:avLst/>
          </a:prstGeom>
          <a:noFill/>
        </p:spPr>
        <p:txBody>
          <a:bodyPr wrap="none" rtlCol="0">
            <a:spAutoFit/>
          </a:bodyPr>
          <a:lstStyle/>
          <a:p>
            <a:r>
              <a:rPr lang="en-US" dirty="0"/>
              <a:t>Canal South of Golf Course</a:t>
            </a:r>
          </a:p>
        </p:txBody>
      </p:sp>
      <p:sp>
        <p:nvSpPr>
          <p:cNvPr id="13" name="TextBox 12">
            <a:extLst>
              <a:ext uri="{FF2B5EF4-FFF2-40B4-BE49-F238E27FC236}">
                <a16:creationId xmlns:a16="http://schemas.microsoft.com/office/drawing/2014/main" id="{9188BC56-566F-7B79-5E6D-A9D99E4CE999}"/>
              </a:ext>
            </a:extLst>
          </p:cNvPr>
          <p:cNvSpPr txBox="1"/>
          <p:nvPr/>
        </p:nvSpPr>
        <p:spPr>
          <a:xfrm>
            <a:off x="4999921" y="3104019"/>
            <a:ext cx="2748701" cy="369332"/>
          </a:xfrm>
          <a:prstGeom prst="rect">
            <a:avLst/>
          </a:prstGeom>
          <a:noFill/>
        </p:spPr>
        <p:txBody>
          <a:bodyPr wrap="none" rtlCol="0">
            <a:spAutoFit/>
          </a:bodyPr>
          <a:lstStyle/>
          <a:p>
            <a:r>
              <a:rPr lang="en-US" dirty="0"/>
              <a:t>Canal North on Golf Course</a:t>
            </a:r>
          </a:p>
        </p:txBody>
      </p:sp>
      <p:sp>
        <p:nvSpPr>
          <p:cNvPr id="14" name="TextBox 13">
            <a:extLst>
              <a:ext uri="{FF2B5EF4-FFF2-40B4-BE49-F238E27FC236}">
                <a16:creationId xmlns:a16="http://schemas.microsoft.com/office/drawing/2014/main" id="{397D3E65-CCAE-2698-71C0-BAAC2A10421F}"/>
              </a:ext>
            </a:extLst>
          </p:cNvPr>
          <p:cNvSpPr txBox="1"/>
          <p:nvPr/>
        </p:nvSpPr>
        <p:spPr>
          <a:xfrm>
            <a:off x="889912" y="3158051"/>
            <a:ext cx="2962349" cy="369332"/>
          </a:xfrm>
          <a:prstGeom prst="rect">
            <a:avLst/>
          </a:prstGeom>
          <a:noFill/>
        </p:spPr>
        <p:txBody>
          <a:bodyPr wrap="none" rtlCol="0">
            <a:spAutoFit/>
          </a:bodyPr>
          <a:lstStyle/>
          <a:p>
            <a:r>
              <a:rPr lang="en-US" dirty="0"/>
              <a:t>Canal South from Westford St</a:t>
            </a:r>
          </a:p>
        </p:txBody>
      </p:sp>
      <p:pic>
        <p:nvPicPr>
          <p:cNvPr id="5" name="Picture 4">
            <a:extLst>
              <a:ext uri="{FF2B5EF4-FFF2-40B4-BE49-F238E27FC236}">
                <a16:creationId xmlns:a16="http://schemas.microsoft.com/office/drawing/2014/main" id="{647E7750-5058-8466-BC28-97EE55D5E4BD}"/>
              </a:ext>
            </a:extLst>
          </p:cNvPr>
          <p:cNvPicPr>
            <a:picLocks noChangeAspect="1"/>
          </p:cNvPicPr>
          <p:nvPr/>
        </p:nvPicPr>
        <p:blipFill rotWithShape="1">
          <a:blip r:embed="rId5">
            <a:extLst>
              <a:ext uri="{28A0092B-C50C-407E-A947-70E740481C1C}">
                <a14:useLocalDpi xmlns:a14="http://schemas.microsoft.com/office/drawing/2010/main" val="0"/>
              </a:ext>
            </a:extLst>
          </a:blip>
          <a:srcRect l="21961" r="13356"/>
          <a:stretch/>
        </p:blipFill>
        <p:spPr>
          <a:xfrm rot="5400000">
            <a:off x="698255" y="3457093"/>
            <a:ext cx="2850131" cy="3304749"/>
          </a:xfrm>
          <a:prstGeom prst="rect">
            <a:avLst/>
          </a:prstGeom>
        </p:spPr>
      </p:pic>
      <p:sp>
        <p:nvSpPr>
          <p:cNvPr id="6" name="TextBox 5">
            <a:extLst>
              <a:ext uri="{FF2B5EF4-FFF2-40B4-BE49-F238E27FC236}">
                <a16:creationId xmlns:a16="http://schemas.microsoft.com/office/drawing/2014/main" id="{B41236F6-892D-05A3-216F-5F51444494EC}"/>
              </a:ext>
            </a:extLst>
          </p:cNvPr>
          <p:cNvSpPr txBox="1"/>
          <p:nvPr/>
        </p:nvSpPr>
        <p:spPr>
          <a:xfrm>
            <a:off x="720949" y="6502355"/>
            <a:ext cx="2911053" cy="369332"/>
          </a:xfrm>
          <a:prstGeom prst="rect">
            <a:avLst/>
          </a:prstGeom>
          <a:noFill/>
        </p:spPr>
        <p:txBody>
          <a:bodyPr wrap="none" rtlCol="0">
            <a:spAutoFit/>
          </a:bodyPr>
          <a:lstStyle/>
          <a:p>
            <a:r>
              <a:rPr lang="en-US" dirty="0"/>
              <a:t>“Paper street” to Golf Course</a:t>
            </a:r>
          </a:p>
        </p:txBody>
      </p:sp>
      <p:sp>
        <p:nvSpPr>
          <p:cNvPr id="8" name="TextBox 7">
            <a:extLst>
              <a:ext uri="{FF2B5EF4-FFF2-40B4-BE49-F238E27FC236}">
                <a16:creationId xmlns:a16="http://schemas.microsoft.com/office/drawing/2014/main" id="{19174C9E-668C-DD57-6207-609D7D5C13E8}"/>
              </a:ext>
            </a:extLst>
          </p:cNvPr>
          <p:cNvSpPr txBox="1"/>
          <p:nvPr/>
        </p:nvSpPr>
        <p:spPr>
          <a:xfrm flipH="1">
            <a:off x="7987349" y="2650921"/>
            <a:ext cx="1156651" cy="461665"/>
          </a:xfrm>
          <a:prstGeom prst="rect">
            <a:avLst/>
          </a:prstGeom>
          <a:noFill/>
        </p:spPr>
        <p:txBody>
          <a:bodyPr wrap="square" rtlCol="0">
            <a:spAutoFit/>
          </a:bodyPr>
          <a:lstStyle/>
          <a:p>
            <a:pPr algn="ctr"/>
            <a:r>
              <a:rPr lang="en-US" sz="1200" dirty="0"/>
              <a:t>Towpath</a:t>
            </a:r>
            <a:br>
              <a:rPr lang="en-US" sz="1200" dirty="0"/>
            </a:br>
            <a:r>
              <a:rPr lang="en-US" sz="1200" dirty="0"/>
              <a:t>Side</a:t>
            </a:r>
          </a:p>
        </p:txBody>
      </p:sp>
      <p:cxnSp>
        <p:nvCxnSpPr>
          <p:cNvPr id="10" name="Straight Arrow Connector 9">
            <a:extLst>
              <a:ext uri="{FF2B5EF4-FFF2-40B4-BE49-F238E27FC236}">
                <a16:creationId xmlns:a16="http://schemas.microsoft.com/office/drawing/2014/main" id="{16FA26EC-851B-B337-674B-CAD716F97B61}"/>
              </a:ext>
            </a:extLst>
          </p:cNvPr>
          <p:cNvCxnSpPr>
            <a:cxnSpLocks/>
            <a:stCxn id="8" idx="2"/>
          </p:cNvCxnSpPr>
          <p:nvPr/>
        </p:nvCxnSpPr>
        <p:spPr>
          <a:xfrm flipH="1">
            <a:off x="8438606" y="3112586"/>
            <a:ext cx="127068" cy="31641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2262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9BF5D-AEDB-86A0-33AA-E5821E5CE84A}"/>
              </a:ext>
            </a:extLst>
          </p:cNvPr>
          <p:cNvSpPr>
            <a:spLocks noGrp="1"/>
          </p:cNvSpPr>
          <p:nvPr>
            <p:ph type="title"/>
          </p:nvPr>
        </p:nvSpPr>
        <p:spPr/>
        <p:txBody>
          <a:bodyPr/>
          <a:lstStyle/>
          <a:p>
            <a:r>
              <a:rPr lang="en-US" dirty="0"/>
              <a:t>Historic Link to Thoreau </a:t>
            </a:r>
          </a:p>
        </p:txBody>
      </p:sp>
      <p:sp>
        <p:nvSpPr>
          <p:cNvPr id="3" name="Content Placeholder 2">
            <a:extLst>
              <a:ext uri="{FF2B5EF4-FFF2-40B4-BE49-F238E27FC236}">
                <a16:creationId xmlns:a16="http://schemas.microsoft.com/office/drawing/2014/main" id="{40F0E1CD-8A1E-4497-A8BE-E5C7EAE5621E}"/>
              </a:ext>
            </a:extLst>
          </p:cNvPr>
          <p:cNvSpPr>
            <a:spLocks noGrp="1"/>
          </p:cNvSpPr>
          <p:nvPr>
            <p:ph idx="1"/>
          </p:nvPr>
        </p:nvSpPr>
        <p:spPr>
          <a:xfrm>
            <a:off x="628650" y="1549535"/>
            <a:ext cx="7886700" cy="5066418"/>
          </a:xfrm>
        </p:spPr>
        <p:txBody>
          <a:bodyPr>
            <a:normAutofit fontScale="85000" lnSpcReduction="20000"/>
          </a:bodyPr>
          <a:lstStyle/>
          <a:p>
            <a:r>
              <a:rPr lang="en-US" dirty="0"/>
              <a:t>In 1839 Henry David Thoreau took a trip in a small dory from Concord MA to the Merrimac River and wrote a book * about his travels.</a:t>
            </a:r>
          </a:p>
          <a:p>
            <a:pPr marL="0" marR="0">
              <a:spcAft>
                <a:spcPts val="0"/>
              </a:spcAft>
            </a:pPr>
            <a:r>
              <a:rPr lang="en-US" dirty="0"/>
              <a:t>An ardent naturalist, he preferred the natural Concord River</a:t>
            </a:r>
            <a:br>
              <a:rPr lang="en-US" dirty="0"/>
            </a:br>
            <a:r>
              <a:rPr lang="en-US" dirty="0"/>
              <a:t>   over the new canal, but he noted:</a:t>
            </a:r>
          </a:p>
          <a:p>
            <a:pPr marL="457200" lvl="1" indent="0">
              <a:buNone/>
            </a:pPr>
            <a:r>
              <a:rPr lang="en-US" sz="2600" dirty="0">
                <a:effectLst/>
                <a:latin typeface="Times New Roman" panose="02020603050405020304" pitchFamily="18" charset="0"/>
                <a:ea typeface="Calibri" panose="020F0502020204030204" pitchFamily="34" charset="0"/>
              </a:rPr>
              <a:t>"in the lapse of ages, Nature will recover . . . and gradually plant fit shrubs and flowers along its borders. Already the kingfisher sat upon a pine over the water, and the bream and pickerel swam below. Thus all works pass directly out of the hands of the architect </a:t>
            </a:r>
            <a:r>
              <a:rPr lang="en-US" sz="2600" kern="0" dirty="0">
                <a:effectLst/>
                <a:latin typeface="Times New Roman" panose="02020603050405020304" pitchFamily="18" charset="0"/>
                <a:ea typeface="Calibri" panose="020F0502020204030204" pitchFamily="34" charset="0"/>
              </a:rPr>
              <a:t>into the hands of Nature, to be perfected." </a:t>
            </a:r>
            <a:endParaRPr lang="en-US" sz="4600" dirty="0"/>
          </a:p>
          <a:p>
            <a:r>
              <a:rPr lang="en-US" dirty="0"/>
              <a:t>One of the best sections of the canal on which Thoreau journeyed in 1839 still exists in Lowell, mellowed back to nature by the passage of two centuries of benign neglect. </a:t>
            </a:r>
          </a:p>
          <a:p>
            <a:r>
              <a:rPr lang="en-US" dirty="0"/>
              <a:t>Lowell's proposed MC Heritage Park will memorialize </a:t>
            </a:r>
            <a:br>
              <a:rPr lang="en-US" dirty="0"/>
            </a:br>
            <a:r>
              <a:rPr lang="en-US" dirty="0"/>
              <a:t>this inspiring author, his trip, and the low cost water transport that made Lowell competitive with Manchester England.</a:t>
            </a:r>
          </a:p>
        </p:txBody>
      </p:sp>
      <p:sp>
        <p:nvSpPr>
          <p:cNvPr id="4" name="Slide Number Placeholder 3">
            <a:extLst>
              <a:ext uri="{FF2B5EF4-FFF2-40B4-BE49-F238E27FC236}">
                <a16:creationId xmlns:a16="http://schemas.microsoft.com/office/drawing/2014/main" id="{D04647A9-D51C-1DDB-178B-2B9DAB8143D5}"/>
              </a:ext>
            </a:extLst>
          </p:cNvPr>
          <p:cNvSpPr>
            <a:spLocks noGrp="1"/>
          </p:cNvSpPr>
          <p:nvPr>
            <p:ph type="sldNum" sz="quarter" idx="12"/>
          </p:nvPr>
        </p:nvSpPr>
        <p:spPr/>
        <p:txBody>
          <a:bodyPr/>
          <a:lstStyle/>
          <a:p>
            <a:fld id="{BD3B2A05-6373-4037-9133-FDE3B40E1D74}" type="slidenum">
              <a:rPr lang="en-US" smtClean="0"/>
              <a:t>33</a:t>
            </a:fld>
            <a:endParaRPr lang="en-US"/>
          </a:p>
        </p:txBody>
      </p:sp>
      <p:sp>
        <p:nvSpPr>
          <p:cNvPr id="5" name="TextBox 4">
            <a:extLst>
              <a:ext uri="{FF2B5EF4-FFF2-40B4-BE49-F238E27FC236}">
                <a16:creationId xmlns:a16="http://schemas.microsoft.com/office/drawing/2014/main" id="{47CDCB94-03F8-491F-BDEC-5612D514F67F}"/>
              </a:ext>
            </a:extLst>
          </p:cNvPr>
          <p:cNvSpPr txBox="1"/>
          <p:nvPr/>
        </p:nvSpPr>
        <p:spPr>
          <a:xfrm>
            <a:off x="3340487" y="6348962"/>
            <a:ext cx="4862357" cy="338554"/>
          </a:xfrm>
          <a:prstGeom prst="rect">
            <a:avLst/>
          </a:prstGeom>
          <a:noFill/>
        </p:spPr>
        <p:txBody>
          <a:bodyPr wrap="none" rtlCol="0">
            <a:spAutoFit/>
          </a:bodyPr>
          <a:lstStyle/>
          <a:p>
            <a:r>
              <a:rPr lang="en-US" sz="1600" dirty="0"/>
              <a:t>*  “A Week on the Concord and Merrimack Rivers”, 1839</a:t>
            </a:r>
          </a:p>
        </p:txBody>
      </p:sp>
    </p:spTree>
    <p:extLst>
      <p:ext uri="{BB962C8B-B14F-4D97-AF65-F5344CB8AC3E}">
        <p14:creationId xmlns:p14="http://schemas.microsoft.com/office/powerpoint/2010/main" val="2502390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09D6F-7C30-3A9C-0B53-863C8349A77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61769D8-2C35-C076-1382-F71F7D5FD194}"/>
              </a:ext>
            </a:extLst>
          </p:cNvPr>
          <p:cNvSpPr>
            <a:spLocks noGrp="1"/>
          </p:cNvSpPr>
          <p:nvPr>
            <p:ph idx="1"/>
          </p:nvPr>
        </p:nvSpPr>
        <p:spPr>
          <a:xfrm>
            <a:off x="514350" y="1822520"/>
            <a:ext cx="7886700" cy="4716393"/>
          </a:xfrm>
        </p:spPr>
        <p:txBody>
          <a:bodyPr>
            <a:normAutofit fontScale="92500" lnSpcReduction="20000"/>
          </a:bodyPr>
          <a:lstStyle/>
          <a:p>
            <a:r>
              <a:rPr lang="en-US" dirty="0"/>
              <a:t>This project is just early concept work</a:t>
            </a:r>
          </a:p>
          <a:p>
            <a:r>
              <a:rPr lang="en-US" dirty="0"/>
              <a:t>Trail from BFRT to schools looks </a:t>
            </a:r>
            <a:r>
              <a:rPr lang="en-US" i="1" dirty="0"/>
              <a:t>relatively</a:t>
            </a:r>
            <a:r>
              <a:rPr lang="en-US" dirty="0"/>
              <a:t> easy</a:t>
            </a:r>
          </a:p>
          <a:p>
            <a:pPr lvl="1"/>
            <a:r>
              <a:rPr lang="en-US" dirty="0"/>
              <a:t>Includes safe routes to school, a park, and a nature trail</a:t>
            </a:r>
          </a:p>
          <a:p>
            <a:r>
              <a:rPr lang="en-US" dirty="0"/>
              <a:t>Harder from schools to city streets or canal</a:t>
            </a:r>
          </a:p>
          <a:p>
            <a:pPr lvl="1"/>
            <a:r>
              <a:rPr lang="en-US" dirty="0"/>
              <a:t>Some engineering needed for wet and steep parts</a:t>
            </a:r>
          </a:p>
          <a:p>
            <a:r>
              <a:rPr lang="en-US" dirty="0"/>
              <a:t>Three options for northern end</a:t>
            </a:r>
          </a:p>
          <a:p>
            <a:pPr lvl="1"/>
            <a:r>
              <a:rPr lang="en-US" dirty="0"/>
              <a:t> Two include a quarter mile of original canal </a:t>
            </a:r>
          </a:p>
          <a:p>
            <a:r>
              <a:rPr lang="en-US" dirty="0"/>
              <a:t>Most land is owned by city or the electric companies</a:t>
            </a:r>
          </a:p>
          <a:p>
            <a:pPr lvl="1"/>
            <a:r>
              <a:rPr lang="en-US" dirty="0"/>
              <a:t>A few privately owned parcels may need easement</a:t>
            </a:r>
          </a:p>
          <a:p>
            <a:pPr lvl="1"/>
            <a:r>
              <a:rPr lang="en-US" dirty="0"/>
              <a:t>Canal routes need an easement from Eastern Salt Co.</a:t>
            </a:r>
          </a:p>
          <a:p>
            <a:pPr lvl="2"/>
            <a:r>
              <a:rPr lang="en-US" dirty="0"/>
              <a:t>Encouraging news: This is a family owned company </a:t>
            </a:r>
            <a:br>
              <a:rPr lang="en-US" dirty="0"/>
            </a:br>
            <a:r>
              <a:rPr lang="en-US" dirty="0"/>
              <a:t>with national HQ on Middle St in downtown Lowell</a:t>
            </a:r>
          </a:p>
          <a:p>
            <a:r>
              <a:rPr lang="en-US" dirty="0"/>
              <a:t>More work to be done</a:t>
            </a:r>
          </a:p>
        </p:txBody>
      </p:sp>
      <p:sp>
        <p:nvSpPr>
          <p:cNvPr id="4" name="Slide Number Placeholder 3">
            <a:extLst>
              <a:ext uri="{FF2B5EF4-FFF2-40B4-BE49-F238E27FC236}">
                <a16:creationId xmlns:a16="http://schemas.microsoft.com/office/drawing/2014/main" id="{90EAF1C4-2AA8-B471-7C09-DF3AF30EE338}"/>
              </a:ext>
            </a:extLst>
          </p:cNvPr>
          <p:cNvSpPr>
            <a:spLocks noGrp="1"/>
          </p:cNvSpPr>
          <p:nvPr>
            <p:ph type="sldNum" sz="quarter" idx="12"/>
          </p:nvPr>
        </p:nvSpPr>
        <p:spPr/>
        <p:txBody>
          <a:bodyPr/>
          <a:lstStyle/>
          <a:p>
            <a:fld id="{BD3B2A05-6373-4037-9133-FDE3B40E1D74}" type="slidenum">
              <a:rPr lang="en-US" smtClean="0"/>
              <a:t>34</a:t>
            </a:fld>
            <a:endParaRPr lang="en-US"/>
          </a:p>
        </p:txBody>
      </p:sp>
    </p:spTree>
    <p:extLst>
      <p:ext uri="{BB962C8B-B14F-4D97-AF65-F5344CB8AC3E}">
        <p14:creationId xmlns:p14="http://schemas.microsoft.com/office/powerpoint/2010/main" val="1799199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21B52-DFFE-7495-299D-33A20949F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28E68-F143-A51E-20CE-C714B0101A9D}"/>
              </a:ext>
            </a:extLst>
          </p:cNvPr>
          <p:cNvSpPr>
            <a:spLocks noGrp="1"/>
          </p:cNvSpPr>
          <p:nvPr>
            <p:ph type="ctrTitle"/>
          </p:nvPr>
        </p:nvSpPr>
        <p:spPr>
          <a:xfrm>
            <a:off x="685800" y="1122363"/>
            <a:ext cx="7772400" cy="1381124"/>
          </a:xfrm>
        </p:spPr>
        <p:txBody>
          <a:bodyPr/>
          <a:lstStyle/>
          <a:p>
            <a:r>
              <a:rPr lang="en-US" dirty="0"/>
              <a:t>Third Project</a:t>
            </a:r>
          </a:p>
        </p:txBody>
      </p:sp>
      <p:sp>
        <p:nvSpPr>
          <p:cNvPr id="3" name="Subtitle 2">
            <a:extLst>
              <a:ext uri="{FF2B5EF4-FFF2-40B4-BE49-F238E27FC236}">
                <a16:creationId xmlns:a16="http://schemas.microsoft.com/office/drawing/2014/main" id="{0A4343F4-5AA4-3C43-7C69-CE02077D0C6A}"/>
              </a:ext>
            </a:extLst>
          </p:cNvPr>
          <p:cNvSpPr>
            <a:spLocks noGrp="1"/>
          </p:cNvSpPr>
          <p:nvPr>
            <p:ph type="subTitle" idx="1"/>
          </p:nvPr>
        </p:nvSpPr>
        <p:spPr>
          <a:xfrm>
            <a:off x="1064794" y="3161508"/>
            <a:ext cx="7014411" cy="2621504"/>
          </a:xfrm>
        </p:spPr>
        <p:txBody>
          <a:bodyPr>
            <a:normAutofit fontScale="92500" lnSpcReduction="10000"/>
          </a:bodyPr>
          <a:lstStyle/>
          <a:p>
            <a:r>
              <a:rPr lang="en-US" sz="3900" dirty="0"/>
              <a:t>BFRT Lowell Extension</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2.7 miles connecting</a:t>
            </a:r>
          </a:p>
          <a:p>
            <a:pPr marL="800100" lvl="1" indent="-342900" algn="l">
              <a:buFont typeface="Arial" panose="020B0604020202020204" pitchFamily="34" charset="0"/>
              <a:buChar char="•"/>
            </a:pPr>
            <a:r>
              <a:rPr lang="en-US" sz="1800" dirty="0"/>
              <a:t>North end of the BFRT at Cross Point</a:t>
            </a:r>
          </a:p>
          <a:p>
            <a:pPr marL="800100" lvl="1" indent="-342900" algn="l">
              <a:buFont typeface="Arial" panose="020B0604020202020204" pitchFamily="34" charset="0"/>
              <a:buChar char="•"/>
            </a:pPr>
            <a:r>
              <a:rPr lang="en-US" sz="1800" dirty="0"/>
              <a:t>Concord River Greenway</a:t>
            </a:r>
            <a:r>
              <a:rPr lang="en-US" dirty="0"/>
              <a:t>, </a:t>
            </a:r>
            <a:r>
              <a:rPr lang="en-US" sz="1800" dirty="0"/>
              <a:t>thence Merrimack River Trail </a:t>
            </a:r>
            <a:br>
              <a:rPr lang="en-US" sz="1800" dirty="0"/>
            </a:br>
            <a:r>
              <a:rPr lang="en-US" sz="1800" dirty="0"/>
              <a:t>and BCTs to Newburyport </a:t>
            </a:r>
          </a:p>
          <a:p>
            <a:pPr marL="342900" indent="-342900" algn="l">
              <a:buFont typeface="Arial" panose="020B0604020202020204" pitchFamily="34" charset="0"/>
              <a:buChar char="•"/>
            </a:pPr>
            <a:r>
              <a:rPr lang="en-US" sz="2200" dirty="0"/>
              <a:t>Via old RR, quiet streets, and city park</a:t>
            </a:r>
          </a:p>
          <a:p>
            <a:pPr algn="l"/>
            <a:endParaRPr lang="en-US" dirty="0"/>
          </a:p>
        </p:txBody>
      </p:sp>
      <p:sp>
        <p:nvSpPr>
          <p:cNvPr id="4" name="Slide Number Placeholder 3">
            <a:extLst>
              <a:ext uri="{FF2B5EF4-FFF2-40B4-BE49-F238E27FC236}">
                <a16:creationId xmlns:a16="http://schemas.microsoft.com/office/drawing/2014/main" id="{8B46470C-AE96-25C5-C324-66A88B38D67B}"/>
              </a:ext>
            </a:extLst>
          </p:cNvPr>
          <p:cNvSpPr>
            <a:spLocks noGrp="1"/>
          </p:cNvSpPr>
          <p:nvPr>
            <p:ph type="sldNum" sz="quarter" idx="12"/>
          </p:nvPr>
        </p:nvSpPr>
        <p:spPr/>
        <p:txBody>
          <a:bodyPr/>
          <a:lstStyle/>
          <a:p>
            <a:fld id="{BD3B2A05-6373-4037-9133-FDE3B40E1D74}" type="slidenum">
              <a:rPr lang="en-US" smtClean="0"/>
              <a:t>35</a:t>
            </a:fld>
            <a:endParaRPr lang="en-US"/>
          </a:p>
        </p:txBody>
      </p:sp>
    </p:spTree>
    <p:extLst>
      <p:ext uri="{BB962C8B-B14F-4D97-AF65-F5344CB8AC3E}">
        <p14:creationId xmlns:p14="http://schemas.microsoft.com/office/powerpoint/2010/main" val="2810782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BB9F6-CA1C-94CF-3BA2-7CFE317E9313}"/>
              </a:ext>
            </a:extLst>
          </p:cNvPr>
          <p:cNvSpPr>
            <a:spLocks noGrp="1"/>
          </p:cNvSpPr>
          <p:nvPr>
            <p:ph type="title"/>
          </p:nvPr>
        </p:nvSpPr>
        <p:spPr/>
        <p:txBody>
          <a:bodyPr/>
          <a:lstStyle/>
          <a:p>
            <a:r>
              <a:rPr lang="en-US" dirty="0"/>
              <a:t>Concord River Greenway</a:t>
            </a:r>
          </a:p>
        </p:txBody>
      </p:sp>
      <p:sp>
        <p:nvSpPr>
          <p:cNvPr id="4" name="Slide Number Placeholder 3">
            <a:extLst>
              <a:ext uri="{FF2B5EF4-FFF2-40B4-BE49-F238E27FC236}">
                <a16:creationId xmlns:a16="http://schemas.microsoft.com/office/drawing/2014/main" id="{2FF1D1AF-DA86-3340-239D-CF2FBC6DC86E}"/>
              </a:ext>
            </a:extLst>
          </p:cNvPr>
          <p:cNvSpPr>
            <a:spLocks noGrp="1"/>
          </p:cNvSpPr>
          <p:nvPr>
            <p:ph type="sldNum" sz="quarter" idx="12"/>
          </p:nvPr>
        </p:nvSpPr>
        <p:spPr/>
        <p:txBody>
          <a:bodyPr/>
          <a:lstStyle/>
          <a:p>
            <a:fld id="{BD3B2A05-6373-4037-9133-FDE3B40E1D74}" type="slidenum">
              <a:rPr lang="en-US" smtClean="0"/>
              <a:t>36</a:t>
            </a:fld>
            <a:endParaRPr lang="en-US"/>
          </a:p>
        </p:txBody>
      </p:sp>
      <p:pic>
        <p:nvPicPr>
          <p:cNvPr id="7" name="Picture 6">
            <a:extLst>
              <a:ext uri="{FF2B5EF4-FFF2-40B4-BE49-F238E27FC236}">
                <a16:creationId xmlns:a16="http://schemas.microsoft.com/office/drawing/2014/main" id="{14CE20FA-BCEF-1D26-5E38-615693A62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679848"/>
            <a:ext cx="8763000" cy="3131820"/>
          </a:xfrm>
          <a:prstGeom prst="rect">
            <a:avLst/>
          </a:prstGeom>
        </p:spPr>
      </p:pic>
      <p:sp>
        <p:nvSpPr>
          <p:cNvPr id="8" name="TextBox 7">
            <a:extLst>
              <a:ext uri="{FF2B5EF4-FFF2-40B4-BE49-F238E27FC236}">
                <a16:creationId xmlns:a16="http://schemas.microsoft.com/office/drawing/2014/main" id="{E045803E-268A-83C4-FB2D-0512059FC040}"/>
              </a:ext>
            </a:extLst>
          </p:cNvPr>
          <p:cNvSpPr txBox="1"/>
          <p:nvPr/>
        </p:nvSpPr>
        <p:spPr>
          <a:xfrm>
            <a:off x="121940" y="1310516"/>
            <a:ext cx="1013419" cy="369332"/>
          </a:xfrm>
          <a:prstGeom prst="rect">
            <a:avLst/>
          </a:prstGeom>
          <a:noFill/>
        </p:spPr>
        <p:txBody>
          <a:bodyPr wrap="none" rtlCol="0">
            <a:spAutoFit/>
          </a:bodyPr>
          <a:lstStyle/>
          <a:p>
            <a:r>
              <a:rPr lang="en-US" dirty="0">
                <a:sym typeface="Wingdings" panose="05000000000000000000" pitchFamily="2" charset="2"/>
              </a:rPr>
              <a:t> North</a:t>
            </a:r>
            <a:endParaRPr lang="en-US" dirty="0"/>
          </a:p>
        </p:txBody>
      </p:sp>
      <p:sp>
        <p:nvSpPr>
          <p:cNvPr id="9" name="TextBox 8">
            <a:extLst>
              <a:ext uri="{FF2B5EF4-FFF2-40B4-BE49-F238E27FC236}">
                <a16:creationId xmlns:a16="http://schemas.microsoft.com/office/drawing/2014/main" id="{B1295D6C-2DB5-7E26-7201-575137A6C85F}"/>
              </a:ext>
            </a:extLst>
          </p:cNvPr>
          <p:cNvSpPr txBox="1"/>
          <p:nvPr/>
        </p:nvSpPr>
        <p:spPr>
          <a:xfrm>
            <a:off x="7979787" y="1310516"/>
            <a:ext cx="1042273" cy="369332"/>
          </a:xfrm>
          <a:prstGeom prst="rect">
            <a:avLst/>
          </a:prstGeom>
          <a:noFill/>
        </p:spPr>
        <p:txBody>
          <a:bodyPr wrap="none" rtlCol="0">
            <a:spAutoFit/>
          </a:bodyPr>
          <a:lstStyle/>
          <a:p>
            <a:r>
              <a:rPr lang="en-US" dirty="0">
                <a:sym typeface="Wingdings" panose="05000000000000000000" pitchFamily="2" charset="2"/>
              </a:rPr>
              <a:t>South </a:t>
            </a:r>
            <a:endParaRPr lang="en-US" dirty="0"/>
          </a:p>
        </p:txBody>
      </p:sp>
      <p:pic>
        <p:nvPicPr>
          <p:cNvPr id="11" name="Picture 10">
            <a:extLst>
              <a:ext uri="{FF2B5EF4-FFF2-40B4-BE49-F238E27FC236}">
                <a16:creationId xmlns:a16="http://schemas.microsoft.com/office/drawing/2014/main" id="{5005480B-021D-8AC3-499A-A15997595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67" y="5705475"/>
            <a:ext cx="3400425" cy="923925"/>
          </a:xfrm>
          <a:prstGeom prst="rect">
            <a:avLst/>
          </a:prstGeom>
        </p:spPr>
      </p:pic>
      <p:pic>
        <p:nvPicPr>
          <p:cNvPr id="13" name="Picture 12">
            <a:extLst>
              <a:ext uri="{FF2B5EF4-FFF2-40B4-BE49-F238E27FC236}">
                <a16:creationId xmlns:a16="http://schemas.microsoft.com/office/drawing/2014/main" id="{A4149076-EF51-3A0B-443F-A985F8D5E3BF}"/>
              </a:ext>
            </a:extLst>
          </p:cNvPr>
          <p:cNvPicPr>
            <a:picLocks noChangeAspect="1"/>
          </p:cNvPicPr>
          <p:nvPr/>
        </p:nvPicPr>
        <p:blipFill rotWithShape="1">
          <a:blip r:embed="rId4">
            <a:extLst>
              <a:ext uri="{28A0092B-C50C-407E-A947-70E740481C1C}">
                <a14:useLocalDpi xmlns:a14="http://schemas.microsoft.com/office/drawing/2010/main" val="0"/>
              </a:ext>
            </a:extLst>
          </a:blip>
          <a:srcRect b="69850"/>
          <a:stretch/>
        </p:blipFill>
        <p:spPr>
          <a:xfrm>
            <a:off x="3300046" y="4974979"/>
            <a:ext cx="2887008" cy="784377"/>
          </a:xfrm>
          <a:prstGeom prst="rect">
            <a:avLst/>
          </a:prstGeom>
        </p:spPr>
      </p:pic>
      <p:pic>
        <p:nvPicPr>
          <p:cNvPr id="15" name="Picture 14">
            <a:extLst>
              <a:ext uri="{FF2B5EF4-FFF2-40B4-BE49-F238E27FC236}">
                <a16:creationId xmlns:a16="http://schemas.microsoft.com/office/drawing/2014/main" id="{47B7CC81-BB9C-76DC-5AAB-14C3D6877336}"/>
              </a:ext>
            </a:extLst>
          </p:cNvPr>
          <p:cNvPicPr>
            <a:picLocks noChangeAspect="1"/>
          </p:cNvPicPr>
          <p:nvPr/>
        </p:nvPicPr>
        <p:blipFill rotWithShape="1">
          <a:blip r:embed="rId4">
            <a:extLst>
              <a:ext uri="{28A0092B-C50C-407E-A947-70E740481C1C}">
                <a14:useLocalDpi xmlns:a14="http://schemas.microsoft.com/office/drawing/2010/main" val="0"/>
              </a:ext>
            </a:extLst>
          </a:blip>
          <a:srcRect t="31499"/>
          <a:stretch/>
        </p:blipFill>
        <p:spPr>
          <a:xfrm>
            <a:off x="6203126" y="4889312"/>
            <a:ext cx="2818934" cy="1740088"/>
          </a:xfrm>
          <a:prstGeom prst="rect">
            <a:avLst/>
          </a:prstGeom>
        </p:spPr>
      </p:pic>
      <p:sp>
        <p:nvSpPr>
          <p:cNvPr id="3" name="TextBox 2">
            <a:extLst>
              <a:ext uri="{FF2B5EF4-FFF2-40B4-BE49-F238E27FC236}">
                <a16:creationId xmlns:a16="http://schemas.microsoft.com/office/drawing/2014/main" id="{5A61D704-9098-8A52-9D31-60C68FA70B14}"/>
              </a:ext>
            </a:extLst>
          </p:cNvPr>
          <p:cNvSpPr txBox="1"/>
          <p:nvPr/>
        </p:nvSpPr>
        <p:spPr>
          <a:xfrm>
            <a:off x="1205947" y="5859660"/>
            <a:ext cx="2094099" cy="307777"/>
          </a:xfrm>
          <a:prstGeom prst="rect">
            <a:avLst/>
          </a:prstGeom>
          <a:noFill/>
        </p:spPr>
        <p:txBody>
          <a:bodyPr wrap="none" rtlCol="0">
            <a:spAutoFit/>
          </a:bodyPr>
          <a:lstStyle/>
          <a:p>
            <a:r>
              <a:rPr lang="en-US" sz="1400" i="1" dirty="0">
                <a:sym typeface="Wingdings" panose="05000000000000000000" pitchFamily="2" charset="2"/>
              </a:rPr>
              <a:t>Extract from pamphlet by:</a:t>
            </a:r>
            <a:endParaRPr lang="en-US" sz="1400" i="1" dirty="0"/>
          </a:p>
        </p:txBody>
      </p:sp>
      <p:cxnSp>
        <p:nvCxnSpPr>
          <p:cNvPr id="6" name="Straight Arrow Connector 5">
            <a:extLst>
              <a:ext uri="{FF2B5EF4-FFF2-40B4-BE49-F238E27FC236}">
                <a16:creationId xmlns:a16="http://schemas.microsoft.com/office/drawing/2014/main" id="{4E6E1A30-0D68-318A-4A76-AF4E09D43F3A}"/>
              </a:ext>
            </a:extLst>
          </p:cNvPr>
          <p:cNvCxnSpPr/>
          <p:nvPr/>
        </p:nvCxnSpPr>
        <p:spPr>
          <a:xfrm>
            <a:off x="3624979" y="1580322"/>
            <a:ext cx="1801786" cy="0"/>
          </a:xfrm>
          <a:prstGeom prst="straightConnector1">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A186023-1ED1-2D07-1970-8BC4B9AFFCEF}"/>
              </a:ext>
            </a:extLst>
          </p:cNvPr>
          <p:cNvSpPr txBox="1"/>
          <p:nvPr/>
        </p:nvSpPr>
        <p:spPr>
          <a:xfrm>
            <a:off x="4056951" y="1310516"/>
            <a:ext cx="726481" cy="307777"/>
          </a:xfrm>
          <a:prstGeom prst="rect">
            <a:avLst/>
          </a:prstGeom>
          <a:noFill/>
        </p:spPr>
        <p:txBody>
          <a:bodyPr wrap="none" rtlCol="0">
            <a:spAutoFit/>
          </a:bodyPr>
          <a:lstStyle/>
          <a:p>
            <a:r>
              <a:rPr lang="en-US" sz="1400" dirty="0">
                <a:solidFill>
                  <a:srgbClr val="0000FF"/>
                </a:solidFill>
              </a:rPr>
              <a:t>~1.5 mi</a:t>
            </a:r>
          </a:p>
        </p:txBody>
      </p:sp>
    </p:spTree>
    <p:extLst>
      <p:ext uri="{BB962C8B-B14F-4D97-AF65-F5344CB8AC3E}">
        <p14:creationId xmlns:p14="http://schemas.microsoft.com/office/powerpoint/2010/main" val="353725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010DE-069E-F1F6-B470-C83620A28607}"/>
              </a:ext>
            </a:extLst>
          </p:cNvPr>
          <p:cNvSpPr>
            <a:spLocks noGrp="1"/>
          </p:cNvSpPr>
          <p:nvPr>
            <p:ph type="title"/>
          </p:nvPr>
        </p:nvSpPr>
        <p:spPr>
          <a:xfrm>
            <a:off x="628650" y="353481"/>
            <a:ext cx="7886700" cy="662138"/>
          </a:xfrm>
        </p:spPr>
        <p:txBody>
          <a:bodyPr>
            <a:normAutofit fontScale="90000"/>
          </a:bodyPr>
          <a:lstStyle/>
          <a:p>
            <a:r>
              <a:rPr lang="en-US" dirty="0"/>
              <a:t>LP&amp;RCT BFRT Connection Concept</a:t>
            </a:r>
          </a:p>
        </p:txBody>
      </p:sp>
      <p:pic>
        <p:nvPicPr>
          <p:cNvPr id="7" name="Content Placeholder 6">
            <a:extLst>
              <a:ext uri="{FF2B5EF4-FFF2-40B4-BE49-F238E27FC236}">
                <a16:creationId xmlns:a16="http://schemas.microsoft.com/office/drawing/2014/main" id="{80B5D860-73AE-DD99-AF3E-960DDF04B4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879"/>
          <a:stretch/>
        </p:blipFill>
        <p:spPr>
          <a:xfrm>
            <a:off x="197827" y="1310054"/>
            <a:ext cx="6476417" cy="5411422"/>
          </a:xfrm>
        </p:spPr>
      </p:pic>
      <p:sp>
        <p:nvSpPr>
          <p:cNvPr id="4" name="Slide Number Placeholder 3">
            <a:extLst>
              <a:ext uri="{FF2B5EF4-FFF2-40B4-BE49-F238E27FC236}">
                <a16:creationId xmlns:a16="http://schemas.microsoft.com/office/drawing/2014/main" id="{4CBF2D9A-B7C7-8AF7-04DF-ACB79F683F93}"/>
              </a:ext>
            </a:extLst>
          </p:cNvPr>
          <p:cNvSpPr>
            <a:spLocks noGrp="1"/>
          </p:cNvSpPr>
          <p:nvPr>
            <p:ph type="sldNum" sz="quarter" idx="12"/>
          </p:nvPr>
        </p:nvSpPr>
        <p:spPr/>
        <p:txBody>
          <a:bodyPr/>
          <a:lstStyle/>
          <a:p>
            <a:fld id="{BD3B2A05-6373-4037-9133-FDE3B40E1D74}" type="slidenum">
              <a:rPr lang="en-US" smtClean="0"/>
              <a:t>37</a:t>
            </a:fld>
            <a:endParaRPr lang="en-US"/>
          </a:p>
        </p:txBody>
      </p:sp>
      <p:sp>
        <p:nvSpPr>
          <p:cNvPr id="8" name="Rectangle 7">
            <a:extLst>
              <a:ext uri="{FF2B5EF4-FFF2-40B4-BE49-F238E27FC236}">
                <a16:creationId xmlns:a16="http://schemas.microsoft.com/office/drawing/2014/main" id="{C346DAE8-6C2E-42AE-D2B4-13B3CBEF6633}"/>
              </a:ext>
            </a:extLst>
          </p:cNvPr>
          <p:cNvSpPr/>
          <p:nvPr/>
        </p:nvSpPr>
        <p:spPr>
          <a:xfrm>
            <a:off x="2591973" y="6141183"/>
            <a:ext cx="4082271" cy="5932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160E11-DB7C-1695-F2EA-65ABDE5BFA2D}"/>
              </a:ext>
            </a:extLst>
          </p:cNvPr>
          <p:cNvSpPr/>
          <p:nvPr/>
        </p:nvSpPr>
        <p:spPr>
          <a:xfrm rot="20551436">
            <a:off x="5591971" y="4896413"/>
            <a:ext cx="730469" cy="15274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D186825-4EAC-DF36-C4BE-5D37D626D791}"/>
              </a:ext>
            </a:extLst>
          </p:cNvPr>
          <p:cNvGrpSpPr/>
          <p:nvPr/>
        </p:nvGrpSpPr>
        <p:grpSpPr>
          <a:xfrm>
            <a:off x="3959617" y="5727939"/>
            <a:ext cx="2612589" cy="709863"/>
            <a:chOff x="5228639" y="5878491"/>
            <a:chExt cx="2612589" cy="709863"/>
          </a:xfrm>
        </p:grpSpPr>
        <p:pic>
          <p:nvPicPr>
            <p:cNvPr id="3" name="Picture 2">
              <a:extLst>
                <a:ext uri="{FF2B5EF4-FFF2-40B4-BE49-F238E27FC236}">
                  <a16:creationId xmlns:a16="http://schemas.microsoft.com/office/drawing/2014/main" id="{7585E0A9-73B7-B65B-7118-E76433D39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39" y="5878491"/>
              <a:ext cx="2612589" cy="709863"/>
            </a:xfrm>
            <a:prstGeom prst="rect">
              <a:avLst/>
            </a:prstGeom>
          </p:spPr>
        </p:pic>
        <p:sp>
          <p:nvSpPr>
            <p:cNvPr id="5" name="TextBox 4">
              <a:extLst>
                <a:ext uri="{FF2B5EF4-FFF2-40B4-BE49-F238E27FC236}">
                  <a16:creationId xmlns:a16="http://schemas.microsoft.com/office/drawing/2014/main" id="{78002D34-55FA-2F5E-640D-25D44E3B901F}"/>
                </a:ext>
              </a:extLst>
            </p:cNvPr>
            <p:cNvSpPr txBox="1"/>
            <p:nvPr/>
          </p:nvSpPr>
          <p:spPr>
            <a:xfrm>
              <a:off x="5934353" y="5956423"/>
              <a:ext cx="1815369" cy="276999"/>
            </a:xfrm>
            <a:prstGeom prst="rect">
              <a:avLst/>
            </a:prstGeom>
            <a:noFill/>
          </p:spPr>
          <p:txBody>
            <a:bodyPr wrap="none" rtlCol="0">
              <a:spAutoFit/>
            </a:bodyPr>
            <a:lstStyle/>
            <a:p>
              <a:r>
                <a:rPr lang="en-US" sz="1200" i="1" dirty="0">
                  <a:sym typeface="Wingdings" panose="05000000000000000000" pitchFamily="2" charset="2"/>
                </a:rPr>
                <a:t>Extract from pamphlet by:</a:t>
              </a:r>
              <a:endParaRPr lang="en-US" sz="1200" i="1" dirty="0"/>
            </a:p>
          </p:txBody>
        </p:sp>
      </p:grpSp>
      <p:sp>
        <p:nvSpPr>
          <p:cNvPr id="6" name="TextBox 5">
            <a:extLst>
              <a:ext uri="{FF2B5EF4-FFF2-40B4-BE49-F238E27FC236}">
                <a16:creationId xmlns:a16="http://schemas.microsoft.com/office/drawing/2014/main" id="{60D67D8A-3C77-05AB-D293-8FBFABA2CF3A}"/>
              </a:ext>
            </a:extLst>
          </p:cNvPr>
          <p:cNvSpPr txBox="1"/>
          <p:nvPr/>
        </p:nvSpPr>
        <p:spPr>
          <a:xfrm rot="17284011">
            <a:off x="2112528" y="4564546"/>
            <a:ext cx="673137" cy="300082"/>
          </a:xfrm>
          <a:prstGeom prst="rect">
            <a:avLst/>
          </a:prstGeom>
          <a:noFill/>
        </p:spPr>
        <p:txBody>
          <a:bodyPr wrap="square" rtlCol="0">
            <a:spAutoFit/>
          </a:bodyPr>
          <a:lstStyle/>
          <a:p>
            <a:r>
              <a:rPr lang="en-US" sz="1350" dirty="0">
                <a:solidFill>
                  <a:srgbClr val="FF0000"/>
                </a:solidFill>
              </a:rPr>
              <a:t>Target</a:t>
            </a:r>
          </a:p>
        </p:txBody>
      </p:sp>
      <p:sp>
        <p:nvSpPr>
          <p:cNvPr id="10" name="TextBox 9">
            <a:extLst>
              <a:ext uri="{FF2B5EF4-FFF2-40B4-BE49-F238E27FC236}">
                <a16:creationId xmlns:a16="http://schemas.microsoft.com/office/drawing/2014/main" id="{334B6FED-B4B3-9FA8-36E9-710E69752A43}"/>
              </a:ext>
            </a:extLst>
          </p:cNvPr>
          <p:cNvSpPr txBox="1"/>
          <p:nvPr/>
        </p:nvSpPr>
        <p:spPr>
          <a:xfrm rot="16957251">
            <a:off x="2076159" y="3633508"/>
            <a:ext cx="696942" cy="300082"/>
          </a:xfrm>
          <a:prstGeom prst="rect">
            <a:avLst/>
          </a:prstGeom>
          <a:noFill/>
        </p:spPr>
        <p:txBody>
          <a:bodyPr wrap="square" rtlCol="0">
            <a:spAutoFit/>
          </a:bodyPr>
          <a:lstStyle/>
          <a:p>
            <a:r>
              <a:rPr lang="en-US" sz="1350" dirty="0">
                <a:solidFill>
                  <a:srgbClr val="FF0000"/>
                </a:solidFill>
              </a:rPr>
              <a:t>Old RR</a:t>
            </a:r>
          </a:p>
        </p:txBody>
      </p:sp>
      <p:sp>
        <p:nvSpPr>
          <p:cNvPr id="11" name="TextBox 10">
            <a:extLst>
              <a:ext uri="{FF2B5EF4-FFF2-40B4-BE49-F238E27FC236}">
                <a16:creationId xmlns:a16="http://schemas.microsoft.com/office/drawing/2014/main" id="{5D377A6D-C19D-C7CC-3584-DB6662F9AD8E}"/>
              </a:ext>
            </a:extLst>
          </p:cNvPr>
          <p:cNvSpPr txBox="1"/>
          <p:nvPr/>
        </p:nvSpPr>
        <p:spPr>
          <a:xfrm rot="21283796">
            <a:off x="866188" y="6354276"/>
            <a:ext cx="745606" cy="300082"/>
          </a:xfrm>
          <a:prstGeom prst="rect">
            <a:avLst/>
          </a:prstGeom>
          <a:noFill/>
        </p:spPr>
        <p:txBody>
          <a:bodyPr wrap="square" rtlCol="0">
            <a:spAutoFit/>
          </a:bodyPr>
          <a:lstStyle/>
          <a:p>
            <a:r>
              <a:rPr lang="en-US" sz="1350" dirty="0">
                <a:solidFill>
                  <a:srgbClr val="FF0000"/>
                </a:solidFill>
              </a:rPr>
              <a:t>&lt;-BFRT</a:t>
            </a:r>
          </a:p>
        </p:txBody>
      </p:sp>
      <p:sp>
        <p:nvSpPr>
          <p:cNvPr id="12" name="TextBox 11">
            <a:extLst>
              <a:ext uri="{FF2B5EF4-FFF2-40B4-BE49-F238E27FC236}">
                <a16:creationId xmlns:a16="http://schemas.microsoft.com/office/drawing/2014/main" id="{1C4A26E6-3235-6125-B387-F697914DD09C}"/>
              </a:ext>
            </a:extLst>
          </p:cNvPr>
          <p:cNvSpPr txBox="1"/>
          <p:nvPr/>
        </p:nvSpPr>
        <p:spPr>
          <a:xfrm rot="21283796">
            <a:off x="933469" y="5307562"/>
            <a:ext cx="611043" cy="507831"/>
          </a:xfrm>
          <a:prstGeom prst="rect">
            <a:avLst/>
          </a:prstGeom>
          <a:solidFill>
            <a:schemeClr val="bg1">
              <a:lumMod val="95000"/>
            </a:schemeClr>
          </a:solidFill>
        </p:spPr>
        <p:txBody>
          <a:bodyPr wrap="square" rtlCol="0">
            <a:spAutoFit/>
          </a:bodyPr>
          <a:lstStyle/>
          <a:p>
            <a:r>
              <a:rPr lang="en-US" sz="1350" dirty="0">
                <a:solidFill>
                  <a:srgbClr val="FF0000"/>
                </a:solidFill>
              </a:rPr>
              <a:t>Cross Point</a:t>
            </a:r>
          </a:p>
        </p:txBody>
      </p:sp>
      <p:cxnSp>
        <p:nvCxnSpPr>
          <p:cNvPr id="13" name="Straight Arrow Connector 12">
            <a:extLst>
              <a:ext uri="{FF2B5EF4-FFF2-40B4-BE49-F238E27FC236}">
                <a16:creationId xmlns:a16="http://schemas.microsoft.com/office/drawing/2014/main" id="{D1D6BFA8-1F36-6002-A201-626ACD54F3A1}"/>
              </a:ext>
            </a:extLst>
          </p:cNvPr>
          <p:cNvCxnSpPr>
            <a:cxnSpLocks/>
            <a:stCxn id="12" idx="2"/>
          </p:cNvCxnSpPr>
          <p:nvPr/>
        </p:nvCxnSpPr>
        <p:spPr>
          <a:xfrm flipH="1">
            <a:off x="1043609" y="5814320"/>
            <a:ext cx="218704" cy="1636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E35F3EE-29B7-D149-D9BF-2E178CB4F13B}"/>
              </a:ext>
            </a:extLst>
          </p:cNvPr>
          <p:cNvSpPr txBox="1"/>
          <p:nvPr/>
        </p:nvSpPr>
        <p:spPr>
          <a:xfrm rot="3093317">
            <a:off x="4404737" y="2225473"/>
            <a:ext cx="975932" cy="300082"/>
          </a:xfrm>
          <a:prstGeom prst="rect">
            <a:avLst/>
          </a:prstGeom>
          <a:noFill/>
        </p:spPr>
        <p:txBody>
          <a:bodyPr wrap="square" rtlCol="0">
            <a:spAutoFit/>
          </a:bodyPr>
          <a:lstStyle/>
          <a:p>
            <a:r>
              <a:rPr lang="en-US" sz="1350" dirty="0">
                <a:solidFill>
                  <a:srgbClr val="00B050"/>
                </a:solidFill>
              </a:rPr>
              <a:t>Greenway</a:t>
            </a:r>
          </a:p>
        </p:txBody>
      </p:sp>
      <p:sp>
        <p:nvSpPr>
          <p:cNvPr id="17" name="TextBox 16">
            <a:extLst>
              <a:ext uri="{FF2B5EF4-FFF2-40B4-BE49-F238E27FC236}">
                <a16:creationId xmlns:a16="http://schemas.microsoft.com/office/drawing/2014/main" id="{60704B55-3A22-9024-B540-08DC50C5EB41}"/>
              </a:ext>
            </a:extLst>
          </p:cNvPr>
          <p:cNvSpPr txBox="1"/>
          <p:nvPr/>
        </p:nvSpPr>
        <p:spPr>
          <a:xfrm rot="16390306">
            <a:off x="5303953" y="2937883"/>
            <a:ext cx="975932" cy="276999"/>
          </a:xfrm>
          <a:prstGeom prst="rect">
            <a:avLst/>
          </a:prstGeom>
          <a:noFill/>
        </p:spPr>
        <p:txBody>
          <a:bodyPr wrap="square" rtlCol="0">
            <a:spAutoFit/>
          </a:bodyPr>
          <a:lstStyle/>
          <a:p>
            <a:r>
              <a:rPr lang="en-US" sz="1200" dirty="0">
                <a:solidFill>
                  <a:srgbClr val="00B050"/>
                </a:solidFill>
              </a:rPr>
              <a:t>Greenway</a:t>
            </a:r>
          </a:p>
        </p:txBody>
      </p:sp>
      <p:pic>
        <p:nvPicPr>
          <p:cNvPr id="15" name="Picture 14">
            <a:extLst>
              <a:ext uri="{FF2B5EF4-FFF2-40B4-BE49-F238E27FC236}">
                <a16:creationId xmlns:a16="http://schemas.microsoft.com/office/drawing/2014/main" id="{DA54DCFB-AF14-CD89-FDC9-22D7A9B09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920" y="6325534"/>
            <a:ext cx="4333611" cy="426757"/>
          </a:xfrm>
          <a:prstGeom prst="rect">
            <a:avLst/>
          </a:prstGeom>
        </p:spPr>
      </p:pic>
    </p:spTree>
    <p:extLst>
      <p:ext uri="{BB962C8B-B14F-4D97-AF65-F5344CB8AC3E}">
        <p14:creationId xmlns:p14="http://schemas.microsoft.com/office/powerpoint/2010/main" val="2572437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58543-B7B0-D81C-6B92-C340AC8C7B7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FA1CCD5-3BD6-1529-AC26-508305DD4F6E}"/>
              </a:ext>
            </a:extLst>
          </p:cNvPr>
          <p:cNvPicPr>
            <a:picLocks noChangeAspect="1"/>
          </p:cNvPicPr>
          <p:nvPr/>
        </p:nvPicPr>
        <p:blipFill rotWithShape="1">
          <a:blip r:embed="rId2">
            <a:extLst>
              <a:ext uri="{28A0092B-C50C-407E-A947-70E740481C1C}">
                <a14:useLocalDpi xmlns:a14="http://schemas.microsoft.com/office/drawing/2010/main" val="0"/>
              </a:ext>
            </a:extLst>
          </a:blip>
          <a:srcRect l="20935"/>
          <a:stretch/>
        </p:blipFill>
        <p:spPr>
          <a:xfrm>
            <a:off x="1610139" y="911813"/>
            <a:ext cx="6245664" cy="2931845"/>
          </a:xfrm>
          <a:prstGeom prst="rect">
            <a:avLst/>
          </a:prstGeom>
        </p:spPr>
      </p:pic>
      <p:sp>
        <p:nvSpPr>
          <p:cNvPr id="3" name="Subtitle 2">
            <a:extLst>
              <a:ext uri="{FF2B5EF4-FFF2-40B4-BE49-F238E27FC236}">
                <a16:creationId xmlns:a16="http://schemas.microsoft.com/office/drawing/2014/main" id="{0385DB7B-24C0-C41D-9D40-47406A4589FA}"/>
              </a:ext>
            </a:extLst>
          </p:cNvPr>
          <p:cNvSpPr>
            <a:spLocks noGrp="1"/>
          </p:cNvSpPr>
          <p:nvPr>
            <p:ph type="subTitle" idx="1"/>
          </p:nvPr>
        </p:nvSpPr>
        <p:spPr>
          <a:xfrm>
            <a:off x="446169" y="260538"/>
            <a:ext cx="8251655" cy="478850"/>
          </a:xfrm>
        </p:spPr>
        <p:txBody>
          <a:bodyPr/>
          <a:lstStyle/>
          <a:p>
            <a:r>
              <a:rPr lang="en-US" dirty="0"/>
              <a:t>Alternate BFRT-Greenway Idea 6/27/2023</a:t>
            </a:r>
          </a:p>
        </p:txBody>
      </p:sp>
      <p:grpSp>
        <p:nvGrpSpPr>
          <p:cNvPr id="2" name="Group 1">
            <a:extLst>
              <a:ext uri="{FF2B5EF4-FFF2-40B4-BE49-F238E27FC236}">
                <a16:creationId xmlns:a16="http://schemas.microsoft.com/office/drawing/2014/main" id="{C551950B-7686-01D2-2C7B-9A7A37CE6954}"/>
              </a:ext>
            </a:extLst>
          </p:cNvPr>
          <p:cNvGrpSpPr/>
          <p:nvPr/>
        </p:nvGrpSpPr>
        <p:grpSpPr>
          <a:xfrm>
            <a:off x="1761371" y="268975"/>
            <a:ext cx="5842436" cy="3700837"/>
            <a:chOff x="2427293" y="1547089"/>
            <a:chExt cx="5842436" cy="3700837"/>
          </a:xfrm>
        </p:grpSpPr>
        <p:sp>
          <p:nvSpPr>
            <p:cNvPr id="6" name="TextBox 5">
              <a:extLst>
                <a:ext uri="{FF2B5EF4-FFF2-40B4-BE49-F238E27FC236}">
                  <a16:creationId xmlns:a16="http://schemas.microsoft.com/office/drawing/2014/main" id="{4E771DA5-033F-AEEB-2B66-DE6392F6CF74}"/>
                </a:ext>
              </a:extLst>
            </p:cNvPr>
            <p:cNvSpPr txBox="1"/>
            <p:nvPr/>
          </p:nvSpPr>
          <p:spPr>
            <a:xfrm rot="16200000">
              <a:off x="2117144" y="4637695"/>
              <a:ext cx="920380" cy="300082"/>
            </a:xfrm>
            <a:prstGeom prst="rect">
              <a:avLst/>
            </a:prstGeom>
            <a:noFill/>
          </p:spPr>
          <p:txBody>
            <a:bodyPr wrap="none" rtlCol="0">
              <a:spAutoFit/>
            </a:bodyPr>
            <a:lstStyle/>
            <a:p>
              <a:r>
                <a:rPr lang="en-US" sz="1350" dirty="0">
                  <a:solidFill>
                    <a:srgbClr val="FF0000"/>
                  </a:solidFill>
                </a:rPr>
                <a:t>Connector</a:t>
              </a:r>
            </a:p>
          </p:txBody>
        </p:sp>
        <p:sp>
          <p:nvSpPr>
            <p:cNvPr id="7" name="TextBox 6">
              <a:extLst>
                <a:ext uri="{FF2B5EF4-FFF2-40B4-BE49-F238E27FC236}">
                  <a16:creationId xmlns:a16="http://schemas.microsoft.com/office/drawing/2014/main" id="{8C033574-B337-0482-7105-715D1A41EF96}"/>
                </a:ext>
              </a:extLst>
            </p:cNvPr>
            <p:cNvSpPr txBox="1"/>
            <p:nvPr/>
          </p:nvSpPr>
          <p:spPr>
            <a:xfrm rot="17284011">
              <a:off x="2927537" y="4480799"/>
              <a:ext cx="673137" cy="300082"/>
            </a:xfrm>
            <a:prstGeom prst="rect">
              <a:avLst/>
            </a:prstGeom>
            <a:noFill/>
          </p:spPr>
          <p:txBody>
            <a:bodyPr wrap="square" rtlCol="0">
              <a:spAutoFit/>
            </a:bodyPr>
            <a:lstStyle/>
            <a:p>
              <a:r>
                <a:rPr lang="en-US" sz="1350" dirty="0">
                  <a:solidFill>
                    <a:srgbClr val="FF0000"/>
                  </a:solidFill>
                </a:rPr>
                <a:t>Target</a:t>
              </a:r>
            </a:p>
          </p:txBody>
        </p:sp>
        <p:sp>
          <p:nvSpPr>
            <p:cNvPr id="8" name="TextBox 7">
              <a:extLst>
                <a:ext uri="{FF2B5EF4-FFF2-40B4-BE49-F238E27FC236}">
                  <a16:creationId xmlns:a16="http://schemas.microsoft.com/office/drawing/2014/main" id="{BE7A8C70-6F77-2BF5-8DCD-CE2CD6AC431B}"/>
                </a:ext>
              </a:extLst>
            </p:cNvPr>
            <p:cNvSpPr txBox="1"/>
            <p:nvPr/>
          </p:nvSpPr>
          <p:spPr>
            <a:xfrm rot="17337070">
              <a:off x="2255643" y="2792819"/>
              <a:ext cx="920380" cy="300082"/>
            </a:xfrm>
            <a:prstGeom prst="rect">
              <a:avLst/>
            </a:prstGeom>
            <a:noFill/>
          </p:spPr>
          <p:txBody>
            <a:bodyPr wrap="none" rtlCol="0">
              <a:spAutoFit/>
            </a:bodyPr>
            <a:lstStyle/>
            <a:p>
              <a:r>
                <a:rPr lang="en-US" sz="1350" dirty="0">
                  <a:solidFill>
                    <a:srgbClr val="FF0000"/>
                  </a:solidFill>
                </a:rPr>
                <a:t>Connector</a:t>
              </a:r>
            </a:p>
          </p:txBody>
        </p:sp>
        <p:sp>
          <p:nvSpPr>
            <p:cNvPr id="9" name="TextBox 8">
              <a:extLst>
                <a:ext uri="{FF2B5EF4-FFF2-40B4-BE49-F238E27FC236}">
                  <a16:creationId xmlns:a16="http://schemas.microsoft.com/office/drawing/2014/main" id="{9052DA2E-3E09-20FD-624E-4E016BE6EB1B}"/>
                </a:ext>
              </a:extLst>
            </p:cNvPr>
            <p:cNvSpPr txBox="1"/>
            <p:nvPr/>
          </p:nvSpPr>
          <p:spPr>
            <a:xfrm rot="15249381">
              <a:off x="5175021" y="3626817"/>
              <a:ext cx="1160895" cy="300082"/>
            </a:xfrm>
            <a:prstGeom prst="rect">
              <a:avLst/>
            </a:prstGeom>
            <a:noFill/>
          </p:spPr>
          <p:txBody>
            <a:bodyPr wrap="none" rtlCol="0">
              <a:spAutoFit/>
            </a:bodyPr>
            <a:lstStyle/>
            <a:p>
              <a:r>
                <a:rPr lang="en-US" sz="1350" dirty="0">
                  <a:solidFill>
                    <a:srgbClr val="FF0000"/>
                  </a:solidFill>
                </a:rPr>
                <a:t>Gorham St 3A</a:t>
              </a:r>
            </a:p>
          </p:txBody>
        </p:sp>
        <p:sp>
          <p:nvSpPr>
            <p:cNvPr id="10" name="TextBox 9">
              <a:extLst>
                <a:ext uri="{FF2B5EF4-FFF2-40B4-BE49-F238E27FC236}">
                  <a16:creationId xmlns:a16="http://schemas.microsoft.com/office/drawing/2014/main" id="{FB2A39EC-4B2F-E6E6-9DA5-05B2187CAFD7}"/>
                </a:ext>
              </a:extLst>
            </p:cNvPr>
            <p:cNvSpPr txBox="1"/>
            <p:nvPr/>
          </p:nvSpPr>
          <p:spPr>
            <a:xfrm rot="16200000">
              <a:off x="7754234" y="2699370"/>
              <a:ext cx="493533" cy="300082"/>
            </a:xfrm>
            <a:prstGeom prst="rect">
              <a:avLst/>
            </a:prstGeom>
            <a:noFill/>
          </p:spPr>
          <p:txBody>
            <a:bodyPr wrap="none" rtlCol="0">
              <a:spAutoFit/>
            </a:bodyPr>
            <a:lstStyle/>
            <a:p>
              <a:r>
                <a:rPr lang="en-US" sz="1350" dirty="0">
                  <a:solidFill>
                    <a:srgbClr val="FF0000"/>
                  </a:solidFill>
                </a:rPr>
                <a:t>Park</a:t>
              </a:r>
            </a:p>
          </p:txBody>
        </p:sp>
        <p:sp>
          <p:nvSpPr>
            <p:cNvPr id="11" name="TextBox 10">
              <a:extLst>
                <a:ext uri="{FF2B5EF4-FFF2-40B4-BE49-F238E27FC236}">
                  <a16:creationId xmlns:a16="http://schemas.microsoft.com/office/drawing/2014/main" id="{474900C2-A554-E829-0FE9-6B9FAB4517A8}"/>
                </a:ext>
              </a:extLst>
            </p:cNvPr>
            <p:cNvSpPr txBox="1"/>
            <p:nvPr/>
          </p:nvSpPr>
          <p:spPr>
            <a:xfrm rot="20804813">
              <a:off x="4236126" y="2685262"/>
              <a:ext cx="2009747" cy="300082"/>
            </a:xfrm>
            <a:prstGeom prst="rect">
              <a:avLst/>
            </a:prstGeom>
            <a:noFill/>
          </p:spPr>
          <p:txBody>
            <a:bodyPr wrap="square" rtlCol="0">
              <a:spAutoFit/>
            </a:bodyPr>
            <a:lstStyle/>
            <a:p>
              <a:r>
                <a:rPr lang="en-US" sz="1350" dirty="0">
                  <a:solidFill>
                    <a:srgbClr val="FF0000"/>
                  </a:solidFill>
                </a:rPr>
                <a:t>Manchester Street</a:t>
              </a:r>
            </a:p>
          </p:txBody>
        </p:sp>
        <p:sp>
          <p:nvSpPr>
            <p:cNvPr id="12" name="TextBox 11">
              <a:extLst>
                <a:ext uri="{FF2B5EF4-FFF2-40B4-BE49-F238E27FC236}">
                  <a16:creationId xmlns:a16="http://schemas.microsoft.com/office/drawing/2014/main" id="{EB2875EE-263C-CD7B-66EA-C74C3C67F411}"/>
                </a:ext>
              </a:extLst>
            </p:cNvPr>
            <p:cNvSpPr txBox="1"/>
            <p:nvPr/>
          </p:nvSpPr>
          <p:spPr>
            <a:xfrm rot="17932938">
              <a:off x="3370841" y="3715018"/>
              <a:ext cx="696942" cy="300082"/>
            </a:xfrm>
            <a:prstGeom prst="rect">
              <a:avLst/>
            </a:prstGeom>
            <a:noFill/>
          </p:spPr>
          <p:txBody>
            <a:bodyPr wrap="square" rtlCol="0">
              <a:spAutoFit/>
            </a:bodyPr>
            <a:lstStyle/>
            <a:p>
              <a:r>
                <a:rPr lang="en-US" sz="1350" dirty="0">
                  <a:solidFill>
                    <a:srgbClr val="FF0000"/>
                  </a:solidFill>
                </a:rPr>
                <a:t>Old RR</a:t>
              </a:r>
            </a:p>
          </p:txBody>
        </p:sp>
        <p:sp>
          <p:nvSpPr>
            <p:cNvPr id="13" name="TextBox 12">
              <a:extLst>
                <a:ext uri="{FF2B5EF4-FFF2-40B4-BE49-F238E27FC236}">
                  <a16:creationId xmlns:a16="http://schemas.microsoft.com/office/drawing/2014/main" id="{36410D01-E559-7123-4B21-7F9759FE0B09}"/>
                </a:ext>
              </a:extLst>
            </p:cNvPr>
            <p:cNvSpPr txBox="1"/>
            <p:nvPr/>
          </p:nvSpPr>
          <p:spPr>
            <a:xfrm rot="20924133">
              <a:off x="7364469" y="2959125"/>
              <a:ext cx="574196" cy="507831"/>
            </a:xfrm>
            <a:prstGeom prst="rect">
              <a:avLst/>
            </a:prstGeom>
            <a:noFill/>
          </p:spPr>
          <p:txBody>
            <a:bodyPr wrap="none" rtlCol="0">
              <a:spAutoFit/>
            </a:bodyPr>
            <a:lstStyle/>
            <a:p>
              <a:r>
                <a:rPr lang="en-US" sz="1350" dirty="0">
                  <a:solidFill>
                    <a:srgbClr val="FF0000"/>
                  </a:solidFill>
                </a:rPr>
                <a:t>New </a:t>
              </a:r>
              <a:br>
                <a:rPr lang="en-US" sz="1350" dirty="0">
                  <a:solidFill>
                    <a:srgbClr val="FF0000"/>
                  </a:solidFill>
                </a:rPr>
              </a:br>
              <a:r>
                <a:rPr lang="en-US" sz="1350" dirty="0">
                  <a:solidFill>
                    <a:srgbClr val="FF0000"/>
                  </a:solidFill>
                </a:rPr>
                <a:t>Slope</a:t>
              </a:r>
            </a:p>
          </p:txBody>
        </p:sp>
        <p:sp>
          <p:nvSpPr>
            <p:cNvPr id="15" name="TextBox 14">
              <a:extLst>
                <a:ext uri="{FF2B5EF4-FFF2-40B4-BE49-F238E27FC236}">
                  <a16:creationId xmlns:a16="http://schemas.microsoft.com/office/drawing/2014/main" id="{05E00631-1047-AFF0-E767-4ADB685CDDEB}"/>
                </a:ext>
              </a:extLst>
            </p:cNvPr>
            <p:cNvSpPr txBox="1"/>
            <p:nvPr/>
          </p:nvSpPr>
          <p:spPr>
            <a:xfrm rot="17932938">
              <a:off x="4181452" y="2283664"/>
              <a:ext cx="696942" cy="300082"/>
            </a:xfrm>
            <a:prstGeom prst="rect">
              <a:avLst/>
            </a:prstGeom>
            <a:noFill/>
          </p:spPr>
          <p:txBody>
            <a:bodyPr wrap="square" rtlCol="0">
              <a:spAutoFit/>
            </a:bodyPr>
            <a:lstStyle/>
            <a:p>
              <a:r>
                <a:rPr lang="en-US" sz="1350" dirty="0">
                  <a:solidFill>
                    <a:srgbClr val="FF0000"/>
                  </a:solidFill>
                </a:rPr>
                <a:t>Old RR</a:t>
              </a:r>
            </a:p>
          </p:txBody>
        </p:sp>
        <p:sp>
          <p:nvSpPr>
            <p:cNvPr id="16" name="TextBox 15">
              <a:extLst>
                <a:ext uri="{FF2B5EF4-FFF2-40B4-BE49-F238E27FC236}">
                  <a16:creationId xmlns:a16="http://schemas.microsoft.com/office/drawing/2014/main" id="{1AB25DB4-1F79-CDFF-0B0D-E923F83B1AE7}"/>
                </a:ext>
              </a:extLst>
            </p:cNvPr>
            <p:cNvSpPr txBox="1"/>
            <p:nvPr/>
          </p:nvSpPr>
          <p:spPr>
            <a:xfrm rot="20520824">
              <a:off x="4438319" y="2416353"/>
              <a:ext cx="696942" cy="300082"/>
            </a:xfrm>
            <a:prstGeom prst="rect">
              <a:avLst/>
            </a:prstGeom>
            <a:noFill/>
          </p:spPr>
          <p:txBody>
            <a:bodyPr wrap="square" rtlCol="0">
              <a:spAutoFit/>
            </a:bodyPr>
            <a:lstStyle/>
            <a:p>
              <a:r>
                <a:rPr lang="en-US" sz="1350" dirty="0">
                  <a:solidFill>
                    <a:srgbClr val="FF0000"/>
                  </a:solidFill>
                </a:rPr>
                <a:t>Old RR</a:t>
              </a:r>
            </a:p>
          </p:txBody>
        </p:sp>
        <p:sp>
          <p:nvSpPr>
            <p:cNvPr id="17" name="TextBox 16">
              <a:extLst>
                <a:ext uri="{FF2B5EF4-FFF2-40B4-BE49-F238E27FC236}">
                  <a16:creationId xmlns:a16="http://schemas.microsoft.com/office/drawing/2014/main" id="{B1F5FED1-28F3-7354-E567-5007CC3F7460}"/>
                </a:ext>
              </a:extLst>
            </p:cNvPr>
            <p:cNvSpPr txBox="1"/>
            <p:nvPr/>
          </p:nvSpPr>
          <p:spPr>
            <a:xfrm rot="1023375">
              <a:off x="7016236" y="3480244"/>
              <a:ext cx="933204" cy="300082"/>
            </a:xfrm>
            <a:prstGeom prst="rect">
              <a:avLst/>
            </a:prstGeom>
            <a:noFill/>
          </p:spPr>
          <p:txBody>
            <a:bodyPr wrap="none" rtlCol="0">
              <a:spAutoFit/>
            </a:bodyPr>
            <a:lstStyle/>
            <a:p>
              <a:r>
                <a:rPr lang="en-US" sz="1350" dirty="0">
                  <a:solidFill>
                    <a:srgbClr val="FF0000"/>
                  </a:solidFill>
                </a:rPr>
                <a:t>Bolt Street</a:t>
              </a:r>
            </a:p>
          </p:txBody>
        </p:sp>
        <p:sp>
          <p:nvSpPr>
            <p:cNvPr id="18" name="TextBox 17">
              <a:extLst>
                <a:ext uri="{FF2B5EF4-FFF2-40B4-BE49-F238E27FC236}">
                  <a16:creationId xmlns:a16="http://schemas.microsoft.com/office/drawing/2014/main" id="{193BF962-6F09-5088-0B30-FD73EB3960F6}"/>
                </a:ext>
              </a:extLst>
            </p:cNvPr>
            <p:cNvSpPr txBox="1"/>
            <p:nvPr/>
          </p:nvSpPr>
          <p:spPr>
            <a:xfrm rot="2007146">
              <a:off x="5750931" y="3339212"/>
              <a:ext cx="767295" cy="300082"/>
            </a:xfrm>
            <a:prstGeom prst="rect">
              <a:avLst/>
            </a:prstGeom>
            <a:noFill/>
          </p:spPr>
          <p:txBody>
            <a:bodyPr wrap="square" rtlCol="0">
              <a:spAutoFit/>
            </a:bodyPr>
            <a:lstStyle/>
            <a:p>
              <a:r>
                <a:rPr lang="en-US" sz="1350" dirty="0">
                  <a:solidFill>
                    <a:srgbClr val="FF0000"/>
                  </a:solidFill>
                </a:rPr>
                <a:t>Schools</a:t>
              </a:r>
            </a:p>
          </p:txBody>
        </p:sp>
        <p:sp>
          <p:nvSpPr>
            <p:cNvPr id="27" name="TextBox 26">
              <a:extLst>
                <a:ext uri="{FF2B5EF4-FFF2-40B4-BE49-F238E27FC236}">
                  <a16:creationId xmlns:a16="http://schemas.microsoft.com/office/drawing/2014/main" id="{B2EF58CA-ECFD-32D8-F128-EE9070B10754}"/>
                </a:ext>
              </a:extLst>
            </p:cNvPr>
            <p:cNvSpPr txBox="1"/>
            <p:nvPr/>
          </p:nvSpPr>
          <p:spPr>
            <a:xfrm rot="2007146">
              <a:off x="5680262" y="2729793"/>
              <a:ext cx="1293254" cy="300082"/>
            </a:xfrm>
            <a:prstGeom prst="rect">
              <a:avLst/>
            </a:prstGeom>
            <a:noFill/>
          </p:spPr>
          <p:txBody>
            <a:bodyPr wrap="square" rtlCol="0">
              <a:spAutoFit/>
            </a:bodyPr>
            <a:lstStyle/>
            <a:p>
              <a:r>
                <a:rPr lang="en-US" sz="1350" dirty="0">
                  <a:solidFill>
                    <a:srgbClr val="FF0000"/>
                  </a:solidFill>
                </a:rPr>
                <a:t>Direct Route</a:t>
              </a:r>
            </a:p>
          </p:txBody>
        </p:sp>
        <p:sp>
          <p:nvSpPr>
            <p:cNvPr id="28" name="TextBox 27">
              <a:extLst>
                <a:ext uri="{FF2B5EF4-FFF2-40B4-BE49-F238E27FC236}">
                  <a16:creationId xmlns:a16="http://schemas.microsoft.com/office/drawing/2014/main" id="{A50C8C5B-C264-4252-FD66-1DA509754934}"/>
                </a:ext>
              </a:extLst>
            </p:cNvPr>
            <p:cNvSpPr txBox="1"/>
            <p:nvPr/>
          </p:nvSpPr>
          <p:spPr>
            <a:xfrm>
              <a:off x="5240999" y="1921392"/>
              <a:ext cx="1587184" cy="300082"/>
            </a:xfrm>
            <a:prstGeom prst="rect">
              <a:avLst/>
            </a:prstGeom>
            <a:noFill/>
          </p:spPr>
          <p:txBody>
            <a:bodyPr wrap="square" rtlCol="0">
              <a:spAutoFit/>
            </a:bodyPr>
            <a:lstStyle/>
            <a:p>
              <a:r>
                <a:rPr lang="en-US" sz="1350" dirty="0">
                  <a:solidFill>
                    <a:srgbClr val="FF0000"/>
                  </a:solidFill>
                </a:rPr>
                <a:t>RR Bridge Removed</a:t>
              </a:r>
            </a:p>
          </p:txBody>
        </p:sp>
        <p:sp>
          <p:nvSpPr>
            <p:cNvPr id="20" name="TextBox 19">
              <a:extLst>
                <a:ext uri="{FF2B5EF4-FFF2-40B4-BE49-F238E27FC236}">
                  <a16:creationId xmlns:a16="http://schemas.microsoft.com/office/drawing/2014/main" id="{348754CB-324F-C18C-D80C-C0F490A9E558}"/>
                </a:ext>
              </a:extLst>
            </p:cNvPr>
            <p:cNvSpPr txBox="1"/>
            <p:nvPr/>
          </p:nvSpPr>
          <p:spPr>
            <a:xfrm rot="16200000">
              <a:off x="7631722" y="1885014"/>
              <a:ext cx="975932" cy="300082"/>
            </a:xfrm>
            <a:prstGeom prst="rect">
              <a:avLst/>
            </a:prstGeom>
            <a:noFill/>
          </p:spPr>
          <p:txBody>
            <a:bodyPr wrap="square" rtlCol="0">
              <a:spAutoFit/>
            </a:bodyPr>
            <a:lstStyle/>
            <a:p>
              <a:r>
                <a:rPr lang="en-US" sz="1350" dirty="0">
                  <a:solidFill>
                    <a:srgbClr val="00B050"/>
                  </a:solidFill>
                </a:rPr>
                <a:t>Greenway</a:t>
              </a:r>
            </a:p>
          </p:txBody>
        </p:sp>
      </p:grpSp>
      <p:sp>
        <p:nvSpPr>
          <p:cNvPr id="4" name="TextBox 3">
            <a:extLst>
              <a:ext uri="{FF2B5EF4-FFF2-40B4-BE49-F238E27FC236}">
                <a16:creationId xmlns:a16="http://schemas.microsoft.com/office/drawing/2014/main" id="{453D6488-F869-E6F5-FCC8-D74897DED76D}"/>
              </a:ext>
            </a:extLst>
          </p:cNvPr>
          <p:cNvSpPr txBox="1"/>
          <p:nvPr/>
        </p:nvSpPr>
        <p:spPr>
          <a:xfrm>
            <a:off x="286894" y="4230933"/>
            <a:ext cx="8570203" cy="2496837"/>
          </a:xfrm>
          <a:prstGeom prst="rect">
            <a:avLst/>
          </a:prstGeom>
          <a:noFill/>
        </p:spPr>
        <p:txBody>
          <a:bodyPr wrap="square" rtlCol="0">
            <a:spAutoFit/>
          </a:bodyPr>
          <a:lstStyle/>
          <a:p>
            <a:pPr>
              <a:lnSpc>
                <a:spcPts val="1700"/>
              </a:lnSpc>
            </a:pPr>
            <a:r>
              <a:rPr lang="en-US" dirty="0"/>
              <a:t>On June 27 2023, a group of us from MCA met at a school on Rt 3A in South Lowell </a:t>
            </a:r>
            <a:br>
              <a:rPr lang="en-US" dirty="0"/>
            </a:br>
            <a:r>
              <a:rPr lang="en-US" dirty="0"/>
              <a:t>to discuss the route between BFRT and Concord River Greenway with: </a:t>
            </a:r>
          </a:p>
          <a:p>
            <a:pPr>
              <a:lnSpc>
                <a:spcPts val="1700"/>
              </a:lnSpc>
            </a:pPr>
            <a:r>
              <a:rPr lang="en-US" dirty="0"/>
              <a:t>- The City Engineer of Lowell and her staff</a:t>
            </a:r>
          </a:p>
          <a:p>
            <a:pPr marL="0" marR="0">
              <a:lnSpc>
                <a:spcPts val="1700"/>
              </a:lnSpc>
              <a:spcBef>
                <a:spcPts val="0"/>
              </a:spcBef>
            </a:pPr>
            <a:r>
              <a:rPr lang="en-US" dirty="0"/>
              <a:t>- </a:t>
            </a:r>
            <a:r>
              <a:rPr lang="en-US" sz="1800" dirty="0">
                <a:effectLst/>
                <a:latin typeface="Calibri" panose="020F0502020204030204" pitchFamily="34" charset="0"/>
                <a:ea typeface="Calibri" panose="020F0502020204030204" pitchFamily="34" charset="0"/>
              </a:rPr>
              <a:t>Peter Sutton, Bicycle and Pedestrian Program Coordinator, MassDOT</a:t>
            </a:r>
            <a:endParaRPr lang="en-US" sz="1000" dirty="0">
              <a:effectLst/>
              <a:latin typeface="Calibri" panose="020F0502020204030204" pitchFamily="34" charset="0"/>
              <a:ea typeface="Calibri" panose="020F0502020204030204" pitchFamily="34" charset="0"/>
            </a:endParaRPr>
          </a:p>
          <a:p>
            <a:pPr marL="0" marR="0">
              <a:lnSpc>
                <a:spcPts val="1700"/>
              </a:lnSpc>
              <a:spcBef>
                <a:spcPts val="0"/>
              </a:spcBef>
            </a:pPr>
            <a:r>
              <a:rPr lang="en-US" sz="1000" dirty="0">
                <a:effectLst/>
                <a:latin typeface="Calibri" panose="020F0502020204030204" pitchFamily="34" charset="0"/>
                <a:ea typeface="Calibri" panose="020F0502020204030204" pitchFamily="34" charset="0"/>
              </a:rPr>
              <a:t> </a:t>
            </a:r>
          </a:p>
          <a:p>
            <a:pPr marL="0" marR="0">
              <a:lnSpc>
                <a:spcPts val="1700"/>
              </a:lnSpc>
              <a:spcBef>
                <a:spcPts val="0"/>
              </a:spcBef>
            </a:pPr>
            <a:r>
              <a:rPr lang="en-US" dirty="0">
                <a:latin typeface="Calibri" panose="020F0502020204030204" pitchFamily="34" charset="0"/>
                <a:ea typeface="Calibri" panose="020F0502020204030204" pitchFamily="34" charset="0"/>
              </a:rPr>
              <a:t>We explored a route that followed the old railroad northeast to 3A, then around two schools and a playground, over the active railroad yard on a neighborhood bridge, then through quiet streets to the Lawrence St Bridge, southern end of the Greenway.</a:t>
            </a:r>
          </a:p>
          <a:p>
            <a:pPr marL="0" marR="0">
              <a:lnSpc>
                <a:spcPts val="1700"/>
              </a:lnSpc>
              <a:spcBef>
                <a:spcPts val="0"/>
              </a:spcBef>
            </a:pPr>
            <a:endParaRPr lang="en-US" sz="1100" dirty="0">
              <a:effectLst/>
              <a:latin typeface="Calibri" panose="020F0502020204030204" pitchFamily="34" charset="0"/>
              <a:ea typeface="Calibri" panose="020F0502020204030204" pitchFamily="34" charset="0"/>
            </a:endParaRPr>
          </a:p>
          <a:p>
            <a:pPr marL="0" marR="0">
              <a:lnSpc>
                <a:spcPts val="1700"/>
              </a:lnSpc>
              <a:spcBef>
                <a:spcPts val="0"/>
              </a:spcBef>
            </a:pPr>
            <a:r>
              <a:rPr lang="en-US" dirty="0">
                <a:latin typeface="Calibri" panose="020F0502020204030204" pitchFamily="34" charset="0"/>
                <a:ea typeface="Calibri" panose="020F0502020204030204" pitchFamily="34" charset="0"/>
              </a:rPr>
              <a:t>Parks &amp; Rec and the City are actively working on this connection, so we are just working with MassDOT to suggest another route for consideration.</a:t>
            </a:r>
            <a:endParaRPr lang="en-US" dirty="0"/>
          </a:p>
        </p:txBody>
      </p:sp>
      <p:cxnSp>
        <p:nvCxnSpPr>
          <p:cNvPr id="21" name="Straight Connector 20">
            <a:extLst>
              <a:ext uri="{FF2B5EF4-FFF2-40B4-BE49-F238E27FC236}">
                <a16:creationId xmlns:a16="http://schemas.microsoft.com/office/drawing/2014/main" id="{CBB8A39B-CA13-F664-2B4B-4208EC141EFA}"/>
              </a:ext>
            </a:extLst>
          </p:cNvPr>
          <p:cNvCxnSpPr>
            <a:cxnSpLocks/>
          </p:cNvCxnSpPr>
          <p:nvPr/>
        </p:nvCxnSpPr>
        <p:spPr>
          <a:xfrm>
            <a:off x="5025015" y="1324530"/>
            <a:ext cx="1058779" cy="62620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9A4BB4-1FE1-E217-417B-26E0A7586C03}"/>
              </a:ext>
            </a:extLst>
          </p:cNvPr>
          <p:cNvCxnSpPr>
            <a:cxnSpLocks/>
          </p:cNvCxnSpPr>
          <p:nvPr/>
        </p:nvCxnSpPr>
        <p:spPr>
          <a:xfrm flipH="1">
            <a:off x="4498641" y="1324530"/>
            <a:ext cx="5263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0DB9326-317A-2A53-2FC1-BB772552BAFD}"/>
              </a:ext>
            </a:extLst>
          </p:cNvPr>
          <p:cNvCxnSpPr>
            <a:cxnSpLocks/>
            <a:stCxn id="28" idx="2"/>
          </p:cNvCxnSpPr>
          <p:nvPr/>
        </p:nvCxnSpPr>
        <p:spPr>
          <a:xfrm flipH="1">
            <a:off x="4928762" y="943360"/>
            <a:ext cx="439907" cy="344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F8C8257-DB21-A73B-3675-D5B57B2B6B70}"/>
              </a:ext>
            </a:extLst>
          </p:cNvPr>
          <p:cNvSpPr txBox="1"/>
          <p:nvPr/>
        </p:nvSpPr>
        <p:spPr>
          <a:xfrm>
            <a:off x="1453028" y="3853787"/>
            <a:ext cx="1300668" cy="300082"/>
          </a:xfrm>
          <a:prstGeom prst="rect">
            <a:avLst/>
          </a:prstGeom>
          <a:solidFill>
            <a:schemeClr val="bg1">
              <a:lumMod val="95000"/>
            </a:schemeClr>
          </a:solidFill>
        </p:spPr>
        <p:txBody>
          <a:bodyPr wrap="square" rtlCol="0">
            <a:spAutoFit/>
          </a:bodyPr>
          <a:lstStyle/>
          <a:p>
            <a:r>
              <a:rPr lang="en-US" sz="1350" dirty="0">
                <a:solidFill>
                  <a:srgbClr val="FF0000"/>
                </a:solidFill>
              </a:rPr>
              <a:t>Cross Point</a:t>
            </a:r>
          </a:p>
        </p:txBody>
      </p:sp>
      <p:sp>
        <p:nvSpPr>
          <p:cNvPr id="25" name="TextBox 24">
            <a:extLst>
              <a:ext uri="{FF2B5EF4-FFF2-40B4-BE49-F238E27FC236}">
                <a16:creationId xmlns:a16="http://schemas.microsoft.com/office/drawing/2014/main" id="{B02142E0-8B09-F5DA-1ED0-0A9B55961A87}"/>
              </a:ext>
            </a:extLst>
          </p:cNvPr>
          <p:cNvSpPr txBox="1"/>
          <p:nvPr/>
        </p:nvSpPr>
        <p:spPr>
          <a:xfrm rot="17898952">
            <a:off x="2213064" y="3618927"/>
            <a:ext cx="745606" cy="300082"/>
          </a:xfrm>
          <a:prstGeom prst="rect">
            <a:avLst/>
          </a:prstGeom>
          <a:noFill/>
        </p:spPr>
        <p:txBody>
          <a:bodyPr wrap="square" rtlCol="0">
            <a:spAutoFit/>
          </a:bodyPr>
          <a:lstStyle/>
          <a:p>
            <a:r>
              <a:rPr lang="en-US" sz="1350" dirty="0">
                <a:solidFill>
                  <a:srgbClr val="FF0000"/>
                </a:solidFill>
              </a:rPr>
              <a:t>&lt;-BFRT</a:t>
            </a:r>
          </a:p>
        </p:txBody>
      </p:sp>
      <p:sp>
        <p:nvSpPr>
          <p:cNvPr id="5" name="TextBox 4">
            <a:extLst>
              <a:ext uri="{FF2B5EF4-FFF2-40B4-BE49-F238E27FC236}">
                <a16:creationId xmlns:a16="http://schemas.microsoft.com/office/drawing/2014/main" id="{A380067C-F317-C77B-8B06-96C34A967AE2}"/>
              </a:ext>
            </a:extLst>
          </p:cNvPr>
          <p:cNvSpPr txBox="1"/>
          <p:nvPr/>
        </p:nvSpPr>
        <p:spPr>
          <a:xfrm>
            <a:off x="6407420" y="3799986"/>
            <a:ext cx="1555234" cy="261610"/>
          </a:xfrm>
          <a:prstGeom prst="rect">
            <a:avLst/>
          </a:prstGeom>
          <a:noFill/>
        </p:spPr>
        <p:txBody>
          <a:bodyPr wrap="none" rtlCol="0">
            <a:spAutoFit/>
          </a:bodyPr>
          <a:lstStyle/>
          <a:p>
            <a:r>
              <a:rPr lang="en-US" sz="1100" i="1" dirty="0">
                <a:solidFill>
                  <a:srgbClr val="0000FF"/>
                </a:solidFill>
              </a:rPr>
              <a:t>Scale:  See mile markers</a:t>
            </a:r>
          </a:p>
        </p:txBody>
      </p:sp>
    </p:spTree>
    <p:extLst>
      <p:ext uri="{BB962C8B-B14F-4D97-AF65-F5344CB8AC3E}">
        <p14:creationId xmlns:p14="http://schemas.microsoft.com/office/powerpoint/2010/main" val="518358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FE2A-18BA-4B25-C4FF-DD54B6025184}"/>
              </a:ext>
            </a:extLst>
          </p:cNvPr>
          <p:cNvSpPr>
            <a:spLocks noGrp="1"/>
          </p:cNvSpPr>
          <p:nvPr>
            <p:ph type="ctrTitle"/>
          </p:nvPr>
        </p:nvSpPr>
        <p:spPr/>
        <p:txBody>
          <a:bodyPr/>
          <a:lstStyle/>
          <a:p>
            <a:r>
              <a:rPr lang="en-US" dirty="0"/>
              <a:t>Summary and Conclusions</a:t>
            </a:r>
          </a:p>
        </p:txBody>
      </p:sp>
      <p:sp>
        <p:nvSpPr>
          <p:cNvPr id="3" name="Subtitle 2">
            <a:extLst>
              <a:ext uri="{FF2B5EF4-FFF2-40B4-BE49-F238E27FC236}">
                <a16:creationId xmlns:a16="http://schemas.microsoft.com/office/drawing/2014/main" id="{4EC85168-3D31-0DE3-B081-D9E59EF24F68}"/>
              </a:ext>
            </a:extLst>
          </p:cNvPr>
          <p:cNvSpPr>
            <a:spLocks noGrp="1"/>
          </p:cNvSpPr>
          <p:nvPr>
            <p:ph type="subTitle" idx="1"/>
          </p:nvPr>
        </p:nvSpPr>
        <p:spPr/>
        <p:txBody>
          <a:bodyPr/>
          <a:lstStyle/>
          <a:p>
            <a:r>
              <a:rPr lang="en-US" dirty="0"/>
              <a:t>At Last</a:t>
            </a:r>
          </a:p>
        </p:txBody>
      </p:sp>
      <p:sp>
        <p:nvSpPr>
          <p:cNvPr id="4" name="Slide Number Placeholder 3">
            <a:extLst>
              <a:ext uri="{FF2B5EF4-FFF2-40B4-BE49-F238E27FC236}">
                <a16:creationId xmlns:a16="http://schemas.microsoft.com/office/drawing/2014/main" id="{37491BB0-5DD2-2FB6-1479-5770F5995F7F}"/>
              </a:ext>
            </a:extLst>
          </p:cNvPr>
          <p:cNvSpPr>
            <a:spLocks noGrp="1"/>
          </p:cNvSpPr>
          <p:nvPr>
            <p:ph type="sldNum" sz="quarter" idx="12"/>
          </p:nvPr>
        </p:nvSpPr>
        <p:spPr/>
        <p:txBody>
          <a:bodyPr/>
          <a:lstStyle/>
          <a:p>
            <a:fld id="{BD3B2A05-6373-4037-9133-FDE3B40E1D74}" type="slidenum">
              <a:rPr lang="en-US" smtClean="0"/>
              <a:t>39</a:t>
            </a:fld>
            <a:endParaRPr lang="en-US"/>
          </a:p>
        </p:txBody>
      </p:sp>
    </p:spTree>
    <p:extLst>
      <p:ext uri="{BB962C8B-B14F-4D97-AF65-F5344CB8AC3E}">
        <p14:creationId xmlns:p14="http://schemas.microsoft.com/office/powerpoint/2010/main" val="258188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88FA-8BD0-33C7-CED5-615E533404D9}"/>
              </a:ext>
            </a:extLst>
          </p:cNvPr>
          <p:cNvSpPr>
            <a:spLocks noGrp="1"/>
          </p:cNvSpPr>
          <p:nvPr>
            <p:ph type="title"/>
          </p:nvPr>
        </p:nvSpPr>
        <p:spPr>
          <a:xfrm>
            <a:off x="628650" y="365127"/>
            <a:ext cx="7886700" cy="663574"/>
          </a:xfrm>
        </p:spPr>
        <p:txBody>
          <a:bodyPr>
            <a:normAutofit fontScale="90000"/>
          </a:bodyPr>
          <a:lstStyle/>
          <a:p>
            <a:r>
              <a:rPr lang="en-US" dirty="0"/>
              <a:t>Review: Middlesex Canal Towpath</a:t>
            </a:r>
          </a:p>
        </p:txBody>
      </p:sp>
      <p:sp>
        <p:nvSpPr>
          <p:cNvPr id="3" name="Slide Number Placeholder 2">
            <a:extLst>
              <a:ext uri="{FF2B5EF4-FFF2-40B4-BE49-F238E27FC236}">
                <a16:creationId xmlns:a16="http://schemas.microsoft.com/office/drawing/2014/main" id="{63A659C9-3DB1-EF37-1FE2-96D60EA9A54D}"/>
              </a:ext>
            </a:extLst>
          </p:cNvPr>
          <p:cNvSpPr>
            <a:spLocks noGrp="1"/>
          </p:cNvSpPr>
          <p:nvPr>
            <p:ph type="sldNum" sz="quarter" idx="12"/>
          </p:nvPr>
        </p:nvSpPr>
        <p:spPr/>
        <p:txBody>
          <a:bodyPr/>
          <a:lstStyle/>
          <a:p>
            <a:fld id="{BD3B2A05-6373-4037-9133-FDE3B40E1D74}" type="slidenum">
              <a:rPr lang="en-US" smtClean="0"/>
              <a:t>4</a:t>
            </a:fld>
            <a:endParaRPr lang="en-US"/>
          </a:p>
        </p:txBody>
      </p:sp>
      <p:sp>
        <p:nvSpPr>
          <p:cNvPr id="4" name="TextBox 3">
            <a:extLst>
              <a:ext uri="{FF2B5EF4-FFF2-40B4-BE49-F238E27FC236}">
                <a16:creationId xmlns:a16="http://schemas.microsoft.com/office/drawing/2014/main" id="{9D9B31BC-8EE6-40FB-FAE5-FFAB185ACFA8}"/>
              </a:ext>
            </a:extLst>
          </p:cNvPr>
          <p:cNvSpPr txBox="1"/>
          <p:nvPr/>
        </p:nvSpPr>
        <p:spPr>
          <a:xfrm>
            <a:off x="628650" y="1028701"/>
            <a:ext cx="5829300"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t>Connected New Hampshire barge traffic at Middlesex Village (then Chelmsford) 27 miles to Charles River at Boston </a:t>
            </a:r>
          </a:p>
          <a:p>
            <a:pPr marL="742950" lvl="1" indent="-285750">
              <a:buFont typeface="Arial" panose="020B0604020202020204" pitchFamily="34" charset="0"/>
              <a:buChar char="•"/>
            </a:pPr>
            <a:r>
              <a:rPr lang="en-US" sz="1600" dirty="0"/>
              <a:t>Avoided Pawtucket Falls and transferring goods to </a:t>
            </a:r>
            <a:br>
              <a:rPr lang="en-US" sz="1600" dirty="0"/>
            </a:br>
            <a:r>
              <a:rPr lang="en-US" sz="1600" dirty="0"/>
              <a:t>ocean-going ships to get from Newburyport to Boston </a:t>
            </a:r>
          </a:p>
          <a:p>
            <a:pPr marL="742950" lvl="1" indent="-285750">
              <a:buFont typeface="Arial" panose="020B0604020202020204" pitchFamily="34" charset="0"/>
              <a:buChar char="•"/>
            </a:pPr>
            <a:r>
              <a:rPr lang="en-US" sz="1600" dirty="0"/>
              <a:t>Made the Lowell Mills economically possible </a:t>
            </a:r>
          </a:p>
          <a:p>
            <a:pPr marL="742950" lvl="1" indent="-285750">
              <a:buFont typeface="Arial" panose="020B0604020202020204" pitchFamily="34" charset="0"/>
              <a:buChar char="•"/>
            </a:pPr>
            <a:r>
              <a:rPr lang="en-US" sz="1600" dirty="0"/>
              <a:t>Passed through 9 towns, Lowell to Boston</a:t>
            </a:r>
          </a:p>
          <a:p>
            <a:pPr marL="742950" lvl="1" indent="-285750">
              <a:buFont typeface="Arial" panose="020B0604020202020204" pitchFamily="34" charset="0"/>
              <a:buChar char="•"/>
            </a:pPr>
            <a:r>
              <a:rPr lang="en-US" sz="1600" dirty="0"/>
              <a:t>Active 1803-1853, until eclipsed by faster steam railroad</a:t>
            </a:r>
          </a:p>
          <a:p>
            <a:pPr marL="285750" indent="-285750">
              <a:buFont typeface="Arial" panose="020B0604020202020204" pitchFamily="34" charset="0"/>
              <a:buChar char="•"/>
            </a:pPr>
            <a:r>
              <a:rPr lang="en-US" sz="1600" dirty="0"/>
              <a:t>Some miles of canal, berm, and towpath remain</a:t>
            </a:r>
          </a:p>
          <a:p>
            <a:pPr marL="285750" indent="-285750">
              <a:buFont typeface="Arial" panose="020B0604020202020204" pitchFamily="34" charset="0"/>
              <a:buChar char="•"/>
            </a:pPr>
            <a:r>
              <a:rPr lang="en-US" sz="1600" dirty="0"/>
              <a:t>Towpath makes a great bike path</a:t>
            </a:r>
          </a:p>
          <a:p>
            <a:pPr marL="742950" lvl="1" indent="-285750">
              <a:buFont typeface="Arial" panose="020B0604020202020204" pitchFamily="34" charset="0"/>
              <a:buChar char="•"/>
            </a:pPr>
            <a:r>
              <a:rPr lang="en-US" sz="1600" dirty="0"/>
              <a:t>10 feet wide, totally flat and nearly level</a:t>
            </a:r>
          </a:p>
          <a:p>
            <a:pPr marL="742950" lvl="1" indent="-285750">
              <a:buFont typeface="Arial" panose="020B0604020202020204" pitchFamily="34" charset="0"/>
              <a:buChar char="•"/>
            </a:pPr>
            <a:r>
              <a:rPr lang="en-US" sz="1600" dirty="0"/>
              <a:t>Woburn is starting a multi-use trail on MC towpath</a:t>
            </a:r>
            <a:br>
              <a:rPr lang="en-US" sz="1600" dirty="0"/>
            </a:br>
            <a:br>
              <a:rPr lang="en-US" sz="1600" dirty="0"/>
            </a:b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grpSp>
        <p:nvGrpSpPr>
          <p:cNvPr id="13" name="Group 12">
            <a:extLst>
              <a:ext uri="{FF2B5EF4-FFF2-40B4-BE49-F238E27FC236}">
                <a16:creationId xmlns:a16="http://schemas.microsoft.com/office/drawing/2014/main" id="{7D3144FA-96EE-AD22-BBE4-EA943F57FD3B}"/>
              </a:ext>
            </a:extLst>
          </p:cNvPr>
          <p:cNvGrpSpPr/>
          <p:nvPr/>
        </p:nvGrpSpPr>
        <p:grpSpPr>
          <a:xfrm>
            <a:off x="6075145" y="893082"/>
            <a:ext cx="2815255" cy="3481829"/>
            <a:chOff x="6075145" y="1502688"/>
            <a:chExt cx="2815255" cy="3481829"/>
          </a:xfrm>
        </p:grpSpPr>
        <p:pic>
          <p:nvPicPr>
            <p:cNvPr id="6" name="Picture 5">
              <a:extLst>
                <a:ext uri="{FF2B5EF4-FFF2-40B4-BE49-F238E27FC236}">
                  <a16:creationId xmlns:a16="http://schemas.microsoft.com/office/drawing/2014/main" id="{1B1E396A-F98E-13EC-B2FD-EB2E4F171FB0}"/>
                </a:ext>
              </a:extLst>
            </p:cNvPr>
            <p:cNvPicPr>
              <a:picLocks noChangeAspect="1"/>
            </p:cNvPicPr>
            <p:nvPr/>
          </p:nvPicPr>
          <p:blipFill rotWithShape="1">
            <a:blip r:embed="rId2">
              <a:extLst>
                <a:ext uri="{28A0092B-C50C-407E-A947-70E740481C1C}">
                  <a14:useLocalDpi xmlns:a14="http://schemas.microsoft.com/office/drawing/2010/main" val="0"/>
                </a:ext>
              </a:extLst>
            </a:blip>
            <a:srcRect b="55342"/>
            <a:stretch/>
          </p:blipFill>
          <p:spPr>
            <a:xfrm>
              <a:off x="6075145" y="1502688"/>
              <a:ext cx="2371774" cy="1000962"/>
            </a:xfrm>
            <a:prstGeom prst="rect">
              <a:avLst/>
            </a:prstGeom>
          </p:spPr>
        </p:pic>
        <p:pic>
          <p:nvPicPr>
            <p:cNvPr id="8" name="Picture 7">
              <a:extLst>
                <a:ext uri="{FF2B5EF4-FFF2-40B4-BE49-F238E27FC236}">
                  <a16:creationId xmlns:a16="http://schemas.microsoft.com/office/drawing/2014/main" id="{E63B71E6-B994-25B1-6D00-4400BA2AE6CA}"/>
                </a:ext>
              </a:extLst>
            </p:cNvPr>
            <p:cNvPicPr>
              <a:picLocks noChangeAspect="1"/>
            </p:cNvPicPr>
            <p:nvPr/>
          </p:nvPicPr>
          <p:blipFill rotWithShape="1">
            <a:blip r:embed="rId3">
              <a:extLst>
                <a:ext uri="{28A0092B-C50C-407E-A947-70E740481C1C}">
                  <a14:useLocalDpi xmlns:a14="http://schemas.microsoft.com/office/drawing/2010/main" val="0"/>
                </a:ext>
              </a:extLst>
            </a:blip>
            <a:srcRect r="8367"/>
            <a:stretch/>
          </p:blipFill>
          <p:spPr>
            <a:xfrm>
              <a:off x="7386910" y="2503650"/>
              <a:ext cx="1503490" cy="2480867"/>
            </a:xfrm>
            <a:prstGeom prst="rect">
              <a:avLst/>
            </a:prstGeom>
          </p:spPr>
        </p:pic>
      </p:grpSp>
      <p:pic>
        <p:nvPicPr>
          <p:cNvPr id="10" name="Picture 9">
            <a:extLst>
              <a:ext uri="{FF2B5EF4-FFF2-40B4-BE49-F238E27FC236}">
                <a16:creationId xmlns:a16="http://schemas.microsoft.com/office/drawing/2014/main" id="{34795264-EF60-9827-3219-4C131EEDF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708" y="4383678"/>
            <a:ext cx="2804403" cy="1943268"/>
          </a:xfrm>
          <a:prstGeom prst="rect">
            <a:avLst/>
          </a:prstGeom>
        </p:spPr>
      </p:pic>
      <p:sp>
        <p:nvSpPr>
          <p:cNvPr id="20" name="Title 1">
            <a:extLst>
              <a:ext uri="{FF2B5EF4-FFF2-40B4-BE49-F238E27FC236}">
                <a16:creationId xmlns:a16="http://schemas.microsoft.com/office/drawing/2014/main" id="{B8906ABA-1AEF-BCF9-130D-C56A7A5AF021}"/>
              </a:ext>
            </a:extLst>
          </p:cNvPr>
          <p:cNvSpPr txBox="1">
            <a:spLocks/>
          </p:cNvSpPr>
          <p:nvPr/>
        </p:nvSpPr>
        <p:spPr>
          <a:xfrm>
            <a:off x="3026741" y="6382204"/>
            <a:ext cx="5629896" cy="516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i="1" dirty="0"/>
              <a:t>https://web.archive.org/web/20031027050324/http://library.uml.edu/clh/MC/Mc1.Html</a:t>
            </a:r>
          </a:p>
        </p:txBody>
      </p:sp>
      <p:pic>
        <p:nvPicPr>
          <p:cNvPr id="7" name="Picture 6">
            <a:extLst>
              <a:ext uri="{FF2B5EF4-FFF2-40B4-BE49-F238E27FC236}">
                <a16:creationId xmlns:a16="http://schemas.microsoft.com/office/drawing/2014/main" id="{C7C60910-B1D4-4F8E-EE6E-446DE3CAA1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363" y="4172623"/>
            <a:ext cx="5166241" cy="2209581"/>
          </a:xfrm>
          <a:prstGeom prst="rect">
            <a:avLst/>
          </a:prstGeom>
        </p:spPr>
      </p:pic>
      <p:sp>
        <p:nvSpPr>
          <p:cNvPr id="5" name="TextBox 4">
            <a:extLst>
              <a:ext uri="{FF2B5EF4-FFF2-40B4-BE49-F238E27FC236}">
                <a16:creationId xmlns:a16="http://schemas.microsoft.com/office/drawing/2014/main" id="{57CCE189-EBF1-8F67-4CE5-79F768415AFB}"/>
              </a:ext>
            </a:extLst>
          </p:cNvPr>
          <p:cNvSpPr txBox="1"/>
          <p:nvPr/>
        </p:nvSpPr>
        <p:spPr>
          <a:xfrm>
            <a:off x="5931416" y="1919897"/>
            <a:ext cx="1555234" cy="261610"/>
          </a:xfrm>
          <a:prstGeom prst="rect">
            <a:avLst/>
          </a:prstGeom>
          <a:noFill/>
        </p:spPr>
        <p:txBody>
          <a:bodyPr wrap="none" rtlCol="0">
            <a:spAutoFit/>
          </a:bodyPr>
          <a:lstStyle/>
          <a:p>
            <a:r>
              <a:rPr lang="en-US" sz="1100" i="1" dirty="0">
                <a:solidFill>
                  <a:srgbClr val="0000FF"/>
                </a:solidFill>
              </a:rPr>
              <a:t>Scale:  See mile markers</a:t>
            </a:r>
          </a:p>
        </p:txBody>
      </p:sp>
    </p:spTree>
    <p:extLst>
      <p:ext uri="{BB962C8B-B14F-4D97-AF65-F5344CB8AC3E}">
        <p14:creationId xmlns:p14="http://schemas.microsoft.com/office/powerpoint/2010/main" val="817983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B2CE-7CD7-9E1D-F4B4-3D4388A6A271}"/>
              </a:ext>
            </a:extLst>
          </p:cNvPr>
          <p:cNvSpPr>
            <a:spLocks noGrp="1"/>
          </p:cNvSpPr>
          <p:nvPr>
            <p:ph type="title"/>
          </p:nvPr>
        </p:nvSpPr>
        <p:spPr>
          <a:xfrm>
            <a:off x="628650" y="356458"/>
            <a:ext cx="7886700" cy="852582"/>
          </a:xfrm>
        </p:spPr>
        <p:txBody>
          <a:bodyPr>
            <a:normAutofit/>
          </a:bodyPr>
          <a:lstStyle/>
          <a:p>
            <a:r>
              <a:rPr lang="en-US" dirty="0"/>
              <a:t>What’s This Mean to our canal?</a:t>
            </a:r>
          </a:p>
        </p:txBody>
      </p:sp>
      <p:sp>
        <p:nvSpPr>
          <p:cNvPr id="3" name="Content Placeholder 2">
            <a:extLst>
              <a:ext uri="{FF2B5EF4-FFF2-40B4-BE49-F238E27FC236}">
                <a16:creationId xmlns:a16="http://schemas.microsoft.com/office/drawing/2014/main" id="{8D8E8FC9-C3D1-9A30-FA68-A90750F2DC95}"/>
              </a:ext>
            </a:extLst>
          </p:cNvPr>
          <p:cNvSpPr>
            <a:spLocks noGrp="1"/>
          </p:cNvSpPr>
          <p:nvPr>
            <p:ph idx="1"/>
          </p:nvPr>
        </p:nvSpPr>
        <p:spPr>
          <a:xfrm>
            <a:off x="531686" y="1045554"/>
            <a:ext cx="7886700" cy="5812446"/>
          </a:xfrm>
        </p:spPr>
        <p:txBody>
          <a:bodyPr>
            <a:normAutofit/>
          </a:bodyPr>
          <a:lstStyle/>
          <a:p>
            <a:r>
              <a:rPr lang="en-US" dirty="0"/>
              <a:t>Opportunity for outside funding to improve and preserve the towpath as a trail, fix swampy areas</a:t>
            </a:r>
          </a:p>
          <a:p>
            <a:r>
              <a:rPr lang="en-US" dirty="0"/>
              <a:t>10-foot wide towpath is basically the trail substrate</a:t>
            </a:r>
            <a:br>
              <a:rPr lang="en-US" dirty="0"/>
            </a:br>
            <a:br>
              <a:rPr lang="en-US" dirty="0"/>
            </a:br>
            <a:endParaRPr lang="en-US" dirty="0"/>
          </a:p>
          <a:p>
            <a:endParaRPr lang="en-US" dirty="0"/>
          </a:p>
          <a:p>
            <a:endParaRPr lang="en-US" dirty="0"/>
          </a:p>
          <a:p>
            <a:endParaRPr lang="en-US" dirty="0"/>
          </a:p>
          <a:p>
            <a:r>
              <a:rPr lang="en-US" dirty="0"/>
              <a:t>Rough estimate is ~ $2M/mile, from recent Woburn Rail Trail study </a:t>
            </a:r>
            <a:r>
              <a:rPr lang="en-US" sz="1350" u="sng" dirty="0">
                <a:solidFill>
                  <a:srgbClr val="0000FF"/>
                </a:solidFill>
                <a:latin typeface="Calibri" panose="020F0502020204030204" pitchFamily="34" charset="0"/>
                <a:ea typeface="Calibri" panose="020F0502020204030204" pitchFamily="34" charset="0"/>
                <a:hlinkClick r:id="rId2"/>
              </a:rPr>
              <a:t>https://www.woburnma.gov/wp-content/uploads/2022/12/Shared-Use-Path-Feasibility-Study-Canal-and-RR-ROW-2022.pdf</a:t>
            </a:r>
            <a:r>
              <a:rPr lang="en-US" sz="1350" dirty="0">
                <a:latin typeface="Calibri" panose="020F0502020204030204" pitchFamily="34" charset="0"/>
                <a:ea typeface="Calibri" panose="020F0502020204030204" pitchFamily="34" charset="0"/>
              </a:rPr>
              <a:t>. </a:t>
            </a:r>
            <a:endParaRPr lang="en-US" dirty="0"/>
          </a:p>
        </p:txBody>
      </p:sp>
      <p:sp>
        <p:nvSpPr>
          <p:cNvPr id="4" name="Slide Number Placeholder 3">
            <a:extLst>
              <a:ext uri="{FF2B5EF4-FFF2-40B4-BE49-F238E27FC236}">
                <a16:creationId xmlns:a16="http://schemas.microsoft.com/office/drawing/2014/main" id="{BDEF435C-F0E7-0E21-E618-97E3C00EA237}"/>
              </a:ext>
            </a:extLst>
          </p:cNvPr>
          <p:cNvSpPr>
            <a:spLocks noGrp="1"/>
          </p:cNvSpPr>
          <p:nvPr>
            <p:ph type="sldNum" sz="quarter" idx="12"/>
          </p:nvPr>
        </p:nvSpPr>
        <p:spPr>
          <a:xfrm>
            <a:off x="6457950" y="6318980"/>
            <a:ext cx="2057400" cy="365125"/>
          </a:xfrm>
        </p:spPr>
        <p:txBody>
          <a:bodyPr/>
          <a:lstStyle/>
          <a:p>
            <a:fld id="{BD3B2A05-6373-4037-9133-FDE3B40E1D74}" type="slidenum">
              <a:rPr lang="en-US" smtClean="0"/>
              <a:t>40</a:t>
            </a:fld>
            <a:endParaRPr lang="en-US"/>
          </a:p>
        </p:txBody>
      </p:sp>
      <p:grpSp>
        <p:nvGrpSpPr>
          <p:cNvPr id="8" name="Group 7">
            <a:extLst>
              <a:ext uri="{FF2B5EF4-FFF2-40B4-BE49-F238E27FC236}">
                <a16:creationId xmlns:a16="http://schemas.microsoft.com/office/drawing/2014/main" id="{5AC96B56-4A11-CF9F-05F6-DECA78EC6519}"/>
              </a:ext>
            </a:extLst>
          </p:cNvPr>
          <p:cNvGrpSpPr/>
          <p:nvPr/>
        </p:nvGrpSpPr>
        <p:grpSpPr>
          <a:xfrm>
            <a:off x="285726" y="2504589"/>
            <a:ext cx="8705724" cy="2150999"/>
            <a:chOff x="285726" y="2230269"/>
            <a:chExt cx="8705724" cy="2150999"/>
          </a:xfrm>
        </p:grpSpPr>
        <p:pic>
          <p:nvPicPr>
            <p:cNvPr id="5" name="Picture 4">
              <a:extLst>
                <a:ext uri="{FF2B5EF4-FFF2-40B4-BE49-F238E27FC236}">
                  <a16:creationId xmlns:a16="http://schemas.microsoft.com/office/drawing/2014/main" id="{4DF5E03F-C4E3-28A1-9D71-70F3847BCEC9}"/>
                </a:ext>
              </a:extLst>
            </p:cNvPr>
            <p:cNvPicPr>
              <a:picLocks noChangeAspect="1"/>
            </p:cNvPicPr>
            <p:nvPr/>
          </p:nvPicPr>
          <p:blipFill rotWithShape="1">
            <a:blip r:embed="rId3">
              <a:extLst>
                <a:ext uri="{28A0092B-C50C-407E-A947-70E740481C1C}">
                  <a14:useLocalDpi xmlns:a14="http://schemas.microsoft.com/office/drawing/2010/main" val="0"/>
                </a:ext>
              </a:extLst>
            </a:blip>
            <a:srcRect l="32892" t="66321" r="36729" b="11736"/>
            <a:stretch/>
          </p:blipFill>
          <p:spPr>
            <a:xfrm>
              <a:off x="4572000" y="2230269"/>
              <a:ext cx="2909655" cy="1633697"/>
            </a:xfrm>
            <a:prstGeom prst="rect">
              <a:avLst/>
            </a:prstGeom>
          </p:spPr>
        </p:pic>
        <p:pic>
          <p:nvPicPr>
            <p:cNvPr id="17" name="Picture 16">
              <a:extLst>
                <a:ext uri="{FF2B5EF4-FFF2-40B4-BE49-F238E27FC236}">
                  <a16:creationId xmlns:a16="http://schemas.microsoft.com/office/drawing/2014/main" id="{D50D291B-9FEF-6339-4759-E1E8107D587D}"/>
                </a:ext>
              </a:extLst>
            </p:cNvPr>
            <p:cNvPicPr>
              <a:picLocks noChangeAspect="1"/>
            </p:cNvPicPr>
            <p:nvPr/>
          </p:nvPicPr>
          <p:blipFill rotWithShape="1">
            <a:blip r:embed="rId4">
              <a:extLst>
                <a:ext uri="{28A0092B-C50C-407E-A947-70E740481C1C}">
                  <a14:useLocalDpi xmlns:a14="http://schemas.microsoft.com/office/drawing/2010/main" val="0"/>
                </a:ext>
              </a:extLst>
            </a:blip>
            <a:srcRect l="68349" t="7011" r="5014" b="74070"/>
            <a:stretch/>
          </p:blipFill>
          <p:spPr>
            <a:xfrm>
              <a:off x="7184008" y="2367409"/>
              <a:ext cx="1807442" cy="985391"/>
            </a:xfrm>
            <a:prstGeom prst="rect">
              <a:avLst/>
            </a:prstGeom>
          </p:spPr>
        </p:pic>
        <p:pic>
          <p:nvPicPr>
            <p:cNvPr id="6" name="Picture 5">
              <a:extLst>
                <a:ext uri="{FF2B5EF4-FFF2-40B4-BE49-F238E27FC236}">
                  <a16:creationId xmlns:a16="http://schemas.microsoft.com/office/drawing/2014/main" id="{D8A5E24A-C7AC-667B-1CE3-822D936A8C7A}"/>
                </a:ext>
              </a:extLst>
            </p:cNvPr>
            <p:cNvPicPr>
              <a:picLocks noChangeAspect="1"/>
            </p:cNvPicPr>
            <p:nvPr/>
          </p:nvPicPr>
          <p:blipFill rotWithShape="1">
            <a:blip r:embed="rId5">
              <a:extLst>
                <a:ext uri="{28A0092B-C50C-407E-A947-70E740481C1C}">
                  <a14:useLocalDpi xmlns:a14="http://schemas.microsoft.com/office/drawing/2010/main" val="0"/>
                </a:ext>
              </a:extLst>
            </a:blip>
            <a:srcRect r="7263"/>
            <a:stretch/>
          </p:blipFill>
          <p:spPr>
            <a:xfrm>
              <a:off x="285726" y="2392559"/>
              <a:ext cx="4312118" cy="1988709"/>
            </a:xfrm>
            <a:prstGeom prst="rect">
              <a:avLst/>
            </a:prstGeom>
          </p:spPr>
        </p:pic>
        <p:sp>
          <p:nvSpPr>
            <p:cNvPr id="7" name="TextBox 6">
              <a:extLst>
                <a:ext uri="{FF2B5EF4-FFF2-40B4-BE49-F238E27FC236}">
                  <a16:creationId xmlns:a16="http://schemas.microsoft.com/office/drawing/2014/main" id="{E9516761-5F1C-02E5-9F2C-7829A14BEAEC}"/>
                </a:ext>
              </a:extLst>
            </p:cNvPr>
            <p:cNvSpPr txBox="1"/>
            <p:nvPr/>
          </p:nvSpPr>
          <p:spPr>
            <a:xfrm>
              <a:off x="4833644" y="3731900"/>
              <a:ext cx="2341025" cy="338554"/>
            </a:xfrm>
            <a:prstGeom prst="rect">
              <a:avLst/>
            </a:prstGeom>
            <a:noFill/>
          </p:spPr>
          <p:txBody>
            <a:bodyPr wrap="none" rtlCol="0">
              <a:spAutoFit/>
            </a:bodyPr>
            <a:lstStyle/>
            <a:p>
              <a:r>
                <a:rPr lang="en-US" sz="1600" dirty="0"/>
                <a:t>Typical Rail Trail (Woburn)</a:t>
              </a:r>
            </a:p>
          </p:txBody>
        </p:sp>
      </p:grpSp>
    </p:spTree>
    <p:extLst>
      <p:ext uri="{BB962C8B-B14F-4D97-AF65-F5344CB8AC3E}">
        <p14:creationId xmlns:p14="http://schemas.microsoft.com/office/powerpoint/2010/main" val="1038287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9E572-F883-ED61-AC63-91EAB4E98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BEBB44-3CF7-727B-0636-AD46632F559A}"/>
              </a:ext>
            </a:extLst>
          </p:cNvPr>
          <p:cNvSpPr>
            <a:spLocks noGrp="1"/>
          </p:cNvSpPr>
          <p:nvPr>
            <p:ph type="title"/>
          </p:nvPr>
        </p:nvSpPr>
        <p:spPr>
          <a:xfrm>
            <a:off x="628650" y="365126"/>
            <a:ext cx="7886700" cy="758039"/>
          </a:xfrm>
        </p:spPr>
        <p:txBody>
          <a:bodyPr/>
          <a:lstStyle/>
          <a:p>
            <a:r>
              <a:rPr lang="en-US" dirty="0"/>
              <a:t>Why is This Important?</a:t>
            </a:r>
          </a:p>
        </p:txBody>
      </p:sp>
      <p:sp>
        <p:nvSpPr>
          <p:cNvPr id="3" name="Content Placeholder 2">
            <a:extLst>
              <a:ext uri="{FF2B5EF4-FFF2-40B4-BE49-F238E27FC236}">
                <a16:creationId xmlns:a16="http://schemas.microsoft.com/office/drawing/2014/main" id="{99A23726-0902-FBC6-F088-6192E66BD607}"/>
              </a:ext>
            </a:extLst>
          </p:cNvPr>
          <p:cNvSpPr>
            <a:spLocks noGrp="1"/>
          </p:cNvSpPr>
          <p:nvPr>
            <p:ph idx="1"/>
          </p:nvPr>
        </p:nvSpPr>
        <p:spPr>
          <a:xfrm>
            <a:off x="628650" y="1383497"/>
            <a:ext cx="7886700" cy="4351338"/>
          </a:xfrm>
        </p:spPr>
        <p:txBody>
          <a:bodyPr>
            <a:normAutofit fontScale="92500"/>
          </a:bodyPr>
          <a:lstStyle/>
          <a:p>
            <a:r>
              <a:rPr lang="en-US" dirty="0"/>
              <a:t>Multi-use trails serve bikers, walkers, runners </a:t>
            </a:r>
            <a:br>
              <a:rPr lang="en-US" dirty="0"/>
            </a:br>
            <a:r>
              <a:rPr lang="en-US" dirty="0"/>
              <a:t>- even commuters and school kids</a:t>
            </a:r>
          </a:p>
          <a:p>
            <a:r>
              <a:rPr lang="en-US" dirty="0"/>
              <a:t>Safe alternative routes, separating cars and bikes</a:t>
            </a:r>
          </a:p>
          <a:p>
            <a:r>
              <a:rPr lang="en-US" dirty="0"/>
              <a:t>Not just point-point lines, but a network of connected trails so users can get on and off where needed</a:t>
            </a:r>
          </a:p>
          <a:p>
            <a:r>
              <a:rPr lang="en-US" dirty="0"/>
              <a:t>Our local trails, existing and proposed, are part of the MassDOT Master Plan Priority List for funding to expand the Active Transportation trails network</a:t>
            </a:r>
          </a:p>
          <a:p>
            <a:r>
              <a:rPr lang="en-US" dirty="0"/>
              <a:t>The biggest remaining gap in the Eastern Mass trail system is the Greater Lowell area</a:t>
            </a:r>
          </a:p>
        </p:txBody>
      </p:sp>
      <p:sp>
        <p:nvSpPr>
          <p:cNvPr id="4" name="Slide Number Placeholder 3">
            <a:extLst>
              <a:ext uri="{FF2B5EF4-FFF2-40B4-BE49-F238E27FC236}">
                <a16:creationId xmlns:a16="http://schemas.microsoft.com/office/drawing/2014/main" id="{097CEF37-3A9E-4581-57A8-C9A1EA6E2600}"/>
              </a:ext>
            </a:extLst>
          </p:cNvPr>
          <p:cNvSpPr>
            <a:spLocks noGrp="1"/>
          </p:cNvSpPr>
          <p:nvPr>
            <p:ph type="sldNum" sz="quarter" idx="12"/>
          </p:nvPr>
        </p:nvSpPr>
        <p:spPr/>
        <p:txBody>
          <a:bodyPr/>
          <a:lstStyle/>
          <a:p>
            <a:fld id="{BD3B2A05-6373-4037-9133-FDE3B40E1D74}" type="slidenum">
              <a:rPr lang="en-US" smtClean="0"/>
              <a:t>41</a:t>
            </a:fld>
            <a:endParaRPr lang="en-US"/>
          </a:p>
        </p:txBody>
      </p:sp>
      <p:sp>
        <p:nvSpPr>
          <p:cNvPr id="7" name="TextBox 6">
            <a:extLst>
              <a:ext uri="{FF2B5EF4-FFF2-40B4-BE49-F238E27FC236}">
                <a16:creationId xmlns:a16="http://schemas.microsoft.com/office/drawing/2014/main" id="{CFF85D5F-6554-0CD6-A0E9-04E6170DA147}"/>
              </a:ext>
            </a:extLst>
          </p:cNvPr>
          <p:cNvSpPr txBox="1"/>
          <p:nvPr/>
        </p:nvSpPr>
        <p:spPr>
          <a:xfrm>
            <a:off x="4655767" y="6308208"/>
            <a:ext cx="3859583" cy="369332"/>
          </a:xfrm>
          <a:prstGeom prst="rect">
            <a:avLst/>
          </a:prstGeom>
          <a:noFill/>
        </p:spPr>
        <p:txBody>
          <a:bodyPr wrap="none" rtlCol="0">
            <a:spAutoFit/>
          </a:bodyPr>
          <a:lstStyle/>
          <a:p>
            <a:r>
              <a:rPr lang="en-US" dirty="0"/>
              <a:t>MassDOT = MA </a:t>
            </a:r>
            <a:r>
              <a:rPr lang="en-US" sz="1800" dirty="0"/>
              <a:t>Dept of Transportation </a:t>
            </a:r>
            <a:endParaRPr lang="en-US" dirty="0"/>
          </a:p>
        </p:txBody>
      </p:sp>
    </p:spTree>
    <p:extLst>
      <p:ext uri="{BB962C8B-B14F-4D97-AF65-F5344CB8AC3E}">
        <p14:creationId xmlns:p14="http://schemas.microsoft.com/office/powerpoint/2010/main" val="2175240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1E7D-86FD-BF0D-39D7-5A28331C7BEE}"/>
              </a:ext>
            </a:extLst>
          </p:cNvPr>
          <p:cNvSpPr>
            <a:spLocks noGrp="1"/>
          </p:cNvSpPr>
          <p:nvPr>
            <p:ph type="title"/>
          </p:nvPr>
        </p:nvSpPr>
        <p:spPr>
          <a:xfrm>
            <a:off x="628650" y="365126"/>
            <a:ext cx="7886700" cy="773111"/>
          </a:xfrm>
        </p:spPr>
        <p:txBody>
          <a:bodyPr/>
          <a:lstStyle/>
          <a:p>
            <a:r>
              <a:rPr lang="en-US" dirty="0"/>
              <a:t>Conclusion</a:t>
            </a:r>
          </a:p>
        </p:txBody>
      </p:sp>
      <p:sp>
        <p:nvSpPr>
          <p:cNvPr id="3" name="Content Placeholder 2">
            <a:extLst>
              <a:ext uri="{FF2B5EF4-FFF2-40B4-BE49-F238E27FC236}">
                <a16:creationId xmlns:a16="http://schemas.microsoft.com/office/drawing/2014/main" id="{4AA1A2D2-D656-1432-A911-B342E2A228DA}"/>
              </a:ext>
            </a:extLst>
          </p:cNvPr>
          <p:cNvSpPr>
            <a:spLocks noGrp="1"/>
          </p:cNvSpPr>
          <p:nvPr>
            <p:ph idx="1"/>
          </p:nvPr>
        </p:nvSpPr>
        <p:spPr>
          <a:xfrm>
            <a:off x="547370" y="1368425"/>
            <a:ext cx="7886700" cy="4987926"/>
          </a:xfrm>
        </p:spPr>
        <p:txBody>
          <a:bodyPr>
            <a:normAutofit fontScale="92500" lnSpcReduction="10000"/>
          </a:bodyPr>
          <a:lstStyle/>
          <a:p>
            <a:r>
              <a:rPr lang="en-US" dirty="0"/>
              <a:t>There are many interconnecting projects, past-present-future, to preserve ROWs and provide safe scenic trails for bikers, strollers, walkers, joggers, and runners</a:t>
            </a:r>
          </a:p>
          <a:p>
            <a:r>
              <a:rPr lang="en-US" dirty="0"/>
              <a:t>The Middlesex Canal towpath can provide the missing link to re-unite the two branches of the Bay Circuit Trail on their way between Duxbury and Plum Island</a:t>
            </a:r>
          </a:p>
          <a:p>
            <a:r>
              <a:rPr lang="en-US" dirty="0"/>
              <a:t>Like the museum, nothing done right is cheap </a:t>
            </a:r>
          </a:p>
          <a:p>
            <a:pPr lvl="1"/>
            <a:r>
              <a:rPr lang="en-US" dirty="0"/>
              <a:t>Basic trail to modern standards costs over $2M/mile</a:t>
            </a:r>
          </a:p>
          <a:p>
            <a:r>
              <a:rPr lang="en-US" dirty="0"/>
              <a:t>Years of work is needed to agitate for the federal funding needed, same as we did for the museum </a:t>
            </a:r>
          </a:p>
          <a:p>
            <a:r>
              <a:rPr lang="en-US" dirty="0"/>
              <a:t>Last year’s critical opportunities were:</a:t>
            </a:r>
          </a:p>
          <a:p>
            <a:pPr lvl="1"/>
            <a:r>
              <a:rPr lang="en-US" dirty="0"/>
              <a:t>Riverneck Road easement to get around 495 and 3 = pending</a:t>
            </a:r>
          </a:p>
          <a:p>
            <a:pPr lvl="1"/>
            <a:r>
              <a:rPr lang="en-US" dirty="0"/>
              <a:t>Inclusion in MassDOT and NMCOG plans = done</a:t>
            </a:r>
          </a:p>
        </p:txBody>
      </p:sp>
      <p:sp>
        <p:nvSpPr>
          <p:cNvPr id="4" name="Slide Number Placeholder 3">
            <a:extLst>
              <a:ext uri="{FF2B5EF4-FFF2-40B4-BE49-F238E27FC236}">
                <a16:creationId xmlns:a16="http://schemas.microsoft.com/office/drawing/2014/main" id="{EAFAB866-26A1-DF55-0C15-5FEF2CB1DA8D}"/>
              </a:ext>
            </a:extLst>
          </p:cNvPr>
          <p:cNvSpPr>
            <a:spLocks noGrp="1"/>
          </p:cNvSpPr>
          <p:nvPr>
            <p:ph type="sldNum" sz="quarter" idx="12"/>
          </p:nvPr>
        </p:nvSpPr>
        <p:spPr/>
        <p:txBody>
          <a:bodyPr/>
          <a:lstStyle/>
          <a:p>
            <a:fld id="{BD3B2A05-6373-4037-9133-FDE3B40E1D74}" type="slidenum">
              <a:rPr lang="en-US" smtClean="0"/>
              <a:t>42</a:t>
            </a:fld>
            <a:endParaRPr lang="en-US"/>
          </a:p>
        </p:txBody>
      </p:sp>
    </p:spTree>
    <p:extLst>
      <p:ext uri="{BB962C8B-B14F-4D97-AF65-F5344CB8AC3E}">
        <p14:creationId xmlns:p14="http://schemas.microsoft.com/office/powerpoint/2010/main" val="248588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AD9C-D779-5340-DDE3-7BC6D16B2641}"/>
              </a:ext>
            </a:extLst>
          </p:cNvPr>
          <p:cNvSpPr>
            <a:spLocks noGrp="1"/>
          </p:cNvSpPr>
          <p:nvPr>
            <p:ph type="title"/>
          </p:nvPr>
        </p:nvSpPr>
        <p:spPr/>
        <p:txBody>
          <a:bodyPr/>
          <a:lstStyle/>
          <a:p>
            <a:r>
              <a:rPr lang="en-US" dirty="0"/>
              <a:t>Other Rights of Way</a:t>
            </a:r>
          </a:p>
        </p:txBody>
      </p:sp>
      <p:sp>
        <p:nvSpPr>
          <p:cNvPr id="3" name="Content Placeholder 2">
            <a:extLst>
              <a:ext uri="{FF2B5EF4-FFF2-40B4-BE49-F238E27FC236}">
                <a16:creationId xmlns:a16="http://schemas.microsoft.com/office/drawing/2014/main" id="{100DD69C-711E-0CB9-F2AC-AC2C35BDA847}"/>
              </a:ext>
            </a:extLst>
          </p:cNvPr>
          <p:cNvSpPr>
            <a:spLocks noGrp="1"/>
          </p:cNvSpPr>
          <p:nvPr>
            <p:ph idx="1"/>
          </p:nvPr>
        </p:nvSpPr>
        <p:spPr/>
        <p:txBody>
          <a:bodyPr/>
          <a:lstStyle/>
          <a:p>
            <a:pPr marL="0" indent="0">
              <a:buNone/>
            </a:pPr>
            <a:r>
              <a:rPr lang="en-US" dirty="0"/>
              <a:t>Billerica Branch Railroad            Power and Gas lines </a:t>
            </a:r>
          </a:p>
        </p:txBody>
      </p:sp>
      <p:sp>
        <p:nvSpPr>
          <p:cNvPr id="4" name="Slide Number Placeholder 3">
            <a:extLst>
              <a:ext uri="{FF2B5EF4-FFF2-40B4-BE49-F238E27FC236}">
                <a16:creationId xmlns:a16="http://schemas.microsoft.com/office/drawing/2014/main" id="{3E0FF933-6EAA-561C-7E30-286CB50DD29C}"/>
              </a:ext>
            </a:extLst>
          </p:cNvPr>
          <p:cNvSpPr>
            <a:spLocks noGrp="1"/>
          </p:cNvSpPr>
          <p:nvPr>
            <p:ph type="sldNum" sz="quarter" idx="12"/>
          </p:nvPr>
        </p:nvSpPr>
        <p:spPr/>
        <p:txBody>
          <a:bodyPr/>
          <a:lstStyle/>
          <a:p>
            <a:fld id="{BD3B2A05-6373-4037-9133-FDE3B40E1D74}" type="slidenum">
              <a:rPr lang="en-US" smtClean="0"/>
              <a:t>5</a:t>
            </a:fld>
            <a:endParaRPr lang="en-US"/>
          </a:p>
        </p:txBody>
      </p:sp>
      <p:pic>
        <p:nvPicPr>
          <p:cNvPr id="5" name="Picture 4">
            <a:extLst>
              <a:ext uri="{FF2B5EF4-FFF2-40B4-BE49-F238E27FC236}">
                <a16:creationId xmlns:a16="http://schemas.microsoft.com/office/drawing/2014/main" id="{401CD17B-3EE3-F5BA-D45D-E0556EC1C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49" y="2303462"/>
            <a:ext cx="3893129" cy="3506788"/>
          </a:xfrm>
          <a:prstGeom prst="rect">
            <a:avLst/>
          </a:prstGeom>
        </p:spPr>
      </p:pic>
      <p:pic>
        <p:nvPicPr>
          <p:cNvPr id="6" name="Picture 5">
            <a:extLst>
              <a:ext uri="{FF2B5EF4-FFF2-40B4-BE49-F238E27FC236}">
                <a16:creationId xmlns:a16="http://schemas.microsoft.com/office/drawing/2014/main" id="{FDD911CC-3B65-B4A6-7889-99B29F298FD3}"/>
              </a:ext>
            </a:extLst>
          </p:cNvPr>
          <p:cNvPicPr>
            <a:picLocks noChangeAspect="1"/>
          </p:cNvPicPr>
          <p:nvPr/>
        </p:nvPicPr>
        <p:blipFill rotWithShape="1">
          <a:blip r:embed="rId3">
            <a:extLst>
              <a:ext uri="{28A0092B-C50C-407E-A947-70E740481C1C}">
                <a14:useLocalDpi xmlns:a14="http://schemas.microsoft.com/office/drawing/2010/main" val="0"/>
              </a:ext>
            </a:extLst>
          </a:blip>
          <a:srcRect r="16141"/>
          <a:stretch/>
        </p:blipFill>
        <p:spPr>
          <a:xfrm rot="5400000">
            <a:off x="4982159" y="2504282"/>
            <a:ext cx="3802065" cy="3400425"/>
          </a:xfrm>
          <a:prstGeom prst="rect">
            <a:avLst/>
          </a:prstGeom>
        </p:spPr>
      </p:pic>
    </p:spTree>
    <p:extLst>
      <p:ext uri="{BB962C8B-B14F-4D97-AF65-F5344CB8AC3E}">
        <p14:creationId xmlns:p14="http://schemas.microsoft.com/office/powerpoint/2010/main" val="1227270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2C4FB-EAAC-588A-A2A8-58C7B15C8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412662-E99C-D835-ECF5-1DFA92790607}"/>
              </a:ext>
            </a:extLst>
          </p:cNvPr>
          <p:cNvSpPr>
            <a:spLocks noGrp="1"/>
          </p:cNvSpPr>
          <p:nvPr>
            <p:ph type="title"/>
          </p:nvPr>
        </p:nvSpPr>
        <p:spPr>
          <a:xfrm>
            <a:off x="545523" y="226186"/>
            <a:ext cx="7886700" cy="657394"/>
          </a:xfrm>
        </p:spPr>
        <p:txBody>
          <a:bodyPr>
            <a:normAutofit fontScale="90000"/>
          </a:bodyPr>
          <a:lstStyle/>
          <a:p>
            <a:r>
              <a:rPr lang="en-US" dirty="0"/>
              <a:t>Bay Circuit Trail (BCT) Overview</a:t>
            </a:r>
          </a:p>
        </p:txBody>
      </p:sp>
      <p:sp>
        <p:nvSpPr>
          <p:cNvPr id="3" name="Slide Number Placeholder 2">
            <a:extLst>
              <a:ext uri="{FF2B5EF4-FFF2-40B4-BE49-F238E27FC236}">
                <a16:creationId xmlns:a16="http://schemas.microsoft.com/office/drawing/2014/main" id="{7C90952F-7E49-E6B1-6A9E-9EB7C84B7D6E}"/>
              </a:ext>
            </a:extLst>
          </p:cNvPr>
          <p:cNvSpPr>
            <a:spLocks noGrp="1"/>
          </p:cNvSpPr>
          <p:nvPr>
            <p:ph type="sldNum" sz="quarter" idx="12"/>
          </p:nvPr>
        </p:nvSpPr>
        <p:spPr/>
        <p:txBody>
          <a:bodyPr/>
          <a:lstStyle/>
          <a:p>
            <a:fld id="{BD3B2A05-6373-4037-9133-FDE3B40E1D74}" type="slidenum">
              <a:rPr lang="en-US" smtClean="0"/>
              <a:t>6</a:t>
            </a:fld>
            <a:endParaRPr lang="en-US"/>
          </a:p>
        </p:txBody>
      </p:sp>
      <p:pic>
        <p:nvPicPr>
          <p:cNvPr id="5" name="Picture 4">
            <a:extLst>
              <a:ext uri="{FF2B5EF4-FFF2-40B4-BE49-F238E27FC236}">
                <a16:creationId xmlns:a16="http://schemas.microsoft.com/office/drawing/2014/main" id="{87036FA5-9DE5-8ABB-3DB2-503102005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568" y="814250"/>
            <a:ext cx="5074782" cy="5611432"/>
          </a:xfrm>
          <a:prstGeom prst="rect">
            <a:avLst/>
          </a:prstGeom>
        </p:spPr>
      </p:pic>
      <p:sp>
        <p:nvSpPr>
          <p:cNvPr id="6" name="TextBox 5">
            <a:extLst>
              <a:ext uri="{FF2B5EF4-FFF2-40B4-BE49-F238E27FC236}">
                <a16:creationId xmlns:a16="http://schemas.microsoft.com/office/drawing/2014/main" id="{91EDA9C5-E67B-439B-09FE-D7578CBB5A0C}"/>
              </a:ext>
            </a:extLst>
          </p:cNvPr>
          <p:cNvSpPr txBox="1"/>
          <p:nvPr/>
        </p:nvSpPr>
        <p:spPr>
          <a:xfrm>
            <a:off x="345887" y="1100311"/>
            <a:ext cx="2333077" cy="2608406"/>
          </a:xfrm>
          <a:prstGeom prst="rect">
            <a:avLst/>
          </a:prstGeom>
          <a:noFill/>
          <a:ln>
            <a:solidFill>
              <a:schemeClr val="tx1"/>
            </a:solidFill>
          </a:ln>
        </p:spPr>
        <p:txBody>
          <a:bodyPr wrap="square" rtlCol="0">
            <a:spAutoFit/>
          </a:bodyPr>
          <a:lstStyle/>
          <a:p>
            <a:pPr algn="l"/>
            <a:r>
              <a:rPr lang="en-US" sz="1500" b="1" dirty="0">
                <a:solidFill>
                  <a:srgbClr val="202124"/>
                </a:solidFill>
                <a:latin typeface="Google Sans"/>
              </a:rPr>
              <a:t>Bay Circuit Trail</a:t>
            </a:r>
          </a:p>
          <a:p>
            <a:pPr algn="l"/>
            <a:r>
              <a:rPr lang="en-US" sz="1350" dirty="0">
                <a:solidFill>
                  <a:srgbClr val="4D5156"/>
                </a:solidFill>
                <a:latin typeface="Roboto" panose="02000000000000000000" pitchFamily="2" charset="0"/>
              </a:rPr>
              <a:t>“The Bay Circuit Trail and Greenway or Bay Circuit</a:t>
            </a:r>
            <a:br>
              <a:rPr lang="en-US" sz="1350" dirty="0">
                <a:solidFill>
                  <a:srgbClr val="4D5156"/>
                </a:solidFill>
                <a:latin typeface="Roboto" panose="02000000000000000000" pitchFamily="2" charset="0"/>
              </a:rPr>
            </a:br>
            <a:r>
              <a:rPr lang="en-US" sz="1350" dirty="0">
                <a:solidFill>
                  <a:srgbClr val="4D5156"/>
                </a:solidFill>
                <a:latin typeface="Roboto" panose="02000000000000000000" pitchFamily="2" charset="0"/>
              </a:rPr>
              <a:t>is a Massachusetts rail </a:t>
            </a:r>
            <a:br>
              <a:rPr lang="en-US" sz="1350" dirty="0">
                <a:solidFill>
                  <a:srgbClr val="4D5156"/>
                </a:solidFill>
                <a:latin typeface="Roboto" panose="02000000000000000000" pitchFamily="2" charset="0"/>
              </a:rPr>
            </a:br>
            <a:r>
              <a:rPr lang="en-US" sz="1350" dirty="0">
                <a:solidFill>
                  <a:srgbClr val="4D5156"/>
                </a:solidFill>
                <a:latin typeface="Roboto" panose="02000000000000000000" pitchFamily="2" charset="0"/>
              </a:rPr>
              <a:t>trail and greenway connecting the outlying suburbs of Boston from Plum Island in Newburyport to Kingston Bay in Duxbury, a distance of 200 miles.” </a:t>
            </a:r>
          </a:p>
          <a:p>
            <a:pPr algn="l"/>
            <a:r>
              <a:rPr lang="en-US" sz="1350" dirty="0">
                <a:solidFill>
                  <a:srgbClr val="4D5156"/>
                </a:solidFill>
                <a:latin typeface="Roboto" panose="02000000000000000000" pitchFamily="2" charset="0"/>
              </a:rPr>
              <a:t> </a:t>
            </a:r>
            <a:r>
              <a:rPr lang="en-US" sz="1350" dirty="0">
                <a:solidFill>
                  <a:srgbClr val="1A0DAB"/>
                </a:solidFill>
                <a:latin typeface="Roboto" panose="02000000000000000000" pitchFamily="2" charset="0"/>
                <a:hlinkClick r:id="rId3"/>
              </a:rPr>
              <a:t>Wikipedia</a:t>
            </a:r>
            <a:endParaRPr lang="en-US" sz="1350" dirty="0">
              <a:solidFill>
                <a:srgbClr val="4D5156"/>
              </a:solidFill>
              <a:latin typeface="Roboto" panose="02000000000000000000" pitchFamily="2" charset="0"/>
            </a:endParaRPr>
          </a:p>
          <a:p>
            <a:endParaRPr lang="en-US" sz="1350" dirty="0"/>
          </a:p>
        </p:txBody>
      </p:sp>
      <p:sp>
        <p:nvSpPr>
          <p:cNvPr id="8" name="TextBox 7">
            <a:extLst>
              <a:ext uri="{FF2B5EF4-FFF2-40B4-BE49-F238E27FC236}">
                <a16:creationId xmlns:a16="http://schemas.microsoft.com/office/drawing/2014/main" id="{2D0769F0-6AC5-15B9-D3D9-9F67742C45F3}"/>
              </a:ext>
            </a:extLst>
          </p:cNvPr>
          <p:cNvSpPr txBox="1"/>
          <p:nvPr/>
        </p:nvSpPr>
        <p:spPr>
          <a:xfrm>
            <a:off x="345887" y="3925448"/>
            <a:ext cx="2436921" cy="2169825"/>
          </a:xfrm>
          <a:prstGeom prst="rect">
            <a:avLst/>
          </a:prstGeom>
          <a:noFill/>
        </p:spPr>
        <p:txBody>
          <a:bodyPr wrap="square" rtlCol="0">
            <a:spAutoFit/>
          </a:bodyPr>
          <a:lstStyle/>
          <a:p>
            <a:r>
              <a:rPr lang="en-US" sz="1350" dirty="0">
                <a:solidFill>
                  <a:srgbClr val="7030A0"/>
                </a:solidFill>
              </a:rPr>
              <a:t>In over 200 miles of trails assembled from trails in 37 towns linked together, there are some gaps left to complete the circuit.</a:t>
            </a:r>
          </a:p>
          <a:p>
            <a:r>
              <a:rPr lang="en-US" sz="1350" dirty="0">
                <a:solidFill>
                  <a:srgbClr val="7030A0"/>
                </a:solidFill>
              </a:rPr>
              <a:t>Greater Lowell and Bridgewater are the notable gaps.</a:t>
            </a:r>
          </a:p>
          <a:p>
            <a:endParaRPr lang="en-US" sz="1350" dirty="0">
              <a:solidFill>
                <a:srgbClr val="7030A0"/>
              </a:solidFill>
            </a:endParaRPr>
          </a:p>
          <a:p>
            <a:r>
              <a:rPr lang="en-US" sz="1350" dirty="0">
                <a:solidFill>
                  <a:srgbClr val="7030A0"/>
                </a:solidFill>
              </a:rPr>
              <a:t>Note east &amp; west branches north of Concord</a:t>
            </a:r>
          </a:p>
        </p:txBody>
      </p:sp>
      <p:sp>
        <p:nvSpPr>
          <p:cNvPr id="9" name="Oval 8">
            <a:extLst>
              <a:ext uri="{FF2B5EF4-FFF2-40B4-BE49-F238E27FC236}">
                <a16:creationId xmlns:a16="http://schemas.microsoft.com/office/drawing/2014/main" id="{41322CEB-30CA-1655-001F-68A474E64C1B}"/>
              </a:ext>
            </a:extLst>
          </p:cNvPr>
          <p:cNvSpPr/>
          <p:nvPr/>
        </p:nvSpPr>
        <p:spPr>
          <a:xfrm rot="3844116">
            <a:off x="4572752" y="2522562"/>
            <a:ext cx="1096344" cy="575326"/>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10" name="Oval 9">
            <a:extLst>
              <a:ext uri="{FF2B5EF4-FFF2-40B4-BE49-F238E27FC236}">
                <a16:creationId xmlns:a16="http://schemas.microsoft.com/office/drawing/2014/main" id="{0AABEE18-C4AD-D859-753D-E925E1ACE85D}"/>
              </a:ext>
            </a:extLst>
          </p:cNvPr>
          <p:cNvSpPr/>
          <p:nvPr/>
        </p:nvSpPr>
        <p:spPr>
          <a:xfrm rot="3844116">
            <a:off x="6451685" y="5704199"/>
            <a:ext cx="387417" cy="408818"/>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4" name="TextBox 3">
            <a:extLst>
              <a:ext uri="{FF2B5EF4-FFF2-40B4-BE49-F238E27FC236}">
                <a16:creationId xmlns:a16="http://schemas.microsoft.com/office/drawing/2014/main" id="{BA3024B3-DDB5-FEC2-DA7D-D70E53325321}"/>
              </a:ext>
            </a:extLst>
          </p:cNvPr>
          <p:cNvSpPr txBox="1"/>
          <p:nvPr/>
        </p:nvSpPr>
        <p:spPr>
          <a:xfrm>
            <a:off x="3593137" y="2810225"/>
            <a:ext cx="548420" cy="307777"/>
          </a:xfrm>
          <a:prstGeom prst="rect">
            <a:avLst/>
          </a:prstGeom>
          <a:noFill/>
        </p:spPr>
        <p:txBody>
          <a:bodyPr wrap="none" rtlCol="0">
            <a:spAutoFit/>
          </a:bodyPr>
          <a:lstStyle/>
          <a:p>
            <a:r>
              <a:rPr lang="en-US" sz="1400" dirty="0">
                <a:solidFill>
                  <a:srgbClr val="7030A0"/>
                </a:solidFill>
              </a:rPr>
              <a:t>BFRT</a:t>
            </a:r>
          </a:p>
        </p:txBody>
      </p:sp>
      <p:sp>
        <p:nvSpPr>
          <p:cNvPr id="7" name="TextBox 6">
            <a:extLst>
              <a:ext uri="{FF2B5EF4-FFF2-40B4-BE49-F238E27FC236}">
                <a16:creationId xmlns:a16="http://schemas.microsoft.com/office/drawing/2014/main" id="{C129965A-2244-F5A9-1402-46D1CB4414DC}"/>
              </a:ext>
            </a:extLst>
          </p:cNvPr>
          <p:cNvSpPr txBox="1"/>
          <p:nvPr/>
        </p:nvSpPr>
        <p:spPr>
          <a:xfrm>
            <a:off x="5728678" y="3213688"/>
            <a:ext cx="1895712" cy="307777"/>
          </a:xfrm>
          <a:prstGeom prst="rect">
            <a:avLst/>
          </a:prstGeom>
          <a:noFill/>
        </p:spPr>
        <p:txBody>
          <a:bodyPr wrap="none" rtlCol="0">
            <a:spAutoFit/>
          </a:bodyPr>
          <a:lstStyle/>
          <a:p>
            <a:r>
              <a:rPr lang="en-US" sz="1400" dirty="0">
                <a:solidFill>
                  <a:srgbClr val="7030A0"/>
                </a:solidFill>
              </a:rPr>
              <a:t>Narrow Gauge Rail Trail</a:t>
            </a:r>
          </a:p>
        </p:txBody>
      </p:sp>
      <p:sp>
        <p:nvSpPr>
          <p:cNvPr id="11" name="TextBox 10">
            <a:extLst>
              <a:ext uri="{FF2B5EF4-FFF2-40B4-BE49-F238E27FC236}">
                <a16:creationId xmlns:a16="http://schemas.microsoft.com/office/drawing/2014/main" id="{9B17EA89-E0FA-11B0-86F1-CFFCBF0C3D63}"/>
              </a:ext>
            </a:extLst>
          </p:cNvPr>
          <p:cNvSpPr txBox="1"/>
          <p:nvPr/>
        </p:nvSpPr>
        <p:spPr>
          <a:xfrm>
            <a:off x="5728678" y="3442233"/>
            <a:ext cx="1755417" cy="307777"/>
          </a:xfrm>
          <a:prstGeom prst="rect">
            <a:avLst/>
          </a:prstGeom>
          <a:noFill/>
        </p:spPr>
        <p:txBody>
          <a:bodyPr wrap="none" rtlCol="0">
            <a:spAutoFit/>
          </a:bodyPr>
          <a:lstStyle/>
          <a:p>
            <a:r>
              <a:rPr lang="en-US" sz="1400" dirty="0">
                <a:solidFill>
                  <a:srgbClr val="7030A0"/>
                </a:solidFill>
              </a:rPr>
              <a:t>Reformatory Rail Trail</a:t>
            </a:r>
          </a:p>
        </p:txBody>
      </p:sp>
      <p:cxnSp>
        <p:nvCxnSpPr>
          <p:cNvPr id="13" name="Straight Arrow Connector 12">
            <a:extLst>
              <a:ext uri="{FF2B5EF4-FFF2-40B4-BE49-F238E27FC236}">
                <a16:creationId xmlns:a16="http://schemas.microsoft.com/office/drawing/2014/main" id="{9A6137F4-49BA-1334-44D1-BE4B033A9F68}"/>
              </a:ext>
            </a:extLst>
          </p:cNvPr>
          <p:cNvCxnSpPr>
            <a:cxnSpLocks/>
            <a:stCxn id="4" idx="3"/>
          </p:cNvCxnSpPr>
          <p:nvPr/>
        </p:nvCxnSpPr>
        <p:spPr>
          <a:xfrm flipV="1">
            <a:off x="4141557" y="2964113"/>
            <a:ext cx="563608" cy="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A03F19C-D979-87AB-58DB-AB4B2EE22D38}"/>
              </a:ext>
            </a:extLst>
          </p:cNvPr>
          <p:cNvCxnSpPr>
            <a:cxnSpLocks/>
            <a:stCxn id="7" idx="1"/>
          </p:cNvCxnSpPr>
          <p:nvPr/>
        </p:nvCxnSpPr>
        <p:spPr>
          <a:xfrm flipH="1" flipV="1">
            <a:off x="5238452" y="3202429"/>
            <a:ext cx="490226" cy="16514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46D82F-F65A-EA1E-9276-3188991CB7C0}"/>
              </a:ext>
            </a:extLst>
          </p:cNvPr>
          <p:cNvCxnSpPr>
            <a:cxnSpLocks/>
            <a:stCxn id="11" idx="1"/>
          </p:cNvCxnSpPr>
          <p:nvPr/>
        </p:nvCxnSpPr>
        <p:spPr>
          <a:xfrm flipH="1" flipV="1">
            <a:off x="5002612" y="3415767"/>
            <a:ext cx="726066" cy="18035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B6FD7F2-F69C-9DA3-282E-1ADC04DC24DD}"/>
              </a:ext>
            </a:extLst>
          </p:cNvPr>
          <p:cNvSpPr txBox="1"/>
          <p:nvPr/>
        </p:nvSpPr>
        <p:spPr>
          <a:xfrm>
            <a:off x="451692" y="6356351"/>
            <a:ext cx="1832553" cy="261610"/>
          </a:xfrm>
          <a:prstGeom prst="rect">
            <a:avLst/>
          </a:prstGeom>
          <a:noFill/>
        </p:spPr>
        <p:txBody>
          <a:bodyPr wrap="none" rtlCol="0">
            <a:spAutoFit/>
          </a:bodyPr>
          <a:lstStyle/>
          <a:p>
            <a:r>
              <a:rPr lang="en-US" sz="1100" i="1" dirty="0">
                <a:hlinkClick r:id="rId4"/>
              </a:rPr>
              <a:t>https://www.baycircuit.org/</a:t>
            </a:r>
            <a:r>
              <a:rPr lang="en-US" sz="1100" i="1" dirty="0"/>
              <a:t> </a:t>
            </a:r>
          </a:p>
        </p:txBody>
      </p:sp>
      <p:sp>
        <p:nvSpPr>
          <p:cNvPr id="14" name="TextBox 13">
            <a:extLst>
              <a:ext uri="{FF2B5EF4-FFF2-40B4-BE49-F238E27FC236}">
                <a16:creationId xmlns:a16="http://schemas.microsoft.com/office/drawing/2014/main" id="{CBB9E9AF-D87A-FF6A-D999-51197DFC35D9}"/>
              </a:ext>
            </a:extLst>
          </p:cNvPr>
          <p:cNvSpPr txBox="1"/>
          <p:nvPr/>
        </p:nvSpPr>
        <p:spPr>
          <a:xfrm>
            <a:off x="4686501" y="1563125"/>
            <a:ext cx="2084353" cy="307777"/>
          </a:xfrm>
          <a:prstGeom prst="rect">
            <a:avLst/>
          </a:prstGeom>
          <a:noFill/>
        </p:spPr>
        <p:txBody>
          <a:bodyPr wrap="none" rtlCol="0">
            <a:spAutoFit/>
          </a:bodyPr>
          <a:lstStyle/>
          <a:p>
            <a:r>
              <a:rPr lang="en-US" sz="1400" dirty="0">
                <a:solidFill>
                  <a:srgbClr val="7030A0"/>
                </a:solidFill>
              </a:rPr>
              <a:t>Merrimack River Bike Trail</a:t>
            </a:r>
          </a:p>
        </p:txBody>
      </p:sp>
      <p:cxnSp>
        <p:nvCxnSpPr>
          <p:cNvPr id="15" name="Straight Arrow Connector 14">
            <a:extLst>
              <a:ext uri="{FF2B5EF4-FFF2-40B4-BE49-F238E27FC236}">
                <a16:creationId xmlns:a16="http://schemas.microsoft.com/office/drawing/2014/main" id="{1370FC4B-1AEC-DB96-ED02-09169C7CC907}"/>
              </a:ext>
            </a:extLst>
          </p:cNvPr>
          <p:cNvCxnSpPr>
            <a:cxnSpLocks/>
          </p:cNvCxnSpPr>
          <p:nvPr/>
        </p:nvCxnSpPr>
        <p:spPr>
          <a:xfrm>
            <a:off x="5238452" y="1861054"/>
            <a:ext cx="59428" cy="44715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428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DF700-D93C-525C-520E-D808A7333A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114BE5-EA9A-C533-6B0D-65C9A9565851}"/>
              </a:ext>
            </a:extLst>
          </p:cNvPr>
          <p:cNvSpPr>
            <a:spLocks noGrp="1"/>
          </p:cNvSpPr>
          <p:nvPr>
            <p:ph type="sldNum" sz="quarter" idx="12"/>
          </p:nvPr>
        </p:nvSpPr>
        <p:spPr/>
        <p:txBody>
          <a:bodyPr/>
          <a:lstStyle/>
          <a:p>
            <a:fld id="{BD3B2A05-6373-4037-9133-FDE3B40E1D74}" type="slidenum">
              <a:rPr lang="en-US" smtClean="0"/>
              <a:t>7</a:t>
            </a:fld>
            <a:endParaRPr lang="en-US"/>
          </a:p>
        </p:txBody>
      </p:sp>
      <p:grpSp>
        <p:nvGrpSpPr>
          <p:cNvPr id="23" name="Group 22">
            <a:extLst>
              <a:ext uri="{FF2B5EF4-FFF2-40B4-BE49-F238E27FC236}">
                <a16:creationId xmlns:a16="http://schemas.microsoft.com/office/drawing/2014/main" id="{BF760AA7-6BE4-651F-8F09-499D136BC204}"/>
              </a:ext>
            </a:extLst>
          </p:cNvPr>
          <p:cNvGrpSpPr/>
          <p:nvPr/>
        </p:nvGrpSpPr>
        <p:grpSpPr>
          <a:xfrm>
            <a:off x="737981" y="122111"/>
            <a:ext cx="7491109" cy="6332769"/>
            <a:chOff x="654503" y="388707"/>
            <a:chExt cx="7491109" cy="6332769"/>
          </a:xfrm>
        </p:grpSpPr>
        <p:pic>
          <p:nvPicPr>
            <p:cNvPr id="5" name="Picture 4">
              <a:extLst>
                <a:ext uri="{FF2B5EF4-FFF2-40B4-BE49-F238E27FC236}">
                  <a16:creationId xmlns:a16="http://schemas.microsoft.com/office/drawing/2014/main" id="{9F9CCF2E-9C06-10E5-671A-217DC1221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03" y="388707"/>
              <a:ext cx="7491109" cy="6332769"/>
            </a:xfrm>
            <a:prstGeom prst="rect">
              <a:avLst/>
            </a:prstGeom>
          </p:spPr>
        </p:pic>
        <p:sp>
          <p:nvSpPr>
            <p:cNvPr id="8" name="TextBox 7">
              <a:extLst>
                <a:ext uri="{FF2B5EF4-FFF2-40B4-BE49-F238E27FC236}">
                  <a16:creationId xmlns:a16="http://schemas.microsoft.com/office/drawing/2014/main" id="{1C59A9B0-AE0E-F440-F72B-284B60FD5E61}"/>
                </a:ext>
              </a:extLst>
            </p:cNvPr>
            <p:cNvSpPr txBox="1"/>
            <p:nvPr/>
          </p:nvSpPr>
          <p:spPr>
            <a:xfrm>
              <a:off x="2934871" y="2775857"/>
              <a:ext cx="575772" cy="307777"/>
            </a:xfrm>
            <a:prstGeom prst="rect">
              <a:avLst/>
            </a:prstGeom>
            <a:noFill/>
          </p:spPr>
          <p:txBody>
            <a:bodyPr wrap="square" rtlCol="0">
              <a:spAutoFit/>
            </a:bodyPr>
            <a:lstStyle/>
            <a:p>
              <a:r>
                <a:rPr lang="en-US" sz="1400" dirty="0">
                  <a:solidFill>
                    <a:srgbClr val="FFFF00"/>
                  </a:solidFill>
                </a:rPr>
                <a:t>BFRT</a:t>
              </a:r>
            </a:p>
          </p:txBody>
        </p:sp>
        <p:sp>
          <p:nvSpPr>
            <p:cNvPr id="9" name="TextBox 8">
              <a:extLst>
                <a:ext uri="{FF2B5EF4-FFF2-40B4-BE49-F238E27FC236}">
                  <a16:creationId xmlns:a16="http://schemas.microsoft.com/office/drawing/2014/main" id="{6627A32B-0652-1466-A81B-FEF59EB0DE5E}"/>
                </a:ext>
              </a:extLst>
            </p:cNvPr>
            <p:cNvSpPr txBox="1"/>
            <p:nvPr/>
          </p:nvSpPr>
          <p:spPr>
            <a:xfrm>
              <a:off x="5614378" y="4128088"/>
              <a:ext cx="1239185" cy="307777"/>
            </a:xfrm>
            <a:prstGeom prst="rect">
              <a:avLst/>
            </a:prstGeom>
            <a:noFill/>
          </p:spPr>
          <p:txBody>
            <a:bodyPr wrap="none" rtlCol="0">
              <a:spAutoFit/>
            </a:bodyPr>
            <a:lstStyle/>
            <a:p>
              <a:r>
                <a:rPr lang="en-US" sz="1400" dirty="0">
                  <a:solidFill>
                    <a:srgbClr val="FFFF00"/>
                  </a:solidFill>
                </a:rPr>
                <a:t>Narrow Gauge</a:t>
              </a:r>
            </a:p>
          </p:txBody>
        </p:sp>
        <p:sp>
          <p:nvSpPr>
            <p:cNvPr id="10" name="TextBox 9">
              <a:extLst>
                <a:ext uri="{FF2B5EF4-FFF2-40B4-BE49-F238E27FC236}">
                  <a16:creationId xmlns:a16="http://schemas.microsoft.com/office/drawing/2014/main" id="{737867C3-62C8-FBCB-3D30-D5629BACE847}"/>
                </a:ext>
              </a:extLst>
            </p:cNvPr>
            <p:cNvSpPr txBox="1"/>
            <p:nvPr/>
          </p:nvSpPr>
          <p:spPr>
            <a:xfrm>
              <a:off x="4478693" y="5296880"/>
              <a:ext cx="1101776" cy="307777"/>
            </a:xfrm>
            <a:prstGeom prst="rect">
              <a:avLst/>
            </a:prstGeom>
            <a:noFill/>
          </p:spPr>
          <p:txBody>
            <a:bodyPr wrap="none" rtlCol="0">
              <a:spAutoFit/>
            </a:bodyPr>
            <a:lstStyle/>
            <a:p>
              <a:r>
                <a:rPr lang="en-US" sz="1400" dirty="0">
                  <a:solidFill>
                    <a:srgbClr val="FFFF00"/>
                  </a:solidFill>
                </a:rPr>
                <a:t>Reformatory</a:t>
              </a:r>
            </a:p>
          </p:txBody>
        </p:sp>
        <p:cxnSp>
          <p:nvCxnSpPr>
            <p:cNvPr id="11" name="Straight Arrow Connector 10">
              <a:extLst>
                <a:ext uri="{FF2B5EF4-FFF2-40B4-BE49-F238E27FC236}">
                  <a16:creationId xmlns:a16="http://schemas.microsoft.com/office/drawing/2014/main" id="{65EB1158-FB41-63FB-EED7-98354139C7FC}"/>
                </a:ext>
              </a:extLst>
            </p:cNvPr>
            <p:cNvCxnSpPr>
              <a:cxnSpLocks/>
              <a:stCxn id="8" idx="3"/>
            </p:cNvCxnSpPr>
            <p:nvPr/>
          </p:nvCxnSpPr>
          <p:spPr>
            <a:xfrm>
              <a:off x="3510643" y="2929746"/>
              <a:ext cx="555171" cy="24963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25DEF6A-282F-CCE1-C80C-EB1F63DBACFE}"/>
                </a:ext>
              </a:extLst>
            </p:cNvPr>
            <p:cNvCxnSpPr>
              <a:cxnSpLocks/>
            </p:cNvCxnSpPr>
            <p:nvPr/>
          </p:nvCxnSpPr>
          <p:spPr>
            <a:xfrm flipH="1" flipV="1">
              <a:off x="5257800" y="4128088"/>
              <a:ext cx="356578" cy="8257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C9B1EC6-C420-6A0C-65EA-92580701E7C3}"/>
                </a:ext>
              </a:extLst>
            </p:cNvPr>
            <p:cNvCxnSpPr>
              <a:cxnSpLocks/>
              <a:stCxn id="10" idx="0"/>
            </p:cNvCxnSpPr>
            <p:nvPr/>
          </p:nvCxnSpPr>
          <p:spPr>
            <a:xfrm flipH="1" flipV="1">
              <a:off x="4685048" y="4736724"/>
              <a:ext cx="344533" cy="560156"/>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5714126-6A13-B95D-E7E7-5208B5B6B187}"/>
                </a:ext>
              </a:extLst>
            </p:cNvPr>
            <p:cNvSpPr txBox="1"/>
            <p:nvPr/>
          </p:nvSpPr>
          <p:spPr>
            <a:xfrm>
              <a:off x="5562696" y="2603976"/>
              <a:ext cx="1382623" cy="307777"/>
            </a:xfrm>
            <a:prstGeom prst="rect">
              <a:avLst/>
            </a:prstGeom>
            <a:noFill/>
          </p:spPr>
          <p:txBody>
            <a:bodyPr wrap="none" rtlCol="0">
              <a:spAutoFit/>
            </a:bodyPr>
            <a:lstStyle/>
            <a:p>
              <a:r>
                <a:rPr lang="en-US" sz="1400" dirty="0">
                  <a:solidFill>
                    <a:srgbClr val="FFFF00"/>
                  </a:solidFill>
                </a:rPr>
                <a:t>Middlesex Canal</a:t>
              </a:r>
            </a:p>
          </p:txBody>
        </p:sp>
        <p:cxnSp>
          <p:nvCxnSpPr>
            <p:cNvPr id="19" name="Straight Arrow Connector 18">
              <a:extLst>
                <a:ext uri="{FF2B5EF4-FFF2-40B4-BE49-F238E27FC236}">
                  <a16:creationId xmlns:a16="http://schemas.microsoft.com/office/drawing/2014/main" id="{A68CFEE1-0D3A-29B5-D657-D0620122B2F9}"/>
                </a:ext>
              </a:extLst>
            </p:cNvPr>
            <p:cNvCxnSpPr>
              <a:cxnSpLocks/>
              <a:stCxn id="18" idx="1"/>
            </p:cNvCxnSpPr>
            <p:nvPr/>
          </p:nvCxnSpPr>
          <p:spPr>
            <a:xfrm flipH="1">
              <a:off x="4947557" y="2757865"/>
              <a:ext cx="615139" cy="8872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A543182-3E50-6252-CFBE-16DE6A3E00A5}"/>
                </a:ext>
              </a:extLst>
            </p:cNvPr>
            <p:cNvSpPr txBox="1"/>
            <p:nvPr/>
          </p:nvSpPr>
          <p:spPr>
            <a:xfrm>
              <a:off x="5589947" y="3646892"/>
              <a:ext cx="1263616" cy="307777"/>
            </a:xfrm>
            <a:prstGeom prst="rect">
              <a:avLst/>
            </a:prstGeom>
            <a:noFill/>
          </p:spPr>
          <p:txBody>
            <a:bodyPr wrap="none" rtlCol="0">
              <a:spAutoFit/>
            </a:bodyPr>
            <a:lstStyle/>
            <a:p>
              <a:r>
                <a:rPr lang="en-US" sz="1400" dirty="0">
                  <a:solidFill>
                    <a:srgbClr val="FFFF00"/>
                  </a:solidFill>
                </a:rPr>
                <a:t>Yankee Doodle</a:t>
              </a:r>
            </a:p>
          </p:txBody>
        </p:sp>
        <p:cxnSp>
          <p:nvCxnSpPr>
            <p:cNvPr id="21" name="Straight Arrow Connector 20">
              <a:extLst>
                <a:ext uri="{FF2B5EF4-FFF2-40B4-BE49-F238E27FC236}">
                  <a16:creationId xmlns:a16="http://schemas.microsoft.com/office/drawing/2014/main" id="{20DF080D-2EBE-0F32-90D8-98C8533EE748}"/>
                </a:ext>
              </a:extLst>
            </p:cNvPr>
            <p:cNvCxnSpPr>
              <a:cxnSpLocks/>
            </p:cNvCxnSpPr>
            <p:nvPr/>
          </p:nvCxnSpPr>
          <p:spPr>
            <a:xfrm flipH="1" flipV="1">
              <a:off x="5233369" y="3646892"/>
              <a:ext cx="356578" cy="8257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26DD48B-9095-5E36-945C-F9E7846B848D}"/>
                </a:ext>
              </a:extLst>
            </p:cNvPr>
            <p:cNvSpPr txBox="1"/>
            <p:nvPr/>
          </p:nvSpPr>
          <p:spPr>
            <a:xfrm>
              <a:off x="6407293" y="4544932"/>
              <a:ext cx="1041952" cy="307777"/>
            </a:xfrm>
            <a:prstGeom prst="rect">
              <a:avLst/>
            </a:prstGeom>
            <a:noFill/>
          </p:spPr>
          <p:txBody>
            <a:bodyPr wrap="none" rtlCol="0">
              <a:spAutoFit/>
            </a:bodyPr>
            <a:lstStyle/>
            <a:p>
              <a:r>
                <a:rPr lang="en-US" sz="1400" dirty="0">
                  <a:solidFill>
                    <a:srgbClr val="FFFF00"/>
                  </a:solidFill>
                </a:rPr>
                <a:t>Minuteman</a:t>
              </a:r>
            </a:p>
          </p:txBody>
        </p:sp>
        <p:cxnSp>
          <p:nvCxnSpPr>
            <p:cNvPr id="25" name="Straight Arrow Connector 24">
              <a:extLst>
                <a:ext uri="{FF2B5EF4-FFF2-40B4-BE49-F238E27FC236}">
                  <a16:creationId xmlns:a16="http://schemas.microsoft.com/office/drawing/2014/main" id="{83297402-7DF9-A042-E67D-02D96DD1B4CC}"/>
                </a:ext>
              </a:extLst>
            </p:cNvPr>
            <p:cNvCxnSpPr>
              <a:cxnSpLocks/>
            </p:cNvCxnSpPr>
            <p:nvPr/>
          </p:nvCxnSpPr>
          <p:spPr>
            <a:xfrm flipH="1">
              <a:off x="5878286" y="4740108"/>
              <a:ext cx="529007" cy="225203"/>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3206AAE-76BE-F097-FC49-E6881F8F1AA4}"/>
                </a:ext>
              </a:extLst>
            </p:cNvPr>
            <p:cNvSpPr txBox="1"/>
            <p:nvPr/>
          </p:nvSpPr>
          <p:spPr>
            <a:xfrm>
              <a:off x="5562696" y="2046379"/>
              <a:ext cx="1571264" cy="307777"/>
            </a:xfrm>
            <a:prstGeom prst="rect">
              <a:avLst/>
            </a:prstGeom>
            <a:noFill/>
          </p:spPr>
          <p:txBody>
            <a:bodyPr wrap="none" rtlCol="0">
              <a:spAutoFit/>
            </a:bodyPr>
            <a:lstStyle/>
            <a:p>
              <a:r>
                <a:rPr lang="en-US" sz="1400" dirty="0">
                  <a:solidFill>
                    <a:srgbClr val="FFFF00"/>
                  </a:solidFill>
                </a:rPr>
                <a:t>Concord Greenway</a:t>
              </a:r>
            </a:p>
          </p:txBody>
        </p:sp>
        <p:cxnSp>
          <p:nvCxnSpPr>
            <p:cNvPr id="29" name="Straight Arrow Connector 28">
              <a:extLst>
                <a:ext uri="{FF2B5EF4-FFF2-40B4-BE49-F238E27FC236}">
                  <a16:creationId xmlns:a16="http://schemas.microsoft.com/office/drawing/2014/main" id="{DB890A8F-0989-F287-CAE4-25B916465ECA}"/>
                </a:ext>
              </a:extLst>
            </p:cNvPr>
            <p:cNvCxnSpPr>
              <a:cxnSpLocks/>
            </p:cNvCxnSpPr>
            <p:nvPr/>
          </p:nvCxnSpPr>
          <p:spPr>
            <a:xfrm flipH="1">
              <a:off x="5063490" y="2194986"/>
              <a:ext cx="499206" cy="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74EC926-261B-F41C-315C-AD0164333F9F}"/>
                </a:ext>
              </a:extLst>
            </p:cNvPr>
            <p:cNvSpPr txBox="1"/>
            <p:nvPr/>
          </p:nvSpPr>
          <p:spPr>
            <a:xfrm>
              <a:off x="5604358" y="3091041"/>
              <a:ext cx="1585370" cy="307777"/>
            </a:xfrm>
            <a:prstGeom prst="rect">
              <a:avLst/>
            </a:prstGeom>
            <a:noFill/>
          </p:spPr>
          <p:txBody>
            <a:bodyPr wrap="none" rtlCol="0">
              <a:spAutoFit/>
            </a:bodyPr>
            <a:lstStyle/>
            <a:p>
              <a:r>
                <a:rPr lang="en-US" sz="1400" dirty="0">
                  <a:solidFill>
                    <a:srgbClr val="FFFF00"/>
                  </a:solidFill>
                </a:rPr>
                <a:t>Billerica Branch RR</a:t>
              </a:r>
            </a:p>
          </p:txBody>
        </p:sp>
        <p:cxnSp>
          <p:nvCxnSpPr>
            <p:cNvPr id="37" name="Straight Arrow Connector 36">
              <a:extLst>
                <a:ext uri="{FF2B5EF4-FFF2-40B4-BE49-F238E27FC236}">
                  <a16:creationId xmlns:a16="http://schemas.microsoft.com/office/drawing/2014/main" id="{ACDE7F46-DDA5-D454-6B2D-10602877A54C}"/>
                </a:ext>
              </a:extLst>
            </p:cNvPr>
            <p:cNvCxnSpPr>
              <a:cxnSpLocks/>
            </p:cNvCxnSpPr>
            <p:nvPr/>
          </p:nvCxnSpPr>
          <p:spPr>
            <a:xfrm flipH="1">
              <a:off x="5280374" y="3219529"/>
              <a:ext cx="323984" cy="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77DF51E-D0A0-B544-F347-40BC9FC6D5C7}"/>
                </a:ext>
              </a:extLst>
            </p:cNvPr>
            <p:cNvSpPr txBox="1"/>
            <p:nvPr/>
          </p:nvSpPr>
          <p:spPr>
            <a:xfrm>
              <a:off x="3820722" y="2391136"/>
              <a:ext cx="575772" cy="307777"/>
            </a:xfrm>
            <a:prstGeom prst="rect">
              <a:avLst/>
            </a:prstGeom>
            <a:noFill/>
          </p:spPr>
          <p:txBody>
            <a:bodyPr wrap="square" rtlCol="0">
              <a:spAutoFit/>
            </a:bodyPr>
            <a:lstStyle/>
            <a:p>
              <a:r>
                <a:rPr lang="en-US" sz="1400" dirty="0">
                  <a:solidFill>
                    <a:srgbClr val="FF9900"/>
                  </a:solidFill>
                </a:rPr>
                <a:t>Gap</a:t>
              </a:r>
            </a:p>
          </p:txBody>
        </p:sp>
        <p:cxnSp>
          <p:nvCxnSpPr>
            <p:cNvPr id="45" name="Straight Arrow Connector 44">
              <a:extLst>
                <a:ext uri="{FF2B5EF4-FFF2-40B4-BE49-F238E27FC236}">
                  <a16:creationId xmlns:a16="http://schemas.microsoft.com/office/drawing/2014/main" id="{64BF6C40-AA53-79EF-C745-E7643FDFB5BC}"/>
                </a:ext>
              </a:extLst>
            </p:cNvPr>
            <p:cNvCxnSpPr>
              <a:cxnSpLocks/>
            </p:cNvCxnSpPr>
            <p:nvPr/>
          </p:nvCxnSpPr>
          <p:spPr>
            <a:xfrm flipV="1">
              <a:off x="4260192" y="2390902"/>
              <a:ext cx="345110" cy="134664"/>
            </a:xfrm>
            <a:prstGeom prst="straightConnector1">
              <a:avLst/>
            </a:prstGeom>
            <a:ln w="127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37423D4-7C38-3187-4041-50DF1462FD27}"/>
                </a:ext>
              </a:extLst>
            </p:cNvPr>
            <p:cNvSpPr txBox="1"/>
            <p:nvPr/>
          </p:nvSpPr>
          <p:spPr>
            <a:xfrm>
              <a:off x="4195624" y="5669825"/>
              <a:ext cx="1735732" cy="307777"/>
            </a:xfrm>
            <a:prstGeom prst="rect">
              <a:avLst/>
            </a:prstGeom>
            <a:noFill/>
          </p:spPr>
          <p:txBody>
            <a:bodyPr wrap="square" rtlCol="0">
              <a:spAutoFit/>
            </a:bodyPr>
            <a:lstStyle/>
            <a:p>
              <a:r>
                <a:rPr lang="en-US" sz="1400" dirty="0">
                  <a:solidFill>
                    <a:srgbClr val="FFFF00"/>
                  </a:solidFill>
                </a:rPr>
                <a:t>BCT</a:t>
              </a:r>
            </a:p>
          </p:txBody>
        </p:sp>
        <p:cxnSp>
          <p:nvCxnSpPr>
            <p:cNvPr id="7" name="Straight Arrow Connector 6">
              <a:extLst>
                <a:ext uri="{FF2B5EF4-FFF2-40B4-BE49-F238E27FC236}">
                  <a16:creationId xmlns:a16="http://schemas.microsoft.com/office/drawing/2014/main" id="{486A8F0A-F25A-76D0-31FF-D9F483908B5F}"/>
                </a:ext>
              </a:extLst>
            </p:cNvPr>
            <p:cNvCxnSpPr>
              <a:cxnSpLocks/>
              <a:stCxn id="6" idx="1"/>
            </p:cNvCxnSpPr>
            <p:nvPr/>
          </p:nvCxnSpPr>
          <p:spPr>
            <a:xfrm flipH="1">
              <a:off x="3869871" y="5823714"/>
              <a:ext cx="325753" cy="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CB24164-BE0F-0DCF-2338-F46AE848232C}"/>
                </a:ext>
              </a:extLst>
            </p:cNvPr>
            <p:cNvSpPr txBox="1"/>
            <p:nvPr/>
          </p:nvSpPr>
          <p:spPr>
            <a:xfrm>
              <a:off x="3275240" y="1363002"/>
              <a:ext cx="1409808" cy="307777"/>
            </a:xfrm>
            <a:prstGeom prst="rect">
              <a:avLst/>
            </a:prstGeom>
            <a:noFill/>
          </p:spPr>
          <p:txBody>
            <a:bodyPr wrap="square" rtlCol="0">
              <a:spAutoFit/>
            </a:bodyPr>
            <a:lstStyle/>
            <a:p>
              <a:r>
                <a:rPr lang="en-US" sz="1400" dirty="0">
                  <a:solidFill>
                    <a:srgbClr val="FFFF00"/>
                  </a:solidFill>
                </a:rPr>
                <a:t>Merrimack River</a:t>
              </a:r>
            </a:p>
          </p:txBody>
        </p:sp>
        <p:cxnSp>
          <p:nvCxnSpPr>
            <p:cNvPr id="4" name="Straight Arrow Connector 3">
              <a:extLst>
                <a:ext uri="{FF2B5EF4-FFF2-40B4-BE49-F238E27FC236}">
                  <a16:creationId xmlns:a16="http://schemas.microsoft.com/office/drawing/2014/main" id="{34F56B45-57A8-4A96-449C-3EEDFC1DB3CC}"/>
                </a:ext>
              </a:extLst>
            </p:cNvPr>
            <p:cNvCxnSpPr>
              <a:cxnSpLocks/>
              <a:stCxn id="2" idx="3"/>
            </p:cNvCxnSpPr>
            <p:nvPr/>
          </p:nvCxnSpPr>
          <p:spPr>
            <a:xfrm>
              <a:off x="4685048" y="1516891"/>
              <a:ext cx="595326" cy="35953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D4F6727-9826-E6C6-4444-01C258F83BA1}"/>
                </a:ext>
              </a:extLst>
            </p:cNvPr>
            <p:cNvCxnSpPr>
              <a:cxnSpLocks/>
              <a:stCxn id="32" idx="2"/>
            </p:cNvCxnSpPr>
            <p:nvPr/>
          </p:nvCxnSpPr>
          <p:spPr>
            <a:xfrm flipH="1">
              <a:off x="4065814" y="4400720"/>
              <a:ext cx="218300" cy="330720"/>
            </a:xfrm>
            <a:prstGeom prst="straightConnector1">
              <a:avLst/>
            </a:prstGeom>
            <a:ln w="127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D7D1F0F-5A46-CF03-F974-7A3EB180113F}"/>
                </a:ext>
              </a:extLst>
            </p:cNvPr>
            <p:cNvSpPr txBox="1"/>
            <p:nvPr/>
          </p:nvSpPr>
          <p:spPr>
            <a:xfrm>
              <a:off x="4317417" y="3255775"/>
              <a:ext cx="575772" cy="307777"/>
            </a:xfrm>
            <a:prstGeom prst="rect">
              <a:avLst/>
            </a:prstGeom>
            <a:noFill/>
          </p:spPr>
          <p:txBody>
            <a:bodyPr wrap="square" rtlCol="0">
              <a:spAutoFit/>
            </a:bodyPr>
            <a:lstStyle/>
            <a:p>
              <a:r>
                <a:rPr lang="en-US" sz="1400" dirty="0">
                  <a:solidFill>
                    <a:srgbClr val="FF9900"/>
                  </a:solidFill>
                </a:rPr>
                <a:t>Gap</a:t>
              </a:r>
            </a:p>
          </p:txBody>
        </p:sp>
        <p:cxnSp>
          <p:nvCxnSpPr>
            <p:cNvPr id="30" name="Straight Arrow Connector 29">
              <a:extLst>
                <a:ext uri="{FF2B5EF4-FFF2-40B4-BE49-F238E27FC236}">
                  <a16:creationId xmlns:a16="http://schemas.microsoft.com/office/drawing/2014/main" id="{31EA604D-70FA-E1E4-96F1-FA724A7ED1C8}"/>
                </a:ext>
              </a:extLst>
            </p:cNvPr>
            <p:cNvCxnSpPr>
              <a:cxnSpLocks/>
              <a:stCxn id="27" idx="0"/>
            </p:cNvCxnSpPr>
            <p:nvPr/>
          </p:nvCxnSpPr>
          <p:spPr>
            <a:xfrm flipV="1">
              <a:off x="4605303" y="3039453"/>
              <a:ext cx="424278" cy="216322"/>
            </a:xfrm>
            <a:prstGeom prst="straightConnector1">
              <a:avLst/>
            </a:prstGeom>
            <a:ln w="127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43AC80C-F867-C9A4-81AE-2F1F3D3C6606}"/>
                </a:ext>
              </a:extLst>
            </p:cNvPr>
            <p:cNvSpPr txBox="1"/>
            <p:nvPr/>
          </p:nvSpPr>
          <p:spPr>
            <a:xfrm>
              <a:off x="3996228" y="4092943"/>
              <a:ext cx="575772" cy="307777"/>
            </a:xfrm>
            <a:prstGeom prst="rect">
              <a:avLst/>
            </a:prstGeom>
            <a:noFill/>
          </p:spPr>
          <p:txBody>
            <a:bodyPr wrap="square" rtlCol="0">
              <a:spAutoFit/>
            </a:bodyPr>
            <a:lstStyle/>
            <a:p>
              <a:r>
                <a:rPr lang="en-US" sz="1400" dirty="0">
                  <a:solidFill>
                    <a:srgbClr val="FF9900"/>
                  </a:solidFill>
                </a:rPr>
                <a:t> Gap</a:t>
              </a:r>
            </a:p>
          </p:txBody>
        </p:sp>
        <p:cxnSp>
          <p:nvCxnSpPr>
            <p:cNvPr id="15" name="Straight Connector 14">
              <a:extLst>
                <a:ext uri="{FF2B5EF4-FFF2-40B4-BE49-F238E27FC236}">
                  <a16:creationId xmlns:a16="http://schemas.microsoft.com/office/drawing/2014/main" id="{AAC482E2-46AF-9B10-B90C-DE8BA960D311}"/>
                </a:ext>
              </a:extLst>
            </p:cNvPr>
            <p:cNvCxnSpPr/>
            <p:nvPr/>
          </p:nvCxnSpPr>
          <p:spPr>
            <a:xfrm flipH="1" flipV="1">
              <a:off x="4572000" y="2194986"/>
              <a:ext cx="179682" cy="285502"/>
            </a:xfrm>
            <a:prstGeom prst="line">
              <a:avLst/>
            </a:prstGeom>
            <a:ln w="38100">
              <a:solidFill>
                <a:srgbClr val="92D05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9D9397-010C-0500-DDAD-C9B0C69DCE72}"/>
                </a:ext>
              </a:extLst>
            </p:cNvPr>
            <p:cNvSpPr txBox="1"/>
            <p:nvPr/>
          </p:nvSpPr>
          <p:spPr>
            <a:xfrm>
              <a:off x="5112328" y="2351832"/>
              <a:ext cx="575772" cy="307777"/>
            </a:xfrm>
            <a:prstGeom prst="rect">
              <a:avLst/>
            </a:prstGeom>
            <a:noFill/>
          </p:spPr>
          <p:txBody>
            <a:bodyPr wrap="square" rtlCol="0">
              <a:spAutoFit/>
            </a:bodyPr>
            <a:lstStyle/>
            <a:p>
              <a:r>
                <a:rPr lang="en-US" sz="1400" dirty="0">
                  <a:solidFill>
                    <a:srgbClr val="FF9900"/>
                  </a:solidFill>
                </a:rPr>
                <a:t>Gap</a:t>
              </a:r>
            </a:p>
          </p:txBody>
        </p:sp>
        <p:cxnSp>
          <p:nvCxnSpPr>
            <p:cNvPr id="26" name="Straight Arrow Connector 25">
              <a:extLst>
                <a:ext uri="{FF2B5EF4-FFF2-40B4-BE49-F238E27FC236}">
                  <a16:creationId xmlns:a16="http://schemas.microsoft.com/office/drawing/2014/main" id="{B9FE6B9F-D5C8-2C77-D779-4E5B7990E2C5}"/>
                </a:ext>
              </a:extLst>
            </p:cNvPr>
            <p:cNvCxnSpPr>
              <a:cxnSpLocks/>
            </p:cNvCxnSpPr>
            <p:nvPr/>
          </p:nvCxnSpPr>
          <p:spPr>
            <a:xfrm flipH="1" flipV="1">
              <a:off x="4914902" y="2491624"/>
              <a:ext cx="266173" cy="23024"/>
            </a:xfrm>
            <a:prstGeom prst="straightConnector1">
              <a:avLst/>
            </a:prstGeom>
            <a:ln w="127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0864DF-35C9-6C5F-ED6F-36E659264361}"/>
                </a:ext>
              </a:extLst>
            </p:cNvPr>
            <p:cNvSpPr txBox="1"/>
            <p:nvPr/>
          </p:nvSpPr>
          <p:spPr>
            <a:xfrm>
              <a:off x="4910139" y="5650332"/>
              <a:ext cx="1735732" cy="307777"/>
            </a:xfrm>
            <a:prstGeom prst="rect">
              <a:avLst/>
            </a:prstGeom>
            <a:noFill/>
          </p:spPr>
          <p:txBody>
            <a:bodyPr wrap="square" rtlCol="0">
              <a:spAutoFit/>
            </a:bodyPr>
            <a:lstStyle/>
            <a:p>
              <a:r>
                <a:rPr lang="en-US" sz="1400" dirty="0">
                  <a:solidFill>
                    <a:srgbClr val="FFFF00"/>
                  </a:solidFill>
                </a:rPr>
                <a:t>Mass Central</a:t>
              </a:r>
            </a:p>
          </p:txBody>
        </p:sp>
        <p:cxnSp>
          <p:nvCxnSpPr>
            <p:cNvPr id="16" name="Straight Arrow Connector 15">
              <a:extLst>
                <a:ext uri="{FF2B5EF4-FFF2-40B4-BE49-F238E27FC236}">
                  <a16:creationId xmlns:a16="http://schemas.microsoft.com/office/drawing/2014/main" id="{FCB37EA1-21DD-5468-F89A-02168A8FA128}"/>
                </a:ext>
              </a:extLst>
            </p:cNvPr>
            <p:cNvCxnSpPr>
              <a:cxnSpLocks/>
              <a:stCxn id="14" idx="1"/>
            </p:cNvCxnSpPr>
            <p:nvPr/>
          </p:nvCxnSpPr>
          <p:spPr>
            <a:xfrm flipH="1">
              <a:off x="4751682" y="5804221"/>
              <a:ext cx="158457" cy="388819"/>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E9F9621D-9FE8-2565-2257-121A2B961331}"/>
              </a:ext>
            </a:extLst>
          </p:cNvPr>
          <p:cNvPicPr>
            <a:picLocks noChangeAspect="1"/>
          </p:cNvPicPr>
          <p:nvPr/>
        </p:nvPicPr>
        <p:blipFill rotWithShape="1">
          <a:blip r:embed="rId3">
            <a:extLst>
              <a:ext uri="{28A0092B-C50C-407E-A947-70E740481C1C}">
                <a14:useLocalDpi xmlns:a14="http://schemas.microsoft.com/office/drawing/2010/main" val="0"/>
              </a:ext>
            </a:extLst>
          </a:blip>
          <a:srcRect l="4864" t="13299" r="74572" b="80502"/>
          <a:stretch/>
        </p:blipFill>
        <p:spPr>
          <a:xfrm>
            <a:off x="4054707" y="6193472"/>
            <a:ext cx="2618289" cy="542417"/>
          </a:xfrm>
          <a:prstGeom prst="rect">
            <a:avLst/>
          </a:prstGeom>
        </p:spPr>
      </p:pic>
    </p:spTree>
    <p:extLst>
      <p:ext uri="{BB962C8B-B14F-4D97-AF65-F5344CB8AC3E}">
        <p14:creationId xmlns:p14="http://schemas.microsoft.com/office/powerpoint/2010/main" val="2025375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BCC10-5ADE-951D-A94E-D2E575159E0F}"/>
              </a:ext>
            </a:extLst>
          </p:cNvPr>
          <p:cNvSpPr>
            <a:spLocks noGrp="1"/>
          </p:cNvSpPr>
          <p:nvPr>
            <p:ph type="ctrTitle"/>
          </p:nvPr>
        </p:nvSpPr>
        <p:spPr>
          <a:xfrm>
            <a:off x="685800" y="1122363"/>
            <a:ext cx="7772400" cy="1199732"/>
          </a:xfrm>
        </p:spPr>
        <p:txBody>
          <a:bodyPr/>
          <a:lstStyle/>
          <a:p>
            <a:r>
              <a:rPr lang="en-US" dirty="0"/>
              <a:t>First Project</a:t>
            </a:r>
          </a:p>
        </p:txBody>
      </p:sp>
      <p:sp>
        <p:nvSpPr>
          <p:cNvPr id="3" name="Subtitle 2">
            <a:extLst>
              <a:ext uri="{FF2B5EF4-FFF2-40B4-BE49-F238E27FC236}">
                <a16:creationId xmlns:a16="http://schemas.microsoft.com/office/drawing/2014/main" id="{7743FF68-A817-51F7-2BE1-9D86CB26DF9B}"/>
              </a:ext>
            </a:extLst>
          </p:cNvPr>
          <p:cNvSpPr>
            <a:spLocks noGrp="1"/>
          </p:cNvSpPr>
          <p:nvPr>
            <p:ph type="subTitle" idx="1"/>
          </p:nvPr>
        </p:nvSpPr>
        <p:spPr>
          <a:xfrm>
            <a:off x="874294" y="2998371"/>
            <a:ext cx="7772400" cy="3197892"/>
          </a:xfrm>
        </p:spPr>
        <p:txBody>
          <a:bodyPr>
            <a:normAutofit/>
          </a:bodyPr>
          <a:lstStyle/>
          <a:p>
            <a:r>
              <a:rPr lang="en-US" sz="3500" dirty="0"/>
              <a:t>“Thoreau Towpath” or “Riverneck Road”</a:t>
            </a:r>
          </a:p>
          <a:p>
            <a:endParaRPr lang="en-US" sz="3500" dirty="0"/>
          </a:p>
          <a:p>
            <a:pPr marL="342900" indent="-342900" algn="l">
              <a:buFont typeface="Arial" panose="020B0604020202020204" pitchFamily="34" charset="0"/>
              <a:buChar char="•"/>
            </a:pPr>
            <a:r>
              <a:rPr lang="en-US" dirty="0"/>
              <a:t>5.7 miles connecting the open ends of</a:t>
            </a:r>
          </a:p>
          <a:p>
            <a:pPr marL="800100" lvl="1" indent="-342900" algn="l">
              <a:buFont typeface="Arial" panose="020B0604020202020204" pitchFamily="34" charset="0"/>
              <a:buChar char="•"/>
            </a:pPr>
            <a:r>
              <a:rPr lang="en-US" dirty="0"/>
              <a:t>BCT West Branch = Bruce Freeman Rail Trail (BFRT) in Chelmsford</a:t>
            </a:r>
          </a:p>
          <a:p>
            <a:pPr marL="800100" lvl="1" indent="-342900" algn="l">
              <a:buFont typeface="Arial" panose="020B0604020202020204" pitchFamily="34" charset="0"/>
              <a:buChar char="•"/>
            </a:pPr>
            <a:r>
              <a:rPr lang="en-US" dirty="0"/>
              <a:t>BCT East Branch = Yankee Doodle (YD) Rail Trail in Billerica </a:t>
            </a:r>
          </a:p>
          <a:p>
            <a:pPr marL="342900" indent="-342900" algn="l">
              <a:buFont typeface="Arial" panose="020B0604020202020204" pitchFamily="34" charset="0"/>
              <a:buChar char="•"/>
            </a:pPr>
            <a:r>
              <a:rPr lang="en-US" dirty="0"/>
              <a:t>Using the historic canal towpath, old RR, woods, &amp; streets</a:t>
            </a:r>
          </a:p>
          <a:p>
            <a:pPr marL="800100" lvl="1" indent="-342900" algn="l">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FF68D08-BFC4-6279-889A-863360B954A9}"/>
              </a:ext>
            </a:extLst>
          </p:cNvPr>
          <p:cNvSpPr>
            <a:spLocks noGrp="1"/>
          </p:cNvSpPr>
          <p:nvPr>
            <p:ph type="sldNum" sz="quarter" idx="12"/>
          </p:nvPr>
        </p:nvSpPr>
        <p:spPr/>
        <p:txBody>
          <a:bodyPr/>
          <a:lstStyle/>
          <a:p>
            <a:fld id="{BD3B2A05-6373-4037-9133-FDE3B40E1D74}" type="slidenum">
              <a:rPr lang="en-US" smtClean="0"/>
              <a:t>8</a:t>
            </a:fld>
            <a:endParaRPr lang="en-US"/>
          </a:p>
        </p:txBody>
      </p:sp>
    </p:spTree>
    <p:extLst>
      <p:ext uri="{BB962C8B-B14F-4D97-AF65-F5344CB8AC3E}">
        <p14:creationId xmlns:p14="http://schemas.microsoft.com/office/powerpoint/2010/main" val="2437109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D0B8-AB22-44B8-C08D-FA1435427441}"/>
              </a:ext>
            </a:extLst>
          </p:cNvPr>
          <p:cNvSpPr>
            <a:spLocks noGrp="1"/>
          </p:cNvSpPr>
          <p:nvPr>
            <p:ph type="title"/>
          </p:nvPr>
        </p:nvSpPr>
        <p:spPr>
          <a:xfrm>
            <a:off x="628650" y="365127"/>
            <a:ext cx="7886700" cy="720724"/>
          </a:xfrm>
        </p:spPr>
        <p:txBody>
          <a:bodyPr/>
          <a:lstStyle/>
          <a:p>
            <a:r>
              <a:rPr lang="en-US" dirty="0"/>
              <a:t>Bruce Freeman Rail Trail (BFRT)</a:t>
            </a:r>
          </a:p>
        </p:txBody>
      </p:sp>
      <p:sp>
        <p:nvSpPr>
          <p:cNvPr id="3" name="Content Placeholder 2">
            <a:extLst>
              <a:ext uri="{FF2B5EF4-FFF2-40B4-BE49-F238E27FC236}">
                <a16:creationId xmlns:a16="http://schemas.microsoft.com/office/drawing/2014/main" id="{DA19A712-7CC5-FF3A-BCCD-42D8001B9FFE}"/>
              </a:ext>
            </a:extLst>
          </p:cNvPr>
          <p:cNvSpPr>
            <a:spLocks noGrp="1"/>
          </p:cNvSpPr>
          <p:nvPr>
            <p:ph idx="1"/>
          </p:nvPr>
        </p:nvSpPr>
        <p:spPr>
          <a:xfrm>
            <a:off x="241564" y="1276984"/>
            <a:ext cx="4242002" cy="4736190"/>
          </a:xfrm>
        </p:spPr>
        <p:txBody>
          <a:bodyPr>
            <a:noAutofit/>
          </a:bodyPr>
          <a:lstStyle/>
          <a:p>
            <a:r>
              <a:rPr lang="en-US" sz="1800" dirty="0"/>
              <a:t>Acton/Carlisle/Westford/Chelmsford section of the BCT west</a:t>
            </a:r>
          </a:p>
          <a:p>
            <a:r>
              <a:rPr lang="en-US" sz="1800" dirty="0"/>
              <a:t>Starts near Concord rotary</a:t>
            </a:r>
          </a:p>
          <a:p>
            <a:r>
              <a:rPr lang="en-US" sz="1800" dirty="0"/>
              <a:t>Perfect trail all the way: </a:t>
            </a:r>
          </a:p>
          <a:p>
            <a:pPr lvl="1"/>
            <a:r>
              <a:rPr lang="en-US" sz="1800" dirty="0"/>
              <a:t>good surface</a:t>
            </a:r>
          </a:p>
          <a:p>
            <a:pPr lvl="1"/>
            <a:r>
              <a:rPr lang="en-US" sz="1800" dirty="0"/>
              <a:t>guard rails wherever needed</a:t>
            </a:r>
          </a:p>
          <a:p>
            <a:pPr lvl="1"/>
            <a:r>
              <a:rPr lang="en-US" sz="1800" dirty="0"/>
              <a:t>crossing signs on small roads</a:t>
            </a:r>
          </a:p>
          <a:p>
            <a:pPr lvl="1"/>
            <a:r>
              <a:rPr lang="en-US" sz="1800" dirty="0"/>
              <a:t>automatic flashing signs on major roads</a:t>
            </a:r>
          </a:p>
          <a:p>
            <a:pPr lvl="1"/>
            <a:r>
              <a:rPr lang="en-US" sz="1800" dirty="0"/>
              <a:t>bridge over 2A in Acton</a:t>
            </a:r>
          </a:p>
          <a:p>
            <a:pPr lvl="1"/>
            <a:r>
              <a:rPr lang="en-US" sz="1800" dirty="0"/>
              <a:t>tunnels under 495 &amp; 3 at Lowell</a:t>
            </a:r>
          </a:p>
          <a:p>
            <a:r>
              <a:rPr lang="en-US" sz="1800" dirty="0"/>
              <a:t>Formal BFRT ends just into Lowell at Cross Point (Wang) Tower</a:t>
            </a:r>
          </a:p>
          <a:p>
            <a:r>
              <a:rPr lang="en-US" sz="1800" dirty="0"/>
              <a:t>Extension in  progress and passable up to behind Target just off the Connector</a:t>
            </a:r>
          </a:p>
          <a:p>
            <a:r>
              <a:rPr lang="en-US" sz="1800" dirty="0"/>
              <a:t>Gap getting to Concord River Greenway and thence BCT to Newburyport</a:t>
            </a:r>
          </a:p>
          <a:p>
            <a:pPr marL="0" indent="0">
              <a:buNone/>
            </a:pPr>
            <a:endParaRPr lang="en-US" sz="1800" dirty="0"/>
          </a:p>
        </p:txBody>
      </p:sp>
      <p:sp>
        <p:nvSpPr>
          <p:cNvPr id="4" name="Slide Number Placeholder 3">
            <a:extLst>
              <a:ext uri="{FF2B5EF4-FFF2-40B4-BE49-F238E27FC236}">
                <a16:creationId xmlns:a16="http://schemas.microsoft.com/office/drawing/2014/main" id="{43B01783-5234-D5B3-1DA0-59DCD3F68314}"/>
              </a:ext>
            </a:extLst>
          </p:cNvPr>
          <p:cNvSpPr>
            <a:spLocks noGrp="1"/>
          </p:cNvSpPr>
          <p:nvPr>
            <p:ph type="sldNum" sz="quarter" idx="12"/>
          </p:nvPr>
        </p:nvSpPr>
        <p:spPr/>
        <p:txBody>
          <a:bodyPr/>
          <a:lstStyle/>
          <a:p>
            <a:fld id="{BD3B2A05-6373-4037-9133-FDE3B40E1D74}" type="slidenum">
              <a:rPr lang="en-US" smtClean="0"/>
              <a:t>9</a:t>
            </a:fld>
            <a:endParaRPr lang="en-US"/>
          </a:p>
        </p:txBody>
      </p:sp>
      <p:pic>
        <p:nvPicPr>
          <p:cNvPr id="9" name="Picture 8">
            <a:extLst>
              <a:ext uri="{FF2B5EF4-FFF2-40B4-BE49-F238E27FC236}">
                <a16:creationId xmlns:a16="http://schemas.microsoft.com/office/drawing/2014/main" id="{322583D7-951E-C04A-C8AA-829AFAFCC60A}"/>
              </a:ext>
            </a:extLst>
          </p:cNvPr>
          <p:cNvPicPr>
            <a:picLocks noChangeAspect="1"/>
          </p:cNvPicPr>
          <p:nvPr/>
        </p:nvPicPr>
        <p:blipFill rotWithShape="1">
          <a:blip r:embed="rId2">
            <a:extLst>
              <a:ext uri="{28A0092B-C50C-407E-A947-70E740481C1C}">
                <a14:useLocalDpi xmlns:a14="http://schemas.microsoft.com/office/drawing/2010/main" val="0"/>
              </a:ext>
            </a:extLst>
          </a:blip>
          <a:srcRect l="2197" t="2267" r="2648" b="1635"/>
          <a:stretch/>
        </p:blipFill>
        <p:spPr>
          <a:xfrm>
            <a:off x="4660436" y="1085851"/>
            <a:ext cx="4036524" cy="5538470"/>
          </a:xfrm>
          <a:prstGeom prst="rect">
            <a:avLst/>
          </a:prstGeom>
        </p:spPr>
      </p:pic>
      <p:sp>
        <p:nvSpPr>
          <p:cNvPr id="5" name="TextBox 4">
            <a:extLst>
              <a:ext uri="{FF2B5EF4-FFF2-40B4-BE49-F238E27FC236}">
                <a16:creationId xmlns:a16="http://schemas.microsoft.com/office/drawing/2014/main" id="{82FF7B81-9BA9-5D47-04D9-B605C2D5936B}"/>
              </a:ext>
            </a:extLst>
          </p:cNvPr>
          <p:cNvSpPr txBox="1"/>
          <p:nvPr/>
        </p:nvSpPr>
        <p:spPr>
          <a:xfrm>
            <a:off x="5591898" y="6596390"/>
            <a:ext cx="1555234" cy="261610"/>
          </a:xfrm>
          <a:prstGeom prst="rect">
            <a:avLst/>
          </a:prstGeom>
          <a:noFill/>
        </p:spPr>
        <p:txBody>
          <a:bodyPr wrap="none" rtlCol="0">
            <a:spAutoFit/>
          </a:bodyPr>
          <a:lstStyle/>
          <a:p>
            <a:r>
              <a:rPr lang="en-US" sz="1100" i="1" dirty="0">
                <a:solidFill>
                  <a:srgbClr val="0000FF"/>
                </a:solidFill>
              </a:rPr>
              <a:t>Scale:  See mile markers</a:t>
            </a:r>
          </a:p>
        </p:txBody>
      </p:sp>
    </p:spTree>
    <p:extLst>
      <p:ext uri="{BB962C8B-B14F-4D97-AF65-F5344CB8AC3E}">
        <p14:creationId xmlns:p14="http://schemas.microsoft.com/office/powerpoint/2010/main" val="36927604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3975</TotalTime>
  <Words>3414</Words>
  <Application>Microsoft Office PowerPoint</Application>
  <PresentationFormat>On-screen Show (4:3)</PresentationFormat>
  <Paragraphs>567</Paragraphs>
  <Slides>42</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1" baseType="lpstr">
      <vt:lpstr>Arial</vt:lpstr>
      <vt:lpstr>Calibri</vt:lpstr>
      <vt:lpstr>Calibri Light</vt:lpstr>
      <vt:lpstr>Google Sans</vt:lpstr>
      <vt:lpstr>Roboto</vt:lpstr>
      <vt:lpstr>Times New Roman</vt:lpstr>
      <vt:lpstr>Wingdings</vt:lpstr>
      <vt:lpstr>Office Theme</vt:lpstr>
      <vt:lpstr>Acrobat Document</vt:lpstr>
      <vt:lpstr>Towpaths to Trails Also Using Railroads and Utilities</vt:lpstr>
      <vt:lpstr>Agenda</vt:lpstr>
      <vt:lpstr>Introduction</vt:lpstr>
      <vt:lpstr>Review: Middlesex Canal Towpath</vt:lpstr>
      <vt:lpstr>Other Rights of Way</vt:lpstr>
      <vt:lpstr>Bay Circuit Trail (BCT) Overview</vt:lpstr>
      <vt:lpstr>PowerPoint Presentation</vt:lpstr>
      <vt:lpstr>First Project</vt:lpstr>
      <vt:lpstr>Bruce Freeman Rail Trail (BFRT)</vt:lpstr>
      <vt:lpstr>Bruce Freeman Rail Trail (BFRT)</vt:lpstr>
      <vt:lpstr>Yankee Doodle Trail - Billerica</vt:lpstr>
      <vt:lpstr>PowerPoint Presentation</vt:lpstr>
      <vt:lpstr>Towpath Section Summit Pond Dam to Canal Street</vt:lpstr>
      <vt:lpstr>Typical Canal and Towpath Canal St, East Chelmsford</vt:lpstr>
      <vt:lpstr>North Section: via Road and Woods Crosses Rt 3 on Riverneck Road</vt:lpstr>
      <vt:lpstr>BFRT to Riverneck Road - Photos</vt:lpstr>
      <vt:lpstr>Wide Enough for a Legal Bike Path</vt:lpstr>
      <vt:lpstr>Before you say it ….</vt:lpstr>
      <vt:lpstr>Second Project</vt:lpstr>
      <vt:lpstr>Area Trails and Plans – North End</vt:lpstr>
      <vt:lpstr>PowerPoint Presentation</vt:lpstr>
      <vt:lpstr>Origin, Terrain, and Funding</vt:lpstr>
      <vt:lpstr>PowerPoint Presentation</vt:lpstr>
      <vt:lpstr>Pipeline &amp; Powerline Route</vt:lpstr>
      <vt:lpstr>Nat Grid Trail Policy</vt:lpstr>
      <vt:lpstr>PowerPoint Presentation</vt:lpstr>
      <vt:lpstr>Park &amp; Nature Trail</vt:lpstr>
      <vt:lpstr>PowerPoint Presentation</vt:lpstr>
      <vt:lpstr>Schools to Golf Course</vt:lpstr>
      <vt:lpstr>Land Ownership: Lowell Assessor “GIS” Map</vt:lpstr>
      <vt:lpstr>PowerPoint Presentation</vt:lpstr>
      <vt:lpstr>Original Canal with Towpath near Golf Course</vt:lpstr>
      <vt:lpstr>Historic Link to Thoreau </vt:lpstr>
      <vt:lpstr>Summary</vt:lpstr>
      <vt:lpstr>Third Project</vt:lpstr>
      <vt:lpstr>Concord River Greenway</vt:lpstr>
      <vt:lpstr>LP&amp;RCT BFRT Connection Concept</vt:lpstr>
      <vt:lpstr>PowerPoint Presentation</vt:lpstr>
      <vt:lpstr>Summary and Conclusions</vt:lpstr>
      <vt:lpstr>What’s This Mean to our canal?</vt:lpstr>
      <vt:lpstr>Why is This Important?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Closing the Last Gaps In the Bay Circuit Trail</dc:title>
  <dc:creator>Douglas Chandler</dc:creator>
  <cp:lastModifiedBy>Douglas Chandler</cp:lastModifiedBy>
  <cp:revision>180</cp:revision>
  <cp:lastPrinted>2024-03-01T22:26:00Z</cp:lastPrinted>
  <dcterms:created xsi:type="dcterms:W3CDTF">2023-02-28T16:44:28Z</dcterms:created>
  <dcterms:modified xsi:type="dcterms:W3CDTF">2024-03-01T23:13:13Z</dcterms:modified>
</cp:coreProperties>
</file>