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96" r:id="rId3"/>
    <p:sldId id="325" r:id="rId4"/>
    <p:sldId id="275" r:id="rId5"/>
    <p:sldId id="278" r:id="rId6"/>
    <p:sldId id="281" r:id="rId7"/>
    <p:sldId id="289" r:id="rId8"/>
    <p:sldId id="290" r:id="rId9"/>
    <p:sldId id="295" r:id="rId10"/>
    <p:sldId id="291" r:id="rId11"/>
    <p:sldId id="292" r:id="rId12"/>
    <p:sldId id="293" r:id="rId13"/>
    <p:sldId id="326" r:id="rId14"/>
    <p:sldId id="327" r:id="rId15"/>
    <p:sldId id="328" r:id="rId16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uglas Chandler" initials="DC" lastIdx="1" clrIdx="0">
    <p:extLst>
      <p:ext uri="{19B8F6BF-5375-455C-9EA6-DF929625EA0E}">
        <p15:presenceInfo xmlns:p15="http://schemas.microsoft.com/office/powerpoint/2012/main" userId="13d2374c1ab654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00FF99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333" autoAdjust="0"/>
    <p:restoredTop sz="94660"/>
  </p:normalViewPr>
  <p:slideViewPr>
    <p:cSldViewPr snapToGrid="0">
      <p:cViewPr varScale="1">
        <p:scale>
          <a:sx n="59" d="100"/>
          <a:sy n="59" d="100"/>
        </p:scale>
        <p:origin x="6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103" cy="470696"/>
          </a:xfrm>
          <a:prstGeom prst="rect">
            <a:avLst/>
          </a:prstGeom>
        </p:spPr>
        <p:txBody>
          <a:bodyPr vert="horz" lIns="91600" tIns="45800" rIns="91600" bIns="4580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783" y="0"/>
            <a:ext cx="3077103" cy="470696"/>
          </a:xfrm>
          <a:prstGeom prst="rect">
            <a:avLst/>
          </a:prstGeom>
        </p:spPr>
        <p:txBody>
          <a:bodyPr vert="horz" lIns="91600" tIns="45800" rIns="91600" bIns="45800" rtlCol="0"/>
          <a:lstStyle>
            <a:lvl1pPr algn="r">
              <a:defRPr sz="1200"/>
            </a:lvl1pPr>
          </a:lstStyle>
          <a:p>
            <a:fld id="{003A58CD-8E31-4D00-8852-1B104C8319A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70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0" tIns="45800" rIns="91600" bIns="4580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2" y="4517728"/>
            <a:ext cx="5683253" cy="3697189"/>
          </a:xfrm>
          <a:prstGeom prst="rect">
            <a:avLst/>
          </a:prstGeom>
        </p:spPr>
        <p:txBody>
          <a:bodyPr vert="horz" lIns="91600" tIns="45800" rIns="91600" bIns="4580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780"/>
            <a:ext cx="3077103" cy="470696"/>
          </a:xfrm>
          <a:prstGeom prst="rect">
            <a:avLst/>
          </a:prstGeom>
        </p:spPr>
        <p:txBody>
          <a:bodyPr vert="horz" lIns="91600" tIns="45800" rIns="91600" bIns="4580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783" y="8917780"/>
            <a:ext cx="3077103" cy="470696"/>
          </a:xfrm>
          <a:prstGeom prst="rect">
            <a:avLst/>
          </a:prstGeom>
        </p:spPr>
        <p:txBody>
          <a:bodyPr vert="horz" lIns="91600" tIns="45800" rIns="91600" bIns="45800" rtlCol="0" anchor="b"/>
          <a:lstStyle>
            <a:lvl1pPr algn="r">
              <a:defRPr sz="1200"/>
            </a:lvl1pPr>
          </a:lstStyle>
          <a:p>
            <a:fld id="{628D6D97-50B5-4D81-AECE-446C0C5C5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763F-97F0-4A69-88C7-9451104910E2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05-6373-4037-9133-FDE3B40E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2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19C2-3AAE-4F03-9E0C-B5F2624CBA54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05-6373-4037-9133-FDE3B40E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27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A17D-9F3A-4C92-8374-FE464246FC06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05-6373-4037-9133-FDE3B40E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5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520B-883E-4873-9867-5A83924E0F45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05-6373-4037-9133-FDE3B40E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4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F251-B02C-4F12-B3E6-8FEFD14B44B3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05-6373-4037-9133-FDE3B40E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6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43A8-CE95-42EB-9187-96B220165522}" type="datetime1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05-6373-4037-9133-FDE3B40E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0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8729-9056-4736-A6D0-39D2FB2D55EB}" type="datetime1">
              <a:rPr lang="en-US" smtClean="0"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05-6373-4037-9133-FDE3B40E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28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139E-FA2E-4FCE-8B24-11F415BAF839}" type="datetime1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05-6373-4037-9133-FDE3B40E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69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BCEC-BC4A-4989-A850-1394887EF0E5}" type="datetime1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05-6373-4037-9133-FDE3B40E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97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27D97-8985-482C-B8C8-B4D925B6FAC0}" type="datetime1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05-6373-4037-9133-FDE3B40E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81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85E1-CD4B-466C-A2FD-60AA13315C47}" type="datetime1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05-6373-4037-9133-FDE3B40E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60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47AB1-59D2-43B4-9730-9787F7301B54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B2A05-6373-4037-9133-FDE3B40E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1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B03FF-B33E-8F23-305F-561808602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844" y="694337"/>
            <a:ext cx="7772400" cy="1949714"/>
          </a:xfrm>
        </p:spPr>
        <p:txBody>
          <a:bodyPr>
            <a:noAutofit/>
          </a:bodyPr>
          <a:lstStyle/>
          <a:p>
            <a:r>
              <a:rPr lang="en-US" sz="4800" dirty="0"/>
              <a:t>Towpaths to Trails</a:t>
            </a:r>
            <a:br>
              <a:rPr lang="en-US" sz="4800" dirty="0"/>
            </a:br>
            <a:br>
              <a:rPr lang="en-US" sz="2800" dirty="0"/>
            </a:br>
            <a:r>
              <a:rPr lang="en-US" sz="4800" i="1" dirty="0">
                <a:solidFill>
                  <a:srgbClr val="0000FF"/>
                </a:solidFill>
              </a:rPr>
              <a:t>OPENING AUTO SLIDESHOW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43FE5B-2231-7276-99A7-C7E4491EB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645" y="2791600"/>
            <a:ext cx="8925846" cy="2628900"/>
          </a:xfrm>
        </p:spPr>
        <p:txBody>
          <a:bodyPr>
            <a:normAutofit/>
          </a:bodyPr>
          <a:lstStyle/>
          <a:p>
            <a:r>
              <a:rPr lang="en-US" dirty="0"/>
              <a:t>How the Old Canal Towpath and Other Rights of Way </a:t>
            </a:r>
            <a:br>
              <a:rPr lang="en-US" dirty="0"/>
            </a:br>
            <a:r>
              <a:rPr lang="en-US" dirty="0"/>
              <a:t>Can Bridge Some Gaps in Regional Multi-Use Trails</a:t>
            </a:r>
          </a:p>
          <a:p>
            <a:endParaRPr lang="en-US" sz="2100" dirty="0"/>
          </a:p>
          <a:p>
            <a:r>
              <a:rPr lang="en-US" sz="2100" dirty="0"/>
              <a:t>Presentation to the Quarterly Meeting</a:t>
            </a:r>
          </a:p>
          <a:p>
            <a:r>
              <a:rPr lang="en-US" sz="2100" dirty="0"/>
              <a:t>Middlesex Canal Association</a:t>
            </a:r>
          </a:p>
          <a:p>
            <a:r>
              <a:rPr lang="en-US" sz="2100" dirty="0"/>
              <a:t>18 Feb 2024</a:t>
            </a:r>
            <a:endParaRPr lang="en-US" sz="225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5D4D89-54FF-5FD4-230A-C51C6D60A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05-6373-4037-9133-FDE3B40E1D74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E00580-C0DD-7CC0-9E45-E06C3218EDD4}"/>
              </a:ext>
            </a:extLst>
          </p:cNvPr>
          <p:cNvSpPr txBox="1"/>
          <p:nvPr/>
        </p:nvSpPr>
        <p:spPr>
          <a:xfrm>
            <a:off x="7486650" y="119556"/>
            <a:ext cx="1266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Rev 8, 2/29/2024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4C5A12-EC91-1B0A-C53D-01B1798C8B44}"/>
              </a:ext>
            </a:extLst>
          </p:cNvPr>
          <p:cNvSpPr txBox="1"/>
          <p:nvPr/>
        </p:nvSpPr>
        <p:spPr>
          <a:xfrm>
            <a:off x="3380218" y="5718282"/>
            <a:ext cx="2383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Doug</a:t>
            </a:r>
            <a:r>
              <a:rPr lang="en-US" sz="1400" dirty="0"/>
              <a:t> Chandler</a:t>
            </a:r>
          </a:p>
          <a:p>
            <a:pPr algn="ctr"/>
            <a:r>
              <a:rPr lang="en-US" sz="1400" dirty="0"/>
              <a:t>A Chelmsford Rep to </a:t>
            </a:r>
          </a:p>
          <a:p>
            <a:pPr algn="ctr"/>
            <a:r>
              <a:rPr lang="en-US" sz="1400" dirty="0"/>
              <a:t>Middlesex Canal Commission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A1B0AB-3385-F159-0FC8-1D2F743C3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52" y="5420500"/>
            <a:ext cx="2636748" cy="10135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C280D2-2037-ADE0-866C-D2C188A04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29" y="4106050"/>
            <a:ext cx="963891" cy="6380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6DEB74-FAA3-D4E4-D110-487ED6A068B1}"/>
              </a:ext>
            </a:extLst>
          </p:cNvPr>
          <p:cNvSpPr txBox="1"/>
          <p:nvPr/>
        </p:nvSpPr>
        <p:spPr>
          <a:xfrm>
            <a:off x="79513" y="108667"/>
            <a:ext cx="4626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Opening and closing auto slide show for “Towpaths to Bike Trails R7a 20240218.pptx”</a:t>
            </a:r>
          </a:p>
        </p:txBody>
      </p:sp>
    </p:spTree>
    <p:extLst>
      <p:ext uri="{BB962C8B-B14F-4D97-AF65-F5344CB8AC3E}">
        <p14:creationId xmlns:p14="http://schemas.microsoft.com/office/powerpoint/2010/main" val="19566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5"/>
    </mc:Choice>
    <mc:Fallback xmlns="">
      <p:transition spd="slow" advTm="590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EF45B-01E9-91AB-5EB1-992D5B788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14AC7-40E1-A591-A264-6635A2236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1937"/>
          </a:xfrm>
        </p:spPr>
        <p:txBody>
          <a:bodyPr/>
          <a:lstStyle/>
          <a:p>
            <a:r>
              <a:rPr lang="en-US" dirty="0"/>
              <a:t>WDC &amp; VA Towpath to Bike Trail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AAB7C-3D4E-5841-21E8-3A6C86526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05-6373-4037-9133-FDE3B40E1D74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9DD261-BD2B-D16F-E244-AF705E1F3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29" y="1335505"/>
            <a:ext cx="7431593" cy="495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0D80C2-7ABE-D717-1617-87AB71BBF176}"/>
              </a:ext>
            </a:extLst>
          </p:cNvPr>
          <p:cNvSpPr txBox="1"/>
          <p:nvPr/>
        </p:nvSpPr>
        <p:spPr>
          <a:xfrm>
            <a:off x="1115070" y="6382922"/>
            <a:ext cx="6913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Chesapeake &amp; Ohio Canal Multi-Use Trail: Bikers, strollers, joggers, runners, ducks</a:t>
            </a:r>
          </a:p>
        </p:txBody>
      </p:sp>
    </p:spTree>
    <p:extLst>
      <p:ext uri="{BB962C8B-B14F-4D97-AF65-F5344CB8AC3E}">
        <p14:creationId xmlns:p14="http://schemas.microsoft.com/office/powerpoint/2010/main" val="361412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07"/>
    </mc:Choice>
    <mc:Fallback xmlns="">
      <p:transition spd="slow" advTm="990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80D44-9AF4-D5CB-905C-DE630AB7C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84566-CC9D-7013-C722-8D59E9700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74" y="365126"/>
            <a:ext cx="8458311" cy="1325563"/>
          </a:xfrm>
        </p:spPr>
        <p:txBody>
          <a:bodyPr/>
          <a:lstStyle/>
          <a:p>
            <a:r>
              <a:rPr lang="en-US" dirty="0"/>
              <a:t>New Jersey Towpath to Bike Trail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0FFB0-795D-3031-E04A-C594A3353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05-6373-4037-9133-FDE3B40E1D74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FAE7EC-3406-B67B-5191-7864ADA1C6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23"/>
          <a:stretch/>
        </p:blipFill>
        <p:spPr>
          <a:xfrm>
            <a:off x="242374" y="2032875"/>
            <a:ext cx="8458311" cy="36784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82B7CA-3674-3D62-CE08-79EE60A5A77D}"/>
              </a:ext>
            </a:extLst>
          </p:cNvPr>
          <p:cNvSpPr txBox="1"/>
          <p:nvPr/>
        </p:nvSpPr>
        <p:spPr>
          <a:xfrm>
            <a:off x="2686051" y="5987019"/>
            <a:ext cx="2881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D&amp;R Bike-Hike-Horse trail, NJ</a:t>
            </a:r>
          </a:p>
        </p:txBody>
      </p:sp>
    </p:spTree>
    <p:extLst>
      <p:ext uri="{BB962C8B-B14F-4D97-AF65-F5344CB8AC3E}">
        <p14:creationId xmlns:p14="http://schemas.microsoft.com/office/powerpoint/2010/main" val="291234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60"/>
    </mc:Choice>
    <mc:Fallback xmlns="">
      <p:transition spd="slow" advTm="1076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7DE6E-91C4-4103-1CDB-8038FD101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57332-0D36-F8E5-5B9A-D67B392D8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05-6373-4037-9133-FDE3B40E1D74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5CBB8B-B881-2FA8-3B3D-17870F9B0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51" y="1652504"/>
            <a:ext cx="3240043" cy="43200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93D3B4-E4AA-B8F2-21C1-5F0EF22EBCBE}"/>
              </a:ext>
            </a:extLst>
          </p:cNvPr>
          <p:cNvSpPr txBox="1"/>
          <p:nvPr/>
        </p:nvSpPr>
        <p:spPr>
          <a:xfrm>
            <a:off x="5829300" y="6044250"/>
            <a:ext cx="3314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Monon Central Canal trail, IN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CC801E-C8A7-DF4E-CDA2-80F03E34A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06" y="1652504"/>
            <a:ext cx="5079776" cy="38098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CBD9065-63B8-F667-DFB1-033A10953EBB}"/>
              </a:ext>
            </a:extLst>
          </p:cNvPr>
          <p:cNvSpPr txBox="1"/>
          <p:nvPr/>
        </p:nvSpPr>
        <p:spPr>
          <a:xfrm>
            <a:off x="537459" y="5635146"/>
            <a:ext cx="4954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Miami&amp;Ohio</a:t>
            </a:r>
            <a:r>
              <a:rPr lang="en-US" dirty="0"/>
              <a:t> lock sign and replica canal boat, OH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EAB74B-1E99-4619-05FD-FFCD0507F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74" y="365126"/>
            <a:ext cx="8458311" cy="1325563"/>
          </a:xfrm>
        </p:spPr>
        <p:txBody>
          <a:bodyPr/>
          <a:lstStyle/>
          <a:p>
            <a:r>
              <a:rPr lang="en-US" dirty="0"/>
              <a:t>Ohio and Indiana Towpaths to Trails</a:t>
            </a:r>
          </a:p>
        </p:txBody>
      </p:sp>
    </p:spTree>
    <p:extLst>
      <p:ext uri="{BB962C8B-B14F-4D97-AF65-F5344CB8AC3E}">
        <p14:creationId xmlns:p14="http://schemas.microsoft.com/office/powerpoint/2010/main" val="75491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15"/>
    </mc:Choice>
    <mc:Fallback xmlns="">
      <p:transition spd="slow" advTm="1141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A62F5-5A7F-294A-25DA-6464BBBE6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92174"/>
          </a:xfrm>
        </p:spPr>
        <p:txBody>
          <a:bodyPr/>
          <a:lstStyle/>
          <a:p>
            <a:r>
              <a:rPr lang="en-US" dirty="0"/>
              <a:t>Riverneck Project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FE2B1C-FE44-1FA9-886A-9A26C84A1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05-6373-4037-9133-FDE3B40E1D74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547C0C-B039-425D-99C8-1CDCF7ED4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8" y="1102841"/>
            <a:ext cx="8080121" cy="539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3"/>
    </mc:Choice>
    <mc:Fallback xmlns="">
      <p:transition spd="slow" advTm="1129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39993-5CF6-6D42-976F-36EEAB5A3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91354-D9D9-F3C1-30F1-EC263BB89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8097"/>
            <a:ext cx="7886700" cy="859517"/>
          </a:xfrm>
        </p:spPr>
        <p:txBody>
          <a:bodyPr/>
          <a:lstStyle/>
          <a:p>
            <a:r>
              <a:rPr lang="en-US" dirty="0"/>
              <a:t>Lowell Heritage Park Project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702AFB-F6AE-C4D7-9494-2BA86953A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05-6373-4037-9133-FDE3B40E1D74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E4F53D-1F84-D4B0-B2F4-E6C1298B8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92" y="982980"/>
            <a:ext cx="6796228" cy="53733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9A5E99-55F1-D3AB-0B9A-88E2A2D7AA65}"/>
              </a:ext>
            </a:extLst>
          </p:cNvPr>
          <p:cNvSpPr txBox="1"/>
          <p:nvPr/>
        </p:nvSpPr>
        <p:spPr>
          <a:xfrm>
            <a:off x="626609" y="1690489"/>
            <a:ext cx="375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73936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39"/>
    </mc:Choice>
    <mc:Fallback xmlns="">
      <p:transition spd="slow" advTm="1203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363AC-B22F-42DD-F617-AB9B159D1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CD36C-AD80-5343-BDC6-1F59D87D8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5707"/>
            <a:ext cx="7886700" cy="869282"/>
          </a:xfrm>
        </p:spPr>
        <p:txBody>
          <a:bodyPr/>
          <a:lstStyle/>
          <a:p>
            <a:r>
              <a:rPr lang="en-US" dirty="0"/>
              <a:t>Greenway Connection Project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D8A87B-0E7F-6480-E1B3-42BF9B35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05-6373-4037-9133-FDE3B40E1D74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50959D-E8E2-4D2B-11C7-444C4677C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92" y="1234408"/>
            <a:ext cx="8520615" cy="512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5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54"/>
    </mc:Choice>
    <mc:Fallback xmlns="">
      <p:transition spd="slow" advTm="1305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87024-E4F2-92EB-EA3E-DAACA13F3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Use of Towpath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5ACC4-F76C-5C64-BFB9-6CF846E5B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03210"/>
            <a:ext cx="2057400" cy="365125"/>
          </a:xfrm>
        </p:spPr>
        <p:txBody>
          <a:bodyPr/>
          <a:lstStyle/>
          <a:p>
            <a:fld id="{BD3B2A05-6373-4037-9133-FDE3B40E1D74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C7EC6-3A04-C995-2185-F9B864940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50" y="1450058"/>
            <a:ext cx="6827964" cy="4731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8063A0-D792-266B-DB38-65A5974F5461}"/>
              </a:ext>
            </a:extLst>
          </p:cNvPr>
          <p:cNvSpPr txBox="1"/>
          <p:nvPr/>
        </p:nvSpPr>
        <p:spPr>
          <a:xfrm>
            <a:off x="3046131" y="6190804"/>
            <a:ext cx="3488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Woburn, just north 0f 128, recently</a:t>
            </a:r>
          </a:p>
        </p:txBody>
      </p:sp>
    </p:spTree>
    <p:extLst>
      <p:ext uri="{BB962C8B-B14F-4D97-AF65-F5344CB8AC3E}">
        <p14:creationId xmlns:p14="http://schemas.microsoft.com/office/powerpoint/2010/main" val="163851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08"/>
    </mc:Choice>
    <mc:Fallback xmlns="">
      <p:transition spd="slow" advTm="1030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03C384-2BF4-0977-DB03-86E64C65B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05-6373-4037-9133-FDE3B40E1D74}" type="slidenum">
              <a:rPr lang="en-US" smtClean="0"/>
              <a:t>3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B9BFA16-F3C9-9375-3D9C-6E45628DA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0724"/>
          </a:xfrm>
        </p:spPr>
        <p:txBody>
          <a:bodyPr/>
          <a:lstStyle/>
          <a:p>
            <a:r>
              <a:rPr lang="en-US" dirty="0"/>
              <a:t>Bruce Freeman Rail Trail (BFRT)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E900A5-9292-7138-3C66-6D97B444E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2" y="1272208"/>
            <a:ext cx="4373217" cy="32799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A0FDDE-D1A2-1650-C0EC-3908DA594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85851"/>
            <a:ext cx="4522801" cy="42252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A6A277-71E3-D6FA-883F-57DABD5B890C}"/>
              </a:ext>
            </a:extLst>
          </p:cNvPr>
          <p:cNvSpPr txBox="1"/>
          <p:nvPr/>
        </p:nvSpPr>
        <p:spPr>
          <a:xfrm>
            <a:off x="1468605" y="4641653"/>
            <a:ext cx="1752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Fall trail in Acton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457F0F-D4F8-5DDA-BE7D-FEB17AA8CC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8" y="5543354"/>
            <a:ext cx="2834640" cy="9296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C4FA74-EE6C-175B-165C-DEF69CECE7AF}"/>
              </a:ext>
            </a:extLst>
          </p:cNvPr>
          <p:cNvSpPr txBox="1"/>
          <p:nvPr/>
        </p:nvSpPr>
        <p:spPr>
          <a:xfrm>
            <a:off x="318052" y="5269156"/>
            <a:ext cx="3303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Pix from https://brucefreemanrailtrail.org/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649113-2FF5-D9C6-6478-40C3060A5881}"/>
              </a:ext>
            </a:extLst>
          </p:cNvPr>
          <p:cNvSpPr txBox="1"/>
          <p:nvPr/>
        </p:nvSpPr>
        <p:spPr>
          <a:xfrm>
            <a:off x="5385379" y="5662491"/>
            <a:ext cx="3448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Built on abandoned RR grade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Maintained</a:t>
            </a:r>
          </a:p>
        </p:txBody>
      </p:sp>
    </p:spTree>
    <p:extLst>
      <p:ext uri="{BB962C8B-B14F-4D97-AF65-F5344CB8AC3E}">
        <p14:creationId xmlns:p14="http://schemas.microsoft.com/office/powerpoint/2010/main" val="138948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41"/>
    </mc:Choice>
    <mc:Fallback xmlns="">
      <p:transition spd="slow" advTm="984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3B8C2-D728-63CE-AE7C-96B6B2C5D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2AB24-CEC7-19C5-392C-713B9E16E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96899"/>
          </a:xfrm>
        </p:spPr>
        <p:txBody>
          <a:bodyPr>
            <a:normAutofit fontScale="90000"/>
          </a:bodyPr>
          <a:lstStyle/>
          <a:p>
            <a:r>
              <a:rPr lang="en-US" dirty="0"/>
              <a:t>Bedford Narrow Gauge Rail Trail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750084-415B-2B6B-42EF-A3456F852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05-6373-4037-9133-FDE3B40E1D74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4053B7-CB81-38C0-E78A-BC0D636E25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9"/>
          <a:stretch/>
        </p:blipFill>
        <p:spPr>
          <a:xfrm>
            <a:off x="5469309" y="1258561"/>
            <a:ext cx="3001785" cy="40536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205775-7879-0501-5801-5BFDC2B5567A}"/>
              </a:ext>
            </a:extLst>
          </p:cNvPr>
          <p:cNvSpPr txBox="1"/>
          <p:nvPr/>
        </p:nvSpPr>
        <p:spPr>
          <a:xfrm>
            <a:off x="4978072" y="852454"/>
            <a:ext cx="3537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Yankee Doodle to Billerica will connect here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205E329-7C1C-C36E-5778-AEF426A911B0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6257789" y="1160231"/>
            <a:ext cx="488922" cy="914406"/>
          </a:xfrm>
          <a:prstGeom prst="straightConnector1">
            <a:avLst/>
          </a:prstGeom>
          <a:ln w="12700">
            <a:solidFill>
              <a:srgbClr val="7030A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AF5442C-F5A1-71C7-6BBF-91D8A28CD6FE}"/>
              </a:ext>
            </a:extLst>
          </p:cNvPr>
          <p:cNvSpPr txBox="1"/>
          <p:nvPr/>
        </p:nvSpPr>
        <p:spPr>
          <a:xfrm>
            <a:off x="4366199" y="5382121"/>
            <a:ext cx="1559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Reformatory Trail to/from BFRT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D974966-5E53-CB9A-D346-B209D7F12F0D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5146164" y="4335816"/>
            <a:ext cx="1257267" cy="1046305"/>
          </a:xfrm>
          <a:prstGeom prst="straightConnector1">
            <a:avLst/>
          </a:prstGeom>
          <a:ln w="12700">
            <a:solidFill>
              <a:srgbClr val="7030A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A8F3A56-7435-DF38-5FD1-C1DBAFCF2DF5}"/>
              </a:ext>
            </a:extLst>
          </p:cNvPr>
          <p:cNvSpPr txBox="1"/>
          <p:nvPr/>
        </p:nvSpPr>
        <p:spPr>
          <a:xfrm>
            <a:off x="6658824" y="5608760"/>
            <a:ext cx="2057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Minuteman Commuter Bikeway from Somerville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4FB6B74-3761-AF36-BE96-EE6D975D876C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6531127" y="4335816"/>
            <a:ext cx="1156397" cy="1272944"/>
          </a:xfrm>
          <a:prstGeom prst="straightConnector1">
            <a:avLst/>
          </a:prstGeom>
          <a:ln w="12700">
            <a:solidFill>
              <a:srgbClr val="7030A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3B8B172-7B3A-F53C-9908-402BEED2F3BA}"/>
              </a:ext>
            </a:extLst>
          </p:cNvPr>
          <p:cNvSpPr txBox="1"/>
          <p:nvPr/>
        </p:nvSpPr>
        <p:spPr>
          <a:xfrm>
            <a:off x="4840600" y="6459762"/>
            <a:ext cx="33810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https://www.traillink.com/trail/narrow-gauge-rail-trail/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5A242D-40B8-BD1A-4450-F49D209D3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576" y="1707300"/>
            <a:ext cx="4906217" cy="3677587"/>
          </a:xfrm>
          <a:prstGeom prst="rect">
            <a:avLst/>
          </a:prstGeom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AA68085F-D1D1-7A85-5848-928B7E6DAC69}"/>
              </a:ext>
            </a:extLst>
          </p:cNvPr>
          <p:cNvSpPr/>
          <p:nvPr/>
        </p:nvSpPr>
        <p:spPr>
          <a:xfrm>
            <a:off x="6403431" y="4136209"/>
            <a:ext cx="255393" cy="199607"/>
          </a:xfrm>
          <a:prstGeom prst="star5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4150F0-F8A3-E07D-7476-3A99DBFA06A8}"/>
              </a:ext>
            </a:extLst>
          </p:cNvPr>
          <p:cNvSpPr txBox="1"/>
          <p:nvPr/>
        </p:nvSpPr>
        <p:spPr>
          <a:xfrm>
            <a:off x="5146164" y="4014246"/>
            <a:ext cx="1257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Bedford Depot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593589-0339-78C0-AE2C-806EAABBE9B6}"/>
              </a:ext>
            </a:extLst>
          </p:cNvPr>
          <p:cNvSpPr txBox="1"/>
          <p:nvPr/>
        </p:nvSpPr>
        <p:spPr>
          <a:xfrm>
            <a:off x="1429598" y="6055344"/>
            <a:ext cx="1995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 miles of good unpaved trail</a:t>
            </a:r>
          </a:p>
        </p:txBody>
      </p:sp>
    </p:spTree>
    <p:extLst>
      <p:ext uri="{BB962C8B-B14F-4D97-AF65-F5344CB8AC3E}">
        <p14:creationId xmlns:p14="http://schemas.microsoft.com/office/powerpoint/2010/main" val="387771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76"/>
    </mc:Choice>
    <mc:Fallback xmlns="">
      <p:transition spd="slow" advTm="1117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554BB-5D5B-012F-6BBD-B29087CB7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A5AA39-445B-B0F9-1E06-CD29A0F24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05-6373-4037-9133-FDE3B40E1D74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095692-DAF3-009F-B87C-F52BB953B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77021" y="1022133"/>
            <a:ext cx="6350198" cy="459128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0091A0C-AF44-9DE9-9162-F6B4CB066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38" y="537218"/>
            <a:ext cx="416024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Minuteman Commuter Bikeway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0698AA-1F39-E3B5-8A50-0BAF4757B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38" y="3429000"/>
            <a:ext cx="3964332" cy="30333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614E65-4FCE-6A00-2BA7-65FF3EDC2126}"/>
              </a:ext>
            </a:extLst>
          </p:cNvPr>
          <p:cNvSpPr txBox="1"/>
          <p:nvPr/>
        </p:nvSpPr>
        <p:spPr>
          <a:xfrm>
            <a:off x="6959813" y="16077"/>
            <a:ext cx="2247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Bedford Narrow Gauge Trail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D9AF62-F267-8E56-4973-249AF404A636}"/>
              </a:ext>
            </a:extLst>
          </p:cNvPr>
          <p:cNvSpPr txBox="1"/>
          <p:nvPr/>
        </p:nvSpPr>
        <p:spPr>
          <a:xfrm>
            <a:off x="2789248" y="-11213"/>
            <a:ext cx="2242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Reformatory Trail from BFRT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BF8C6-0314-0B6B-6251-B142E3CB0A17}"/>
              </a:ext>
            </a:extLst>
          </p:cNvPr>
          <p:cNvCxnSpPr>
            <a:cxnSpLocks/>
          </p:cNvCxnSpPr>
          <p:nvPr/>
        </p:nvCxnSpPr>
        <p:spPr>
          <a:xfrm>
            <a:off x="7965195" y="296564"/>
            <a:ext cx="113470" cy="293391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910BF72-C808-92AB-708B-030E22B50A79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5032170" y="142676"/>
            <a:ext cx="1150871" cy="15388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AFBA4C3-220F-B95D-0D28-CDDAC5B2DEFA}"/>
              </a:ext>
            </a:extLst>
          </p:cNvPr>
          <p:cNvSpPr txBox="1"/>
          <p:nvPr/>
        </p:nvSpPr>
        <p:spPr>
          <a:xfrm>
            <a:off x="7133546" y="6537529"/>
            <a:ext cx="1899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</a:rPr>
              <a:t>Somerville Community Trail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115618-9100-012A-2372-2913B7CA2250}"/>
              </a:ext>
            </a:extLst>
          </p:cNvPr>
          <p:cNvCxnSpPr>
            <a:cxnSpLocks/>
          </p:cNvCxnSpPr>
          <p:nvPr/>
        </p:nvCxnSpPr>
        <p:spPr>
          <a:xfrm flipH="1" flipV="1">
            <a:off x="7965195" y="6263299"/>
            <a:ext cx="982567" cy="41272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3ACD9EF-D809-6AB5-8C13-E62D6D4D944C}"/>
              </a:ext>
            </a:extLst>
          </p:cNvPr>
          <p:cNvSpPr txBox="1"/>
          <p:nvPr/>
        </p:nvSpPr>
        <p:spPr>
          <a:xfrm>
            <a:off x="238214" y="1862781"/>
            <a:ext cx="37207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 the old “Lexington Branch” RR</a:t>
            </a:r>
          </a:p>
          <a:p>
            <a:r>
              <a:rPr lang="en-US" dirty="0"/>
              <a:t>         between Bedford, Lexington, </a:t>
            </a:r>
            <a:br>
              <a:rPr lang="en-US" dirty="0"/>
            </a:br>
            <a:r>
              <a:rPr lang="en-US" dirty="0"/>
              <a:t>         Arlington, Alewife &amp; Cambridge</a:t>
            </a:r>
          </a:p>
          <a:p>
            <a:r>
              <a:rPr lang="en-US" dirty="0"/>
              <a:t>Connecting to Somerville, Boston, etc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41AC31-E9A1-4708-10FF-598726A94A9E}"/>
              </a:ext>
            </a:extLst>
          </p:cNvPr>
          <p:cNvSpPr txBox="1"/>
          <p:nvPr/>
        </p:nvSpPr>
        <p:spPr>
          <a:xfrm>
            <a:off x="4788300" y="6538885"/>
            <a:ext cx="21261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https://minutemanbikeway.org</a:t>
            </a:r>
          </a:p>
        </p:txBody>
      </p:sp>
    </p:spTree>
    <p:extLst>
      <p:ext uri="{BB962C8B-B14F-4D97-AF65-F5344CB8AC3E}">
        <p14:creationId xmlns:p14="http://schemas.microsoft.com/office/powerpoint/2010/main" val="109521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62"/>
    </mc:Choice>
    <mc:Fallback xmlns="">
      <p:transition spd="slow" advTm="1356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07F72-ABB1-7477-320D-C61F09279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FC506-81F3-26B2-555E-A00F77695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54745"/>
          </a:xfrm>
        </p:spPr>
        <p:txBody>
          <a:bodyPr>
            <a:normAutofit fontScale="90000"/>
          </a:bodyPr>
          <a:lstStyle/>
          <a:p>
            <a:r>
              <a:rPr lang="en-US" dirty="0"/>
              <a:t>“Reformatory Branch” Rail Trail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77218-88E6-2A65-CF93-AF5F8E471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4351"/>
            <a:ext cx="8237764" cy="2602112"/>
          </a:xfrm>
        </p:spPr>
        <p:txBody>
          <a:bodyPr>
            <a:normAutofit/>
          </a:bodyPr>
          <a:lstStyle/>
          <a:p>
            <a:r>
              <a:rPr lang="en-US" sz="2400" dirty="0"/>
              <a:t>RR used to connect Bedford Depot to Framingham &amp; Lowell RR (now BCT/BFRT) near Concord Prison Rotary</a:t>
            </a:r>
          </a:p>
          <a:p>
            <a:r>
              <a:rPr lang="en-US" sz="2400" dirty="0"/>
              <a:t>Good unpaved rail trail (like Narrow Gauge, not Minuteman)</a:t>
            </a:r>
          </a:p>
          <a:p>
            <a:pPr lvl="1"/>
            <a:r>
              <a:rPr lang="en-US" sz="2000" dirty="0"/>
              <a:t>East 4 mi              OK between Bedford Depot and Concord Lumber</a:t>
            </a:r>
          </a:p>
          <a:p>
            <a:pPr lvl="1"/>
            <a:r>
              <a:rPr lang="en-US" sz="2000" dirty="0"/>
              <a:t>West 4 mi            missing bridges over Sudbury and Assabet Rivers</a:t>
            </a:r>
            <a:br>
              <a:rPr lang="en-US" sz="2000" dirty="0"/>
            </a:br>
            <a:r>
              <a:rPr lang="en-US" sz="2000" dirty="0"/>
              <a:t>and paved over by prison rotary    , so substituted by roads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AC7C8-DE2E-E5AE-834C-B2458F6C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05-6373-4037-9133-FDE3B40E1D74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539EC6-8690-FE59-255F-5862DEA7BA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5" t="26621" r="6063" b="26071"/>
          <a:stretch/>
        </p:blipFill>
        <p:spPr>
          <a:xfrm>
            <a:off x="628650" y="3429000"/>
            <a:ext cx="7600950" cy="3244397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11F919F-A3A5-4827-1B1A-6A66BDE07BBA}"/>
              </a:ext>
            </a:extLst>
          </p:cNvPr>
          <p:cNvSpPr/>
          <p:nvPr/>
        </p:nvSpPr>
        <p:spPr>
          <a:xfrm>
            <a:off x="1494064" y="5657850"/>
            <a:ext cx="2654447" cy="636814"/>
          </a:xfrm>
          <a:custGeom>
            <a:avLst/>
            <a:gdLst>
              <a:gd name="connsiteX0" fmla="*/ 0 w 2654447"/>
              <a:gd name="connsiteY0" fmla="*/ 0 h 636814"/>
              <a:gd name="connsiteX1" fmla="*/ 65315 w 2654447"/>
              <a:gd name="connsiteY1" fmla="*/ 65314 h 636814"/>
              <a:gd name="connsiteX2" fmla="*/ 97972 w 2654447"/>
              <a:gd name="connsiteY2" fmla="*/ 97971 h 636814"/>
              <a:gd name="connsiteX3" fmla="*/ 187779 w 2654447"/>
              <a:gd name="connsiteY3" fmla="*/ 146957 h 636814"/>
              <a:gd name="connsiteX4" fmla="*/ 310243 w 2654447"/>
              <a:gd name="connsiteY4" fmla="*/ 195943 h 636814"/>
              <a:gd name="connsiteX5" fmla="*/ 359229 w 2654447"/>
              <a:gd name="connsiteY5" fmla="*/ 228600 h 636814"/>
              <a:gd name="connsiteX6" fmla="*/ 432707 w 2654447"/>
              <a:gd name="connsiteY6" fmla="*/ 261257 h 636814"/>
              <a:gd name="connsiteX7" fmla="*/ 498022 w 2654447"/>
              <a:gd name="connsiteY7" fmla="*/ 310243 h 636814"/>
              <a:gd name="connsiteX8" fmla="*/ 538843 w 2654447"/>
              <a:gd name="connsiteY8" fmla="*/ 334736 h 636814"/>
              <a:gd name="connsiteX9" fmla="*/ 563336 w 2654447"/>
              <a:gd name="connsiteY9" fmla="*/ 351064 h 636814"/>
              <a:gd name="connsiteX10" fmla="*/ 612322 w 2654447"/>
              <a:gd name="connsiteY10" fmla="*/ 367393 h 636814"/>
              <a:gd name="connsiteX11" fmla="*/ 751115 w 2654447"/>
              <a:gd name="connsiteY11" fmla="*/ 359229 h 636814"/>
              <a:gd name="connsiteX12" fmla="*/ 824593 w 2654447"/>
              <a:gd name="connsiteY12" fmla="*/ 334736 h 636814"/>
              <a:gd name="connsiteX13" fmla="*/ 889907 w 2654447"/>
              <a:gd name="connsiteY13" fmla="*/ 318407 h 636814"/>
              <a:gd name="connsiteX14" fmla="*/ 922565 w 2654447"/>
              <a:gd name="connsiteY14" fmla="*/ 310243 h 636814"/>
              <a:gd name="connsiteX15" fmla="*/ 1020536 w 2654447"/>
              <a:gd name="connsiteY15" fmla="*/ 285750 h 636814"/>
              <a:gd name="connsiteX16" fmla="*/ 1151165 w 2654447"/>
              <a:gd name="connsiteY16" fmla="*/ 228600 h 636814"/>
              <a:gd name="connsiteX17" fmla="*/ 1216479 w 2654447"/>
              <a:gd name="connsiteY17" fmla="*/ 212271 h 636814"/>
              <a:gd name="connsiteX18" fmla="*/ 1347107 w 2654447"/>
              <a:gd name="connsiteY18" fmla="*/ 138793 h 636814"/>
              <a:gd name="connsiteX19" fmla="*/ 1404257 w 2654447"/>
              <a:gd name="connsiteY19" fmla="*/ 155121 h 636814"/>
              <a:gd name="connsiteX20" fmla="*/ 1518557 w 2654447"/>
              <a:gd name="connsiteY20" fmla="*/ 228600 h 636814"/>
              <a:gd name="connsiteX21" fmla="*/ 1583872 w 2654447"/>
              <a:gd name="connsiteY21" fmla="*/ 261257 h 636814"/>
              <a:gd name="connsiteX22" fmla="*/ 1624693 w 2654447"/>
              <a:gd name="connsiteY22" fmla="*/ 285750 h 636814"/>
              <a:gd name="connsiteX23" fmla="*/ 1649186 w 2654447"/>
              <a:gd name="connsiteY23" fmla="*/ 293914 h 636814"/>
              <a:gd name="connsiteX24" fmla="*/ 1771650 w 2654447"/>
              <a:gd name="connsiteY24" fmla="*/ 342900 h 636814"/>
              <a:gd name="connsiteX25" fmla="*/ 1902279 w 2654447"/>
              <a:gd name="connsiteY25" fmla="*/ 383721 h 636814"/>
              <a:gd name="connsiteX26" fmla="*/ 1975757 w 2654447"/>
              <a:gd name="connsiteY26" fmla="*/ 424543 h 636814"/>
              <a:gd name="connsiteX27" fmla="*/ 1992086 w 2654447"/>
              <a:gd name="connsiteY27" fmla="*/ 449036 h 636814"/>
              <a:gd name="connsiteX28" fmla="*/ 2016579 w 2654447"/>
              <a:gd name="connsiteY28" fmla="*/ 457200 h 636814"/>
              <a:gd name="connsiteX29" fmla="*/ 2041072 w 2654447"/>
              <a:gd name="connsiteY29" fmla="*/ 473529 h 636814"/>
              <a:gd name="connsiteX30" fmla="*/ 2073729 w 2654447"/>
              <a:gd name="connsiteY30" fmla="*/ 506186 h 636814"/>
              <a:gd name="connsiteX31" fmla="*/ 2277836 w 2654447"/>
              <a:gd name="connsiteY31" fmla="*/ 571500 h 636814"/>
              <a:gd name="connsiteX32" fmla="*/ 2334986 w 2654447"/>
              <a:gd name="connsiteY32" fmla="*/ 587829 h 636814"/>
              <a:gd name="connsiteX33" fmla="*/ 2530929 w 2654447"/>
              <a:gd name="connsiteY33" fmla="*/ 604157 h 636814"/>
              <a:gd name="connsiteX34" fmla="*/ 2604407 w 2654447"/>
              <a:gd name="connsiteY34" fmla="*/ 620486 h 636814"/>
              <a:gd name="connsiteX35" fmla="*/ 2653393 w 2654447"/>
              <a:gd name="connsiteY35" fmla="*/ 628650 h 636814"/>
              <a:gd name="connsiteX36" fmla="*/ 2628900 w 2654447"/>
              <a:gd name="connsiteY36" fmla="*/ 636814 h 636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654447" h="636814">
                <a:moveTo>
                  <a:pt x="0" y="0"/>
                </a:moveTo>
                <a:lnTo>
                  <a:pt x="65315" y="65314"/>
                </a:lnTo>
                <a:cubicBezTo>
                  <a:pt x="76201" y="76200"/>
                  <a:pt x="83367" y="93102"/>
                  <a:pt x="97972" y="97971"/>
                </a:cubicBezTo>
                <a:cubicBezTo>
                  <a:pt x="154428" y="116791"/>
                  <a:pt x="92475" y="94010"/>
                  <a:pt x="187779" y="146957"/>
                </a:cubicBezTo>
                <a:cubicBezTo>
                  <a:pt x="267139" y="191046"/>
                  <a:pt x="246288" y="183152"/>
                  <a:pt x="310243" y="195943"/>
                </a:cubicBezTo>
                <a:cubicBezTo>
                  <a:pt x="326572" y="206829"/>
                  <a:pt x="341296" y="220630"/>
                  <a:pt x="359229" y="228600"/>
                </a:cubicBezTo>
                <a:cubicBezTo>
                  <a:pt x="383722" y="239486"/>
                  <a:pt x="409605" y="247667"/>
                  <a:pt x="432707" y="261257"/>
                </a:cubicBezTo>
                <a:cubicBezTo>
                  <a:pt x="456164" y="275055"/>
                  <a:pt x="474686" y="296241"/>
                  <a:pt x="498022" y="310243"/>
                </a:cubicBezTo>
                <a:cubicBezTo>
                  <a:pt x="511629" y="318407"/>
                  <a:pt x="525387" y="326326"/>
                  <a:pt x="538843" y="334736"/>
                </a:cubicBezTo>
                <a:cubicBezTo>
                  <a:pt x="547164" y="339936"/>
                  <a:pt x="554369" y="347079"/>
                  <a:pt x="563336" y="351064"/>
                </a:cubicBezTo>
                <a:cubicBezTo>
                  <a:pt x="579065" y="358054"/>
                  <a:pt x="612322" y="367393"/>
                  <a:pt x="612322" y="367393"/>
                </a:cubicBezTo>
                <a:cubicBezTo>
                  <a:pt x="658586" y="364672"/>
                  <a:pt x="704979" y="363623"/>
                  <a:pt x="751115" y="359229"/>
                </a:cubicBezTo>
                <a:cubicBezTo>
                  <a:pt x="775559" y="356901"/>
                  <a:pt x="802649" y="342965"/>
                  <a:pt x="824593" y="334736"/>
                </a:cubicBezTo>
                <a:cubicBezTo>
                  <a:pt x="856429" y="322797"/>
                  <a:pt x="850033" y="327268"/>
                  <a:pt x="889907" y="318407"/>
                </a:cubicBezTo>
                <a:cubicBezTo>
                  <a:pt x="900861" y="315973"/>
                  <a:pt x="911679" y="312964"/>
                  <a:pt x="922565" y="310243"/>
                </a:cubicBezTo>
                <a:cubicBezTo>
                  <a:pt x="1004358" y="269345"/>
                  <a:pt x="889943" y="322025"/>
                  <a:pt x="1020536" y="285750"/>
                </a:cubicBezTo>
                <a:cubicBezTo>
                  <a:pt x="1184614" y="240173"/>
                  <a:pt x="1035176" y="270025"/>
                  <a:pt x="1151165" y="228600"/>
                </a:cubicBezTo>
                <a:cubicBezTo>
                  <a:pt x="1172299" y="221052"/>
                  <a:pt x="1194708" y="217714"/>
                  <a:pt x="1216479" y="212271"/>
                </a:cubicBezTo>
                <a:cubicBezTo>
                  <a:pt x="1318650" y="147253"/>
                  <a:pt x="1273341" y="168299"/>
                  <a:pt x="1347107" y="138793"/>
                </a:cubicBezTo>
                <a:cubicBezTo>
                  <a:pt x="1366157" y="144236"/>
                  <a:pt x="1386707" y="145928"/>
                  <a:pt x="1404257" y="155121"/>
                </a:cubicBezTo>
                <a:cubicBezTo>
                  <a:pt x="1444380" y="176138"/>
                  <a:pt x="1478045" y="208344"/>
                  <a:pt x="1518557" y="228600"/>
                </a:cubicBezTo>
                <a:cubicBezTo>
                  <a:pt x="1540329" y="239486"/>
                  <a:pt x="1562440" y="249717"/>
                  <a:pt x="1583872" y="261257"/>
                </a:cubicBezTo>
                <a:cubicBezTo>
                  <a:pt x="1597844" y="268780"/>
                  <a:pt x="1610500" y="278653"/>
                  <a:pt x="1624693" y="285750"/>
                </a:cubicBezTo>
                <a:cubicBezTo>
                  <a:pt x="1632390" y="289599"/>
                  <a:pt x="1641165" y="290795"/>
                  <a:pt x="1649186" y="293914"/>
                </a:cubicBezTo>
                <a:cubicBezTo>
                  <a:pt x="1690162" y="309849"/>
                  <a:pt x="1730215" y="328197"/>
                  <a:pt x="1771650" y="342900"/>
                </a:cubicBezTo>
                <a:cubicBezTo>
                  <a:pt x="1814643" y="358156"/>
                  <a:pt x="1861476" y="363319"/>
                  <a:pt x="1902279" y="383721"/>
                </a:cubicBezTo>
                <a:cubicBezTo>
                  <a:pt x="1949129" y="407147"/>
                  <a:pt x="1924500" y="393788"/>
                  <a:pt x="1975757" y="424543"/>
                </a:cubicBezTo>
                <a:cubicBezTo>
                  <a:pt x="1981200" y="432707"/>
                  <a:pt x="1984424" y="442906"/>
                  <a:pt x="1992086" y="449036"/>
                </a:cubicBezTo>
                <a:cubicBezTo>
                  <a:pt x="1998806" y="454412"/>
                  <a:pt x="2008882" y="453351"/>
                  <a:pt x="2016579" y="457200"/>
                </a:cubicBezTo>
                <a:cubicBezTo>
                  <a:pt x="2025355" y="461588"/>
                  <a:pt x="2033622" y="467143"/>
                  <a:pt x="2041072" y="473529"/>
                </a:cubicBezTo>
                <a:cubicBezTo>
                  <a:pt x="2052760" y="483548"/>
                  <a:pt x="2060106" y="499016"/>
                  <a:pt x="2073729" y="506186"/>
                </a:cubicBezTo>
                <a:cubicBezTo>
                  <a:pt x="2214547" y="580300"/>
                  <a:pt x="2157761" y="537192"/>
                  <a:pt x="2277836" y="571500"/>
                </a:cubicBezTo>
                <a:cubicBezTo>
                  <a:pt x="2296886" y="576943"/>
                  <a:pt x="2315475" y="584386"/>
                  <a:pt x="2334986" y="587829"/>
                </a:cubicBezTo>
                <a:cubicBezTo>
                  <a:pt x="2367529" y="593572"/>
                  <a:pt x="2511003" y="602734"/>
                  <a:pt x="2530929" y="604157"/>
                </a:cubicBezTo>
                <a:cubicBezTo>
                  <a:pt x="2555422" y="609600"/>
                  <a:pt x="2579804" y="615565"/>
                  <a:pt x="2604407" y="620486"/>
                </a:cubicBezTo>
                <a:cubicBezTo>
                  <a:pt x="2620639" y="623733"/>
                  <a:pt x="2639619" y="619468"/>
                  <a:pt x="2653393" y="628650"/>
                </a:cubicBezTo>
                <a:cubicBezTo>
                  <a:pt x="2660554" y="633424"/>
                  <a:pt x="2628900" y="636814"/>
                  <a:pt x="2628900" y="636814"/>
                </a:cubicBezTo>
              </a:path>
            </a:pathLst>
          </a:custGeom>
          <a:noFill/>
          <a:ln w="381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9954184-9E9A-706E-3AD9-A327143AF2A2}"/>
              </a:ext>
            </a:extLst>
          </p:cNvPr>
          <p:cNvSpPr/>
          <p:nvPr/>
        </p:nvSpPr>
        <p:spPr>
          <a:xfrm>
            <a:off x="4705112" y="2995754"/>
            <a:ext cx="204107" cy="168685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0AB3B9F-0E03-BC9F-7F63-682BB6917A29}"/>
              </a:ext>
            </a:extLst>
          </p:cNvPr>
          <p:cNvSpPr/>
          <p:nvPr/>
        </p:nvSpPr>
        <p:spPr>
          <a:xfrm>
            <a:off x="2031129" y="5904366"/>
            <a:ext cx="204107" cy="204107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54F0F42-67F4-A42C-36DD-78F28CB250D9}"/>
              </a:ext>
            </a:extLst>
          </p:cNvPr>
          <p:cNvSpPr/>
          <p:nvPr/>
        </p:nvSpPr>
        <p:spPr>
          <a:xfrm>
            <a:off x="2772301" y="5772150"/>
            <a:ext cx="204107" cy="204107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C7C00DE-F28E-A6F7-CF32-ACC4C08459AD}"/>
              </a:ext>
            </a:extLst>
          </p:cNvPr>
          <p:cNvSpPr/>
          <p:nvPr/>
        </p:nvSpPr>
        <p:spPr>
          <a:xfrm>
            <a:off x="3771900" y="6152244"/>
            <a:ext cx="204107" cy="204107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CAABCD-A34B-4762-B80C-10E66AA08B4C}"/>
              </a:ext>
            </a:extLst>
          </p:cNvPr>
          <p:cNvSpPr txBox="1"/>
          <p:nvPr/>
        </p:nvSpPr>
        <p:spPr>
          <a:xfrm rot="4549890">
            <a:off x="293913" y="4682718"/>
            <a:ext cx="12409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BFRT on RR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907731-3F38-9FA0-6C4A-A5D032CDE4B5}"/>
              </a:ext>
            </a:extLst>
          </p:cNvPr>
          <p:cNvSpPr txBox="1"/>
          <p:nvPr/>
        </p:nvSpPr>
        <p:spPr>
          <a:xfrm>
            <a:off x="7218079" y="4798175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Depot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5DB7DB-045F-78D4-EE13-0CA2D0586951}"/>
              </a:ext>
            </a:extLst>
          </p:cNvPr>
          <p:cNvSpPr txBox="1"/>
          <p:nvPr/>
        </p:nvSpPr>
        <p:spPr>
          <a:xfrm>
            <a:off x="1801264" y="6033054"/>
            <a:ext cx="663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Prison</a:t>
            </a:r>
            <a:br>
              <a:rPr lang="en-US" sz="1400" dirty="0">
                <a:solidFill>
                  <a:srgbClr val="7030A0"/>
                </a:solidFill>
              </a:rPr>
            </a:br>
            <a:r>
              <a:rPr lang="en-US" sz="1400" dirty="0">
                <a:solidFill>
                  <a:srgbClr val="7030A0"/>
                </a:solidFill>
              </a:rPr>
              <a:t>Rotary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55C8BC-B238-D273-2A98-4B1669590B20}"/>
              </a:ext>
            </a:extLst>
          </p:cNvPr>
          <p:cNvSpPr txBox="1"/>
          <p:nvPr/>
        </p:nvSpPr>
        <p:spPr>
          <a:xfrm rot="2730560">
            <a:off x="1672848" y="4682718"/>
            <a:ext cx="21989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Bike path on roads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46E94F8-C39B-51DE-46A0-3B13E8621F94}"/>
              </a:ext>
            </a:extLst>
          </p:cNvPr>
          <p:cNvCxnSpPr>
            <a:cxnSpLocks/>
          </p:cNvCxnSpPr>
          <p:nvPr/>
        </p:nvCxnSpPr>
        <p:spPr>
          <a:xfrm flipV="1">
            <a:off x="2465100" y="2414934"/>
            <a:ext cx="547297" cy="781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717DEBDB-2B48-4E7F-032E-6DCF0898B86F}"/>
              </a:ext>
            </a:extLst>
          </p:cNvPr>
          <p:cNvSpPr/>
          <p:nvPr/>
        </p:nvSpPr>
        <p:spPr>
          <a:xfrm>
            <a:off x="8175812" y="2691481"/>
            <a:ext cx="204107" cy="204107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E6701F8-0CAE-A591-BD36-8D5244DF9C6D}"/>
              </a:ext>
            </a:extLst>
          </p:cNvPr>
          <p:cNvSpPr/>
          <p:nvPr/>
        </p:nvSpPr>
        <p:spPr>
          <a:xfrm>
            <a:off x="8425865" y="2695772"/>
            <a:ext cx="204107" cy="204107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0649D2D-7ECA-8919-D084-AA216AEB2A41}"/>
              </a:ext>
            </a:extLst>
          </p:cNvPr>
          <p:cNvCxnSpPr>
            <a:cxnSpLocks/>
          </p:cNvCxnSpPr>
          <p:nvPr/>
        </p:nvCxnSpPr>
        <p:spPr>
          <a:xfrm flipV="1">
            <a:off x="2423278" y="2715617"/>
            <a:ext cx="698046" cy="124627"/>
          </a:xfrm>
          <a:prstGeom prst="line">
            <a:avLst/>
          </a:prstGeom>
          <a:ln w="28575">
            <a:solidFill>
              <a:srgbClr val="7030A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2D1E5A8-55AD-A99E-D9F5-28956738E062}"/>
              </a:ext>
            </a:extLst>
          </p:cNvPr>
          <p:cNvSpPr txBox="1"/>
          <p:nvPr/>
        </p:nvSpPr>
        <p:spPr>
          <a:xfrm rot="20462401">
            <a:off x="5572797" y="5256110"/>
            <a:ext cx="13357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Path on RR</a:t>
            </a:r>
          </a:p>
        </p:txBody>
      </p:sp>
    </p:spTree>
    <p:extLst>
      <p:ext uri="{BB962C8B-B14F-4D97-AF65-F5344CB8AC3E}">
        <p14:creationId xmlns:p14="http://schemas.microsoft.com/office/powerpoint/2010/main" val="296101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09"/>
    </mc:Choice>
    <mc:Fallback xmlns="">
      <p:transition spd="slow" advTm="1790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B92E6-0B7B-E472-6E40-7B8BBF0C9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3451B-8E48-A8E2-D994-1E78A9B8C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8122"/>
          </a:xfrm>
        </p:spPr>
        <p:txBody>
          <a:bodyPr/>
          <a:lstStyle/>
          <a:p>
            <a:r>
              <a:rPr lang="en-US" dirty="0"/>
              <a:t>Woburn Towpath to Bike Trail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B9ADB4D-357E-FDC3-54C8-A327222454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3" t="6431" r="1739" b="8193"/>
          <a:stretch/>
        </p:blipFill>
        <p:spPr>
          <a:xfrm>
            <a:off x="758462" y="2192093"/>
            <a:ext cx="3535853" cy="450097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DA934-F7C6-E13B-8140-DAD738404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05-6373-4037-9133-FDE3B40E1D74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E72A28-1EC3-367F-75B2-8C4F01F107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48"/>
          <a:stretch/>
        </p:blipFill>
        <p:spPr bwMode="auto">
          <a:xfrm rot="4919416">
            <a:off x="4412443" y="2935500"/>
            <a:ext cx="5103847" cy="2761479"/>
          </a:xfrm>
          <a:prstGeom prst="rect">
            <a:avLst/>
          </a:prstGeom>
          <a:noFill/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721D9D6-A5FE-AF75-9775-E76283CB2F7C}"/>
              </a:ext>
            </a:extLst>
          </p:cNvPr>
          <p:cNvGrpSpPr/>
          <p:nvPr/>
        </p:nvGrpSpPr>
        <p:grpSpPr>
          <a:xfrm>
            <a:off x="454793" y="2272832"/>
            <a:ext cx="303669" cy="4266081"/>
            <a:chOff x="908274" y="2272832"/>
            <a:chExt cx="303669" cy="426608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BD5737-5676-C609-294B-6EF1D382E452}"/>
                </a:ext>
              </a:extLst>
            </p:cNvPr>
            <p:cNvSpPr txBox="1"/>
            <p:nvPr/>
          </p:nvSpPr>
          <p:spPr>
            <a:xfrm>
              <a:off x="908274" y="61695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AD2DDE6-D100-384B-8041-BC31DCADF355}"/>
                </a:ext>
              </a:extLst>
            </p:cNvPr>
            <p:cNvSpPr txBox="1"/>
            <p:nvPr/>
          </p:nvSpPr>
          <p:spPr>
            <a:xfrm>
              <a:off x="910257" y="359100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2D50F7-EB80-5391-7189-26B8F01A877A}"/>
                </a:ext>
              </a:extLst>
            </p:cNvPr>
            <p:cNvSpPr txBox="1"/>
            <p:nvPr/>
          </p:nvSpPr>
          <p:spPr>
            <a:xfrm>
              <a:off x="910257" y="227283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9C3AB32-6D04-CCE5-D2DC-3CEF4AAEB41E}"/>
              </a:ext>
            </a:extLst>
          </p:cNvPr>
          <p:cNvSpPr txBox="1"/>
          <p:nvPr/>
        </p:nvSpPr>
        <p:spPr>
          <a:xfrm>
            <a:off x="231982" y="1096261"/>
            <a:ext cx="6876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About 3 miles of Middlesex Canal towpath and subsequent railroad now being converted to trail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9DC53B6-2182-F6E5-3A87-CA6824ED5587}"/>
              </a:ext>
            </a:extLst>
          </p:cNvPr>
          <p:cNvCxnSpPr>
            <a:cxnSpLocks/>
          </p:cNvCxnSpPr>
          <p:nvPr/>
        </p:nvCxnSpPr>
        <p:spPr>
          <a:xfrm>
            <a:off x="2387600" y="3088695"/>
            <a:ext cx="3773714" cy="605191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6CAFA86-8B8F-EE65-C8B2-9645AED0B75D}"/>
              </a:ext>
            </a:extLst>
          </p:cNvPr>
          <p:cNvSpPr txBox="1"/>
          <p:nvPr/>
        </p:nvSpPr>
        <p:spPr>
          <a:xfrm rot="467672">
            <a:off x="4613687" y="3272961"/>
            <a:ext cx="689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Detail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1FC71-3B51-EEE7-1914-538B8A2425C7}"/>
              </a:ext>
            </a:extLst>
          </p:cNvPr>
          <p:cNvSpPr/>
          <p:nvPr/>
        </p:nvSpPr>
        <p:spPr>
          <a:xfrm rot="1232955">
            <a:off x="7679799" y="5126750"/>
            <a:ext cx="1043217" cy="1531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F0DE2D-EFF3-1086-C9FA-240140836182}"/>
              </a:ext>
            </a:extLst>
          </p:cNvPr>
          <p:cNvSpPr txBox="1"/>
          <p:nvPr/>
        </p:nvSpPr>
        <p:spPr>
          <a:xfrm>
            <a:off x="1221858" y="6381282"/>
            <a:ext cx="2274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Middlesex Canal in Woburn</a:t>
            </a:r>
          </a:p>
        </p:txBody>
      </p:sp>
    </p:spTree>
    <p:extLst>
      <p:ext uri="{BB962C8B-B14F-4D97-AF65-F5344CB8AC3E}">
        <p14:creationId xmlns:p14="http://schemas.microsoft.com/office/powerpoint/2010/main" val="224207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60"/>
    </mc:Choice>
    <mc:Fallback xmlns="">
      <p:transition spd="slow" advTm="1216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AFEDA-088C-84A7-DC68-95D09AB7E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5E27D-4C3A-574C-C1F5-3870A25A3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9797"/>
          </a:xfrm>
        </p:spPr>
        <p:txBody>
          <a:bodyPr/>
          <a:lstStyle/>
          <a:p>
            <a:r>
              <a:rPr lang="en-US" dirty="0"/>
              <a:t>NY State Towpaths to Bike Trails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93852-5699-C633-A487-653E056A2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1" y="1714752"/>
            <a:ext cx="3065044" cy="40623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New York state is a leader in towpath trails.</a:t>
            </a:r>
          </a:p>
          <a:p>
            <a:pPr marL="0" indent="0" algn="ctr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They have finished most of the Erie Canal and much of the Champlain Canal, </a:t>
            </a:r>
            <a:b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plus more in the works 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3EB70-55B2-4CC5-2886-07275D012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05-6373-4037-9133-FDE3B40E1D74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45EEAD-5816-0D56-CE24-41A904359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694" y="1425097"/>
            <a:ext cx="4859040" cy="48590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89EA2C-08EE-8A0E-787C-77C35FAB2067}"/>
              </a:ext>
            </a:extLst>
          </p:cNvPr>
          <p:cNvSpPr txBox="1"/>
          <p:nvPr/>
        </p:nvSpPr>
        <p:spPr>
          <a:xfrm>
            <a:off x="5340861" y="6308208"/>
            <a:ext cx="212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Champlain Canal, NY</a:t>
            </a:r>
          </a:p>
        </p:txBody>
      </p:sp>
    </p:spTree>
    <p:extLst>
      <p:ext uri="{BB962C8B-B14F-4D97-AF65-F5344CB8AC3E}">
        <p14:creationId xmlns:p14="http://schemas.microsoft.com/office/powerpoint/2010/main" val="408402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96"/>
    </mc:Choice>
    <mc:Fallback xmlns="">
      <p:transition spd="slow" advTm="799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7C0DA-0D14-AD92-9F50-3A050B74E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566FA-356C-C377-8306-63CF752E0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6984"/>
            <a:ext cx="7886700" cy="753828"/>
          </a:xfrm>
        </p:spPr>
        <p:txBody>
          <a:bodyPr/>
          <a:lstStyle/>
          <a:p>
            <a:r>
              <a:rPr lang="en-US" dirty="0"/>
              <a:t>NY State Towpaths to Bike Trails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58F10-06AA-E6AD-8F38-F8CF0D28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2A05-6373-4037-9133-FDE3B40E1D74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CC08FB-0B63-99E8-D30A-0F979A4E12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69" b="23134"/>
          <a:stretch/>
        </p:blipFill>
        <p:spPr>
          <a:xfrm>
            <a:off x="392412" y="1070812"/>
            <a:ext cx="8157693" cy="5144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9AAFA3-C0E5-E893-41A0-B5E3B98C88F9}"/>
              </a:ext>
            </a:extLst>
          </p:cNvPr>
          <p:cNvSpPr txBox="1"/>
          <p:nvPr/>
        </p:nvSpPr>
        <p:spPr>
          <a:xfrm>
            <a:off x="3422724" y="6215809"/>
            <a:ext cx="2881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Erie Canal Trail, NY</a:t>
            </a:r>
          </a:p>
        </p:txBody>
      </p:sp>
    </p:spTree>
    <p:extLst>
      <p:ext uri="{BB962C8B-B14F-4D97-AF65-F5344CB8AC3E}">
        <p14:creationId xmlns:p14="http://schemas.microsoft.com/office/powerpoint/2010/main" val="603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39"/>
    </mc:Choice>
    <mc:Fallback xmlns="">
      <p:transition spd="slow" advTm="8639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3790</TotalTime>
  <Words>447</Words>
  <Application>Microsoft Office PowerPoint</Application>
  <PresentationFormat>On-screen Show (4:3)</PresentationFormat>
  <Paragraphs>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Towpaths to Trails  OPENING AUTO SLIDESHOW</vt:lpstr>
      <vt:lpstr>Original Use of Towpath</vt:lpstr>
      <vt:lpstr>Bruce Freeman Rail Trail (BFRT)</vt:lpstr>
      <vt:lpstr>Bedford Narrow Gauge Rail Trail</vt:lpstr>
      <vt:lpstr>Minuteman Commuter Bikeway</vt:lpstr>
      <vt:lpstr>“Reformatory Branch” Rail Trail</vt:lpstr>
      <vt:lpstr>Woburn Towpath to Bike Trail</vt:lpstr>
      <vt:lpstr>NY State Towpaths to Bike Trails</vt:lpstr>
      <vt:lpstr>NY State Towpaths to Bike Trails</vt:lpstr>
      <vt:lpstr>WDC &amp; VA Towpath to Bike Trail</vt:lpstr>
      <vt:lpstr>New Jersey Towpath to Bike Trail</vt:lpstr>
      <vt:lpstr>Ohio and Indiana Towpaths to Trails</vt:lpstr>
      <vt:lpstr>Riverneck Project</vt:lpstr>
      <vt:lpstr>Lowell Heritage Park Project</vt:lpstr>
      <vt:lpstr>Greenway Connection Project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the Last Gaps In the Bay Circuit Trail</dc:title>
  <dc:creator>Douglas Chandler</dc:creator>
  <cp:lastModifiedBy>Douglas Chandler</cp:lastModifiedBy>
  <cp:revision>150</cp:revision>
  <cp:lastPrinted>2024-03-01T22:36:05Z</cp:lastPrinted>
  <dcterms:created xsi:type="dcterms:W3CDTF">2023-02-28T16:44:28Z</dcterms:created>
  <dcterms:modified xsi:type="dcterms:W3CDTF">2024-03-01T23:12:39Z</dcterms:modified>
</cp:coreProperties>
</file>